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467" r:id="rId2"/>
    <p:sldId id="302" r:id="rId3"/>
    <p:sldId id="429" r:id="rId4"/>
    <p:sldId id="430" r:id="rId5"/>
    <p:sldId id="459" r:id="rId6"/>
    <p:sldId id="404" r:id="rId7"/>
    <p:sldId id="460" r:id="rId8"/>
    <p:sldId id="441" r:id="rId9"/>
    <p:sldId id="462" r:id="rId10"/>
    <p:sldId id="308" r:id="rId11"/>
    <p:sldId id="311" r:id="rId12"/>
    <p:sldId id="309" r:id="rId13"/>
    <p:sldId id="392" r:id="rId14"/>
    <p:sldId id="393" r:id="rId15"/>
    <p:sldId id="394" r:id="rId16"/>
    <p:sldId id="395" r:id="rId17"/>
    <p:sldId id="400" r:id="rId18"/>
    <p:sldId id="401" r:id="rId19"/>
    <p:sldId id="402" r:id="rId20"/>
    <p:sldId id="321" r:id="rId21"/>
    <p:sldId id="322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0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36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EE460-C7C8-40A7-B594-51502246B2DD}" type="datetimeFigureOut">
              <a:rPr lang="pt-BR" smtClean="0"/>
              <a:pPr/>
              <a:t>07/02/2022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33F81-6B7C-450E-8B3B-4CCAC9E4302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272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sz="1200" b="1" dirty="0">
                <a:effectLst/>
                <a:latin typeface="Arial"/>
                <a:ea typeface="ＭＳ 明朝"/>
                <a:cs typeface="Times New Roman"/>
              </a:rPr>
              <a:t>Instruct</a:t>
            </a:r>
            <a:r>
              <a:rPr lang="en-US" sz="1200" dirty="0">
                <a:effectLst/>
                <a:latin typeface="Arial"/>
                <a:ea typeface="ＭＳ 明朝"/>
                <a:cs typeface="Times New Roman"/>
              </a:rPr>
              <a:t> Power On radio</a:t>
            </a:r>
          </a:p>
          <a:p>
            <a:pPr>
              <a:spcAft>
                <a:spcPts val="0"/>
              </a:spcAft>
            </a:pPr>
            <a:r>
              <a:rPr lang="en-US" sz="1200" dirty="0">
                <a:effectLst/>
                <a:latin typeface="Arial"/>
                <a:ea typeface="ＭＳ 明朝"/>
                <a:cs typeface="Times New Roman"/>
              </a:rPr>
              <a:t>Press and hold for 2 seconds</a:t>
            </a:r>
          </a:p>
          <a:p>
            <a:pPr>
              <a:spcAft>
                <a:spcPts val="0"/>
              </a:spcAft>
            </a:pPr>
            <a:r>
              <a:rPr lang="en-US" sz="1200" dirty="0">
                <a:effectLst/>
                <a:latin typeface="Arial"/>
                <a:ea typeface="ＭＳ 明朝"/>
                <a:cs typeface="Times New Roman"/>
              </a:rPr>
              <a:t>LED flashes</a:t>
            </a:r>
            <a:r>
              <a:rPr lang="en-US" sz="1200" baseline="0" dirty="0">
                <a:effectLst/>
                <a:latin typeface="Arial"/>
                <a:ea typeface="ＭＳ 明朝"/>
                <a:cs typeface="Times New Roman"/>
              </a:rPr>
              <a:t> red</a:t>
            </a:r>
          </a:p>
          <a:p>
            <a:pPr>
              <a:spcAft>
                <a:spcPts val="0"/>
              </a:spcAft>
            </a:pPr>
            <a:r>
              <a:rPr lang="en-US" sz="1200" baseline="0" dirty="0">
                <a:effectLst/>
                <a:latin typeface="Arial"/>
                <a:ea typeface="ＭＳ 明朝"/>
                <a:cs typeface="Times New Roman"/>
              </a:rPr>
              <a:t>Network information and ISSI appear on screen</a:t>
            </a:r>
          </a:p>
          <a:p>
            <a:pPr>
              <a:spcAft>
                <a:spcPts val="0"/>
              </a:spcAft>
            </a:pPr>
            <a:endParaRPr lang="en-US" sz="1200" baseline="0" dirty="0">
              <a:effectLst/>
              <a:latin typeface="Arial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200" baseline="0" dirty="0">
                <a:effectLst/>
                <a:latin typeface="Arial"/>
                <a:ea typeface="ＭＳ 明朝"/>
                <a:cs typeface="Times New Roman"/>
              </a:rPr>
              <a:t>Trainees Power On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GB" dirty="0"/>
              <a:t> </a:t>
            </a:r>
            <a:endParaRPr lang="en-US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88EE-BD81-1242-9645-CCBA3935AF0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2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pPr/>
              <a:t>07/02/2022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9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pPr/>
              <a:t>07/02/2022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58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pPr/>
              <a:t>07/02/2022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2521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pPr/>
              <a:t>07/02/2022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635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pPr/>
              <a:t>07/02/2022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5073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pPr/>
              <a:t>07/02/2022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78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pPr/>
              <a:t>07/02/2022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525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pPr/>
              <a:t>07/02/2022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585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3577C36-B70A-4108-B9AE-E516688D3947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07/02/2022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E4B8467-F3E8-4F47-9A20-FECEE66E7054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71553" y="-13584"/>
            <a:ext cx="11713633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4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pPr/>
              <a:t>07/02/2022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14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pPr/>
              <a:t>07/02/2022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13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pPr/>
              <a:t>07/02/2022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8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pPr/>
              <a:t>07/02/2022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68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pPr/>
              <a:t>07/02/2022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77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pPr/>
              <a:t>07/02/2022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32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pPr/>
              <a:t>07/02/2022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62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pPr/>
              <a:t>07/02/2022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4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8F4A6-CC63-444A-8ACB-4A5D8F968813}" type="datetimeFigureOut">
              <a:rPr lang="pt-BR" smtClean="0"/>
              <a:pPr/>
              <a:t>07/02/2022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7AEEDE-66D7-4847-A834-A475B4D8DD1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6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23DD0C-7C09-4FD9-9A95-6E308376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21" y="186016"/>
            <a:ext cx="8596668" cy="5856975"/>
          </a:xfrm>
        </p:spPr>
        <p:txBody>
          <a:bodyPr/>
          <a:lstStyle/>
          <a:p>
            <a:pPr algn="just"/>
            <a:r>
              <a:rPr lang="pt-BR" dirty="0"/>
              <a:t>Você sabe o conceito de telecomunicações?</a:t>
            </a:r>
          </a:p>
          <a:p>
            <a:pPr algn="just"/>
            <a:r>
              <a:rPr lang="pt-BR" dirty="0"/>
              <a:t>Você conhece as características do sistema de rádio comunicação TETRA utilizado no Amapá?</a:t>
            </a:r>
          </a:p>
          <a:p>
            <a:pPr algn="just"/>
            <a:r>
              <a:rPr lang="pt-BR" dirty="0"/>
              <a:t>Você sabe os cuidados que o Miliar deve ter com o HT ? Lembra da visita técnica ao CIODES, da função de cada setor?</a:t>
            </a:r>
          </a:p>
          <a:p>
            <a:pPr algn="just"/>
            <a:r>
              <a:rPr lang="pt-BR" dirty="0"/>
              <a:t>Você é capaz de identificar os Batalhões da PMAP através de suas numerações e seus “apelidos” ?</a:t>
            </a:r>
          </a:p>
          <a:p>
            <a:pPr algn="just"/>
            <a:r>
              <a:rPr lang="pt-BR" dirty="0"/>
              <a:t>Você lembra o procedimento que realizamos no HT para ativar o modo de comunicação direta, sem passar pelo CIODES?</a:t>
            </a:r>
          </a:p>
          <a:p>
            <a:pPr algn="just"/>
            <a:r>
              <a:rPr lang="pt-BR" dirty="0"/>
              <a:t>Você é capaz de transmitir ao CIODES a placa do veiculo utilizando código Q? Utiliza de forma correta o app SINESP CIDADÃO? Sabe os procedimentos?</a:t>
            </a:r>
          </a:p>
          <a:p>
            <a:pPr algn="just"/>
            <a:r>
              <a:rPr lang="pt-BR" dirty="0"/>
              <a:t>Você conhece os principais códigos </a:t>
            </a:r>
            <a:r>
              <a:rPr lang="pt-BR" dirty="0" err="1"/>
              <a:t>Q</a:t>
            </a:r>
            <a:r>
              <a:rPr lang="pt-BR" dirty="0"/>
              <a:t> utilizados?</a:t>
            </a:r>
          </a:p>
          <a:p>
            <a:pPr algn="just"/>
            <a:r>
              <a:rPr lang="pt-BR" dirty="0"/>
              <a:t>Conhece os jargões utilizados na PMAP? Consegue interpretar frases quando eles são empregados?</a:t>
            </a:r>
          </a:p>
          <a:p>
            <a:pPr algn="just"/>
            <a:r>
              <a:rPr lang="pt-BR" dirty="0"/>
              <a:t>Conhece os procedimentos realizados via rádio ao assumir o serviço e quais informações devem ser repassadas?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106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Conteúdo 2"/>
          <p:cNvSpPr>
            <a:spLocks noGrp="1"/>
          </p:cNvSpPr>
          <p:nvPr>
            <p:ph idx="1"/>
          </p:nvPr>
        </p:nvSpPr>
        <p:spPr>
          <a:xfrm>
            <a:off x="445825" y="805198"/>
            <a:ext cx="11359486" cy="1569512"/>
          </a:xfrm>
        </p:spPr>
        <p:txBody>
          <a:bodyPr>
            <a:noAutofit/>
          </a:bodyPr>
          <a:lstStyle/>
          <a:p>
            <a:pPr marL="0" indent="0" algn="just" eaLnBrk="1" hangingPunct="1">
              <a:lnSpc>
                <a:spcPts val="35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pt-BR" sz="2500" dirty="0">
                <a:solidFill>
                  <a:schemeClr val="tx1"/>
                </a:solidFill>
                <a:latin typeface="Footlight MT Light" pitchFamily="18" charset="0"/>
                <a:cs typeface="Arial" pitchFamily="34" charset="0"/>
              </a:rPr>
              <a:t>Objetiva padronizar a transmissão de palavras incomuns cuja fonética pode trazer interpretação errônea, e ainda, palavras cuja compreensão se torne difícil devido a deficiências do canal de rádio utilizado.</a:t>
            </a:r>
          </a:p>
        </p:txBody>
      </p:sp>
      <p:sp>
        <p:nvSpPr>
          <p:cNvPr id="3" name="Retângulo 2"/>
          <p:cNvSpPr/>
          <p:nvPr/>
        </p:nvSpPr>
        <p:spPr>
          <a:xfrm>
            <a:off x="487311" y="151952"/>
            <a:ext cx="10963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C00000"/>
                </a:solidFill>
                <a:latin typeface="Footlight MT Light" pitchFamily="18" charset="0"/>
                <a:cs typeface="Arial" pitchFamily="34" charset="0"/>
              </a:rPr>
              <a:t>ALFABETO FONÉTICO MUNDIAL: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80029" y="2483899"/>
            <a:ext cx="4073857" cy="372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457200" rtl="0" eaLnBrk="1" fontAlgn="auto" latinLnBrk="0" hangingPunct="1">
              <a:lnSpc>
                <a:spcPts val="3500"/>
              </a:lnSpc>
              <a:spcAft>
                <a:spcPts val="0"/>
              </a:spcAft>
              <a:buClr>
                <a:schemeClr val="accent3"/>
              </a:buClr>
              <a:buSzPct val="80000"/>
              <a:tabLst/>
              <a:defRPr/>
            </a:pPr>
            <a:r>
              <a:rPr kumimoji="0" lang="pt-BR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ootlight MT Light" pitchFamily="18" charset="0"/>
              </a:rPr>
              <a:t>ALFABETO</a:t>
            </a:r>
          </a:p>
          <a:p>
            <a:pPr marL="274320" marR="0" lvl="0" indent="-274320" algn="l" defTabSz="457200" rtl="0" eaLnBrk="1" fontAlgn="auto" latinLnBrk="0" hangingPunct="1">
              <a:lnSpc>
                <a:spcPts val="3500"/>
              </a:lnSpc>
              <a:spcAft>
                <a:spcPts val="0"/>
              </a:spcAft>
              <a:buClr>
                <a:schemeClr val="accent3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ootlight MT Light" pitchFamily="18" charset="0"/>
              </a:rPr>
              <a:t>A 	ALFA</a:t>
            </a:r>
          </a:p>
          <a:p>
            <a:pPr marL="274320" marR="0" lvl="0" indent="-274320" algn="l" defTabSz="457200" rtl="0" eaLnBrk="1" fontAlgn="auto" latinLnBrk="0" hangingPunct="1">
              <a:lnSpc>
                <a:spcPts val="3500"/>
              </a:lnSpc>
              <a:spcAft>
                <a:spcPts val="0"/>
              </a:spcAft>
              <a:buClr>
                <a:schemeClr val="accent3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ootlight MT Light" pitchFamily="18" charset="0"/>
              </a:rPr>
              <a:t>B 	BRAVO</a:t>
            </a:r>
          </a:p>
          <a:p>
            <a:pPr marL="274320" marR="0" lvl="0" indent="-274320" algn="l" defTabSz="457200" rtl="0" eaLnBrk="1" fontAlgn="auto" latinLnBrk="0" hangingPunct="1">
              <a:lnSpc>
                <a:spcPts val="3500"/>
              </a:lnSpc>
              <a:spcAft>
                <a:spcPts val="0"/>
              </a:spcAft>
              <a:buClr>
                <a:schemeClr val="accent3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s-ES_tradnl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ootlight MT Light" pitchFamily="18" charset="0"/>
              </a:rPr>
              <a:t>C 	CHARLIE</a:t>
            </a:r>
            <a:endParaRPr kumimoji="0" lang="pt-BR" sz="2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ootlight MT Light" pitchFamily="18" charset="0"/>
            </a:endParaRPr>
          </a:p>
          <a:p>
            <a:pPr marL="274320" marR="0" lvl="0" indent="-274320" algn="l" defTabSz="457200" rtl="0" eaLnBrk="1" fontAlgn="auto" latinLnBrk="0" hangingPunct="1">
              <a:lnSpc>
                <a:spcPts val="3500"/>
              </a:lnSpc>
              <a:spcAft>
                <a:spcPts val="0"/>
              </a:spcAft>
              <a:buClr>
                <a:schemeClr val="accent3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s-ES_tradnl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ootlight MT Light" pitchFamily="18" charset="0"/>
              </a:rPr>
              <a:t>D 	DELTA</a:t>
            </a:r>
            <a:endParaRPr kumimoji="0" lang="pt-BR" sz="2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ootlight MT Light" pitchFamily="18" charset="0"/>
            </a:endParaRPr>
          </a:p>
          <a:p>
            <a:pPr marL="274320" marR="0" lvl="0" indent="-274320" algn="l" defTabSz="457200" rtl="0" eaLnBrk="1" fontAlgn="auto" latinLnBrk="0" hangingPunct="1">
              <a:lnSpc>
                <a:spcPts val="3500"/>
              </a:lnSpc>
              <a:spcAft>
                <a:spcPts val="0"/>
              </a:spcAft>
              <a:buClr>
                <a:schemeClr val="accent3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ootlight MT Light" pitchFamily="18" charset="0"/>
              </a:rPr>
              <a:t>E 	ECHO</a:t>
            </a:r>
            <a:r>
              <a:rPr kumimoji="0" lang="pt-BR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Footlight MT Light" pitchFamily="18" charset="0"/>
              </a:rPr>
              <a:t> </a:t>
            </a:r>
            <a:r>
              <a:rPr kumimoji="0" lang="pt-BR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ootlight MT Light" pitchFamily="18" charset="0"/>
              </a:rPr>
              <a:t>( ECO )</a:t>
            </a:r>
          </a:p>
          <a:p>
            <a:pPr marL="274320" marR="0" lvl="0" indent="-274320" algn="l" defTabSz="457200" rtl="0" eaLnBrk="1" fontAlgn="auto" latinLnBrk="0" hangingPunct="1">
              <a:lnSpc>
                <a:spcPts val="3500"/>
              </a:lnSpc>
              <a:spcAft>
                <a:spcPts val="0"/>
              </a:spcAft>
              <a:buClr>
                <a:schemeClr val="accent3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ootlight MT Light" pitchFamily="18" charset="0"/>
              </a:rPr>
              <a:t>F 	FOXTROT</a:t>
            </a:r>
          </a:p>
          <a:p>
            <a:pPr marL="274320" marR="0" lvl="0" indent="-274320" algn="l" defTabSz="457200" rtl="0" eaLnBrk="1" fontAlgn="auto" latinLnBrk="0" hangingPunct="1">
              <a:lnSpc>
                <a:spcPts val="3500"/>
              </a:lnSpc>
              <a:spcAft>
                <a:spcPts val="0"/>
              </a:spcAft>
              <a:buClr>
                <a:schemeClr val="accent3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ootlight MT Light" pitchFamily="18" charset="0"/>
              </a:rPr>
              <a:t>G 	GOLF</a:t>
            </a:r>
          </a:p>
        </p:txBody>
      </p:sp>
      <p:sp>
        <p:nvSpPr>
          <p:cNvPr id="9" name="Retângulo 8"/>
          <p:cNvSpPr/>
          <p:nvPr/>
        </p:nvSpPr>
        <p:spPr>
          <a:xfrm>
            <a:off x="4003317" y="2405749"/>
            <a:ext cx="4103446" cy="4710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defTabSz="457200">
              <a:lnSpc>
                <a:spcPts val="3500"/>
              </a:lnSpc>
              <a:buClr>
                <a:schemeClr val="accent3"/>
              </a:buClr>
              <a:buSzPct val="80000"/>
              <a:buFont typeface="Wingdings 2"/>
              <a:buChar char=""/>
              <a:defRPr/>
            </a:pPr>
            <a:r>
              <a:rPr lang="pt-BR" sz="2500" b="1" dirty="0">
                <a:latin typeface="Footlight MT Light" pitchFamily="18" charset="0"/>
              </a:rPr>
              <a:t>H 	HOTEL</a:t>
            </a:r>
          </a:p>
          <a:p>
            <a:pPr marL="274320" lvl="0" indent="-274320" defTabSz="457200">
              <a:lnSpc>
                <a:spcPts val="3500"/>
              </a:lnSpc>
              <a:buClr>
                <a:schemeClr val="accent3"/>
              </a:buClr>
              <a:buSzPct val="80000"/>
              <a:buFont typeface="Wingdings 2"/>
              <a:buChar char=""/>
              <a:defRPr/>
            </a:pPr>
            <a:r>
              <a:rPr lang="pt-BR" sz="2500" b="1" dirty="0">
                <a:latin typeface="Footlight MT Light" pitchFamily="18" charset="0"/>
              </a:rPr>
              <a:t>I  	ÍNDIA</a:t>
            </a:r>
          </a:p>
          <a:p>
            <a:pPr marL="274320" lvl="0" indent="-274320" defTabSz="457200">
              <a:lnSpc>
                <a:spcPts val="3500"/>
              </a:lnSpc>
              <a:buClr>
                <a:schemeClr val="accent3"/>
              </a:buClr>
              <a:buSzPct val="80000"/>
              <a:buFont typeface="Wingdings 2"/>
              <a:buChar char=""/>
              <a:defRPr/>
            </a:pPr>
            <a:r>
              <a:rPr lang="es-ES_tradnl" sz="2500" b="1" dirty="0">
                <a:latin typeface="Footlight MT Light" pitchFamily="18" charset="0"/>
              </a:rPr>
              <a:t>J  	JULIETE</a:t>
            </a:r>
            <a:endParaRPr lang="pt-BR" sz="2500" b="1" dirty="0">
              <a:latin typeface="Footlight MT Light" pitchFamily="18" charset="0"/>
            </a:endParaRPr>
          </a:p>
          <a:p>
            <a:pPr marL="274320" lvl="0" indent="-274320" defTabSz="457200">
              <a:lnSpc>
                <a:spcPts val="3500"/>
              </a:lnSpc>
              <a:buClr>
                <a:schemeClr val="accent3"/>
              </a:buClr>
              <a:buSzPct val="80000"/>
              <a:buFont typeface="Wingdings 2"/>
              <a:buChar char=""/>
              <a:defRPr/>
            </a:pPr>
            <a:r>
              <a:rPr lang="es-ES_tradnl" sz="2500" b="1" dirty="0">
                <a:latin typeface="Footlight MT Light" pitchFamily="18" charset="0"/>
              </a:rPr>
              <a:t>K 	KILO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sz="2500" b="1" dirty="0">
                <a:latin typeface="Footlight MT Light" pitchFamily="18" charset="0"/>
              </a:rPr>
              <a:t>L	LIMA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sz="2500" b="1" dirty="0">
                <a:latin typeface="Footlight MT Light" pitchFamily="18" charset="0"/>
              </a:rPr>
              <a:t>M	MIKE </a:t>
            </a:r>
            <a:r>
              <a:rPr lang="pt-BR" sz="2500" b="1" dirty="0">
                <a:solidFill>
                  <a:srgbClr val="FF0000"/>
                </a:solidFill>
                <a:latin typeface="Footlight MT Light" pitchFamily="18" charset="0"/>
              </a:rPr>
              <a:t>( MAIQUE )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sz="2500" b="1" dirty="0">
                <a:latin typeface="Footlight MT Light" pitchFamily="18" charset="0"/>
              </a:rPr>
              <a:t>N	NOVEMBER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sz="2500" b="1" dirty="0">
                <a:latin typeface="Footlight MT Light" pitchFamily="18" charset="0"/>
              </a:rPr>
              <a:t>O	OSCAR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sz="2500" b="1" dirty="0">
                <a:latin typeface="Footlight MT Light" pitchFamily="18" charset="0"/>
              </a:rPr>
              <a:t>P	PAPA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sz="2500" b="1" dirty="0">
                <a:latin typeface="Footlight MT Light" pitchFamily="18" charset="0"/>
              </a:rPr>
              <a:t>Q	QUEBEK</a:t>
            </a:r>
            <a:endParaRPr lang="pt-BR" sz="2500" b="1" dirty="0">
              <a:solidFill>
                <a:srgbClr val="FF0000"/>
              </a:solidFill>
              <a:latin typeface="Footlight MT Light" pitchFamily="18" charset="0"/>
            </a:endParaRPr>
          </a:p>
          <a:p>
            <a:pPr marL="274320" lvl="0" indent="-274320" defTabSz="457200">
              <a:lnSpc>
                <a:spcPts val="3500"/>
              </a:lnSpc>
              <a:buClr>
                <a:schemeClr val="accent3"/>
              </a:buClr>
              <a:buSzPct val="80000"/>
              <a:buFont typeface="Wingdings 2"/>
              <a:buChar char=""/>
              <a:defRPr/>
            </a:pPr>
            <a:endParaRPr lang="pt-BR" sz="2500" b="1" dirty="0">
              <a:solidFill>
                <a:srgbClr val="FF0000"/>
              </a:solidFill>
              <a:latin typeface="Footlight MT Light" pitchFamily="18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168192" y="2415654"/>
            <a:ext cx="4546848" cy="4230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457200" rtl="0" eaLnBrk="1" fontAlgn="auto" latinLnBrk="0" hangingPunct="1">
              <a:lnSpc>
                <a:spcPts val="3500"/>
              </a:lnSpc>
              <a:spcAft>
                <a:spcPts val="0"/>
              </a:spcAft>
              <a:buClr>
                <a:schemeClr val="accent3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ootlight MT Light" pitchFamily="18" charset="0"/>
              </a:rPr>
              <a:t>R		ROMEU</a:t>
            </a:r>
          </a:p>
          <a:p>
            <a:pPr marL="274320" marR="0" lvl="0" indent="-274320" algn="l" defTabSz="457200" rtl="0" eaLnBrk="1" fontAlgn="auto" latinLnBrk="0" hangingPunct="1">
              <a:lnSpc>
                <a:spcPts val="3500"/>
              </a:lnSpc>
              <a:spcAft>
                <a:spcPts val="0"/>
              </a:spcAft>
              <a:buClr>
                <a:schemeClr val="accent3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s-ES_tradnl" sz="2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ootlight MT Light" pitchFamily="18" charset="0"/>
              </a:rPr>
              <a:t>S		SIERRA</a:t>
            </a:r>
            <a:endParaRPr kumimoji="0" lang="pt-BR" sz="2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ootlight MT Light" pitchFamily="18" charset="0"/>
            </a:endParaRPr>
          </a:p>
          <a:p>
            <a:pPr marL="274320" marR="0" lvl="0" indent="-274320" algn="l" defTabSz="457200" rtl="0" eaLnBrk="1" fontAlgn="auto" latinLnBrk="0" hangingPunct="1">
              <a:lnSpc>
                <a:spcPts val="3500"/>
              </a:lnSpc>
              <a:spcAft>
                <a:spcPts val="0"/>
              </a:spcAft>
              <a:buClr>
                <a:schemeClr val="accent3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s-ES_tradnl" sz="2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ootlight MT Light" pitchFamily="18" charset="0"/>
              </a:rPr>
              <a:t>T		TANGO</a:t>
            </a:r>
            <a:endParaRPr kumimoji="0" lang="pt-BR" sz="2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ootlight MT Light" pitchFamily="18" charset="0"/>
            </a:endParaRPr>
          </a:p>
          <a:p>
            <a:pPr marL="274320" marR="0" lvl="0" indent="-274320" algn="l" defTabSz="457200" rtl="0" eaLnBrk="1" fontAlgn="auto" latinLnBrk="0" hangingPunct="1">
              <a:lnSpc>
                <a:spcPts val="3500"/>
              </a:lnSpc>
              <a:spcAft>
                <a:spcPts val="0"/>
              </a:spcAft>
              <a:buClr>
                <a:schemeClr val="accent3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s-ES_tradnl" sz="2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ootlight MT Light" pitchFamily="18" charset="0"/>
              </a:rPr>
              <a:t>U	UNIFORM</a:t>
            </a:r>
            <a:endParaRPr kumimoji="0" lang="pt-BR" sz="2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ootlight MT Light" pitchFamily="18" charset="0"/>
            </a:endParaRPr>
          </a:p>
          <a:p>
            <a:pPr marL="274320" marR="0" lvl="0" indent="-274320" algn="l" defTabSz="457200" rtl="0" eaLnBrk="1" fontAlgn="auto" latinLnBrk="0" hangingPunct="1">
              <a:lnSpc>
                <a:spcPts val="3500"/>
              </a:lnSpc>
              <a:spcAft>
                <a:spcPts val="0"/>
              </a:spcAft>
              <a:buClr>
                <a:schemeClr val="accent3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ootlight MT Light" pitchFamily="18" charset="0"/>
              </a:rPr>
              <a:t>V	VICTOR</a:t>
            </a:r>
            <a:endParaRPr kumimoji="0" lang="pt-BR" sz="2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ootlight MT Light" pitchFamily="18" charset="0"/>
            </a:endParaRPr>
          </a:p>
          <a:p>
            <a:pPr marL="274320" marR="0" lvl="0" indent="-274320" algn="l" defTabSz="457200" rtl="0" eaLnBrk="1" fontAlgn="auto" latinLnBrk="0" hangingPunct="1">
              <a:lnSpc>
                <a:spcPts val="3500"/>
              </a:lnSpc>
              <a:spcAft>
                <a:spcPts val="0"/>
              </a:spcAft>
              <a:buClr>
                <a:schemeClr val="accent3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ootlight MT Light" pitchFamily="18" charset="0"/>
              </a:rPr>
              <a:t>W	WHISKEY 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ootlight MT Light" pitchFamily="18" charset="0"/>
              </a:rPr>
              <a:t>( UISQUE )</a:t>
            </a:r>
            <a:endParaRPr kumimoji="0" lang="pt-BR" sz="2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ootlight MT Light" pitchFamily="18" charset="0"/>
            </a:endParaRPr>
          </a:p>
          <a:p>
            <a:pPr marL="274320" marR="0" lvl="0" indent="-274320" algn="l" defTabSz="457200" rtl="0" eaLnBrk="1" fontAlgn="auto" latinLnBrk="0" hangingPunct="1">
              <a:lnSpc>
                <a:spcPts val="3500"/>
              </a:lnSpc>
              <a:spcAft>
                <a:spcPts val="0"/>
              </a:spcAft>
              <a:buClr>
                <a:schemeClr val="accent3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s-ES_tradnl" sz="2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ootlight MT Light" pitchFamily="18" charset="0"/>
              </a:rPr>
              <a:t>X	XRAY </a:t>
            </a:r>
            <a:r>
              <a:rPr kumimoji="0" lang="es-ES_tradnl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ootlight MT Light" pitchFamily="18" charset="0"/>
              </a:rPr>
              <a:t>( ECSREI )</a:t>
            </a:r>
            <a:endParaRPr kumimoji="0" lang="pt-BR" sz="2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ootlight MT Light" pitchFamily="18" charset="0"/>
            </a:endParaRPr>
          </a:p>
          <a:p>
            <a:pPr marL="274320" marR="0" lvl="0" indent="-274320" algn="l" defTabSz="457200" rtl="0" eaLnBrk="1" fontAlgn="auto" latinLnBrk="0" hangingPunct="1">
              <a:lnSpc>
                <a:spcPts val="3500"/>
              </a:lnSpc>
              <a:spcAft>
                <a:spcPts val="0"/>
              </a:spcAft>
              <a:buClr>
                <a:schemeClr val="accent3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s-ES_tradnl" sz="2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ootlight MT Light" pitchFamily="18" charset="0"/>
              </a:rPr>
              <a:t>Y	YANKEE </a:t>
            </a:r>
            <a:r>
              <a:rPr kumimoji="0" lang="es-ES_tradnl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ootlight MT Light" pitchFamily="18" charset="0"/>
              </a:rPr>
              <a:t>( IANQUI )</a:t>
            </a:r>
            <a:endParaRPr kumimoji="0" lang="pt-BR" sz="2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ootlight MT Light" pitchFamily="18" charset="0"/>
            </a:endParaRPr>
          </a:p>
          <a:p>
            <a:pPr marL="274320" marR="0" lvl="0" indent="-274320" algn="l" defTabSz="457200" rtl="0" eaLnBrk="1" fontAlgn="auto" latinLnBrk="0" hangingPunct="1">
              <a:lnSpc>
                <a:spcPts val="3500"/>
              </a:lnSpc>
              <a:spcAft>
                <a:spcPts val="0"/>
              </a:spcAft>
              <a:buClr>
                <a:schemeClr val="accent3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ootlight MT Light" pitchFamily="18" charset="0"/>
              </a:rPr>
              <a:t>Z	ZULU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6825558" y="1031782"/>
          <a:ext cx="5118315" cy="519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5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168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NÚMEROS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ALGARISMOS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68"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500" b="1" dirty="0">
                          <a:latin typeface="Arial" pitchFamily="34" charset="0"/>
                          <a:cs typeface="Arial" pitchFamily="34" charset="0"/>
                        </a:rPr>
                        <a:t>PRIMEIRO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68"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500" b="1" dirty="0">
                          <a:latin typeface="Arial" pitchFamily="34" charset="0"/>
                          <a:cs typeface="Arial" pitchFamily="34" charset="0"/>
                        </a:rPr>
                        <a:t>SEGUNDO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68"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500" b="1" dirty="0">
                          <a:latin typeface="Arial" pitchFamily="34" charset="0"/>
                          <a:cs typeface="Arial" pitchFamily="34" charset="0"/>
                        </a:rPr>
                        <a:t>TERCEIRO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68"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500" b="1" dirty="0">
                          <a:latin typeface="Arial" pitchFamily="34" charset="0"/>
                          <a:cs typeface="Arial" pitchFamily="34" charset="0"/>
                        </a:rPr>
                        <a:t>QUARTO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68"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500" b="1" dirty="0">
                          <a:latin typeface="Arial" pitchFamily="34" charset="0"/>
                          <a:cs typeface="Arial" pitchFamily="34" charset="0"/>
                        </a:rPr>
                        <a:t>QUINTO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68"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500" b="1" dirty="0">
                          <a:latin typeface="Arial" pitchFamily="34" charset="0"/>
                          <a:cs typeface="Arial" pitchFamily="34" charset="0"/>
                        </a:rPr>
                        <a:t>SEXTO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68"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500" b="1" dirty="0">
                          <a:latin typeface="Arial" pitchFamily="34" charset="0"/>
                          <a:cs typeface="Arial" pitchFamily="34" charset="0"/>
                        </a:rPr>
                        <a:t>SÉTIMO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168"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500" b="1" dirty="0">
                          <a:latin typeface="Arial" pitchFamily="34" charset="0"/>
                          <a:cs typeface="Arial" pitchFamily="34" charset="0"/>
                        </a:rPr>
                        <a:t>OITAVO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168"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500" b="1" dirty="0">
                          <a:latin typeface="Arial" pitchFamily="34" charset="0"/>
                          <a:cs typeface="Arial" pitchFamily="34" charset="0"/>
                        </a:rPr>
                        <a:t>NONO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168"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500" b="1" dirty="0">
                          <a:latin typeface="Arial" pitchFamily="34" charset="0"/>
                          <a:cs typeface="Arial" pitchFamily="34" charset="0"/>
                        </a:rPr>
                        <a:t>NEGATIVO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859847" y="563870"/>
            <a:ext cx="44069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C00000"/>
                </a:solidFill>
                <a:latin typeface="Footlight MT Light" pitchFamily="18" charset="0"/>
                <a:cs typeface="Arial" pitchFamily="34" charset="0"/>
              </a:rPr>
              <a:t>CÓDIGO NUMÉRICO: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95288" y="1251284"/>
            <a:ext cx="6294270" cy="4883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 defTabSz="457200">
              <a:buClr>
                <a:schemeClr val="accent1"/>
              </a:buClr>
              <a:buSzPct val="80000"/>
              <a:defRPr/>
            </a:pPr>
            <a:r>
              <a:rPr lang="pt-BR" sz="2600" dirty="0">
                <a:latin typeface="Footlight MT Light" pitchFamily="18" charset="0"/>
                <a:cs typeface="Arial" pitchFamily="34" charset="0"/>
              </a:rPr>
              <a:t>Da mesma forma que o Alfabeto Fonético Mundial, os numerais, auxiliam na codificação das mensagens na Rede Rádio.</a:t>
            </a:r>
          </a:p>
          <a:p>
            <a:pPr algn="just" defTabSz="457200">
              <a:buClr>
                <a:schemeClr val="accent1"/>
              </a:buClr>
              <a:buSzPct val="80000"/>
              <a:defRPr/>
            </a:pPr>
            <a:endParaRPr lang="pt-BR" sz="2600" dirty="0">
              <a:latin typeface="Footlight MT Light" pitchFamily="18" charset="0"/>
              <a:cs typeface="Arial" pitchFamily="34" charset="0"/>
            </a:endParaRPr>
          </a:p>
          <a:p>
            <a:pPr algn="just" defTabSz="457200">
              <a:buClr>
                <a:schemeClr val="accent1"/>
              </a:buClr>
              <a:buSzPct val="80000"/>
              <a:defRPr/>
            </a:pPr>
            <a:endParaRPr lang="pt-BR" sz="2600" dirty="0">
              <a:latin typeface="Footlight MT Light" pitchFamily="18" charset="0"/>
              <a:cs typeface="Arial" pitchFamily="34" charset="0"/>
            </a:endParaRP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Aft>
                <a:spcPts val="240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pt-BR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ootlight MT Light" pitchFamily="18" charset="0"/>
                <a:cs typeface="Arial" pitchFamily="34" charset="0"/>
              </a:rPr>
              <a:t>- NÚMERO REPETIDO</a:t>
            </a:r>
            <a:endParaRPr kumimoji="0" lang="pt-BR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ootlight MT Light" pitchFamily="18" charset="0"/>
              <a:cs typeface="Arial" pitchFamily="34" charset="0"/>
            </a:endParaRPr>
          </a:p>
          <a:p>
            <a:pPr marR="0" lvl="0" algn="just" defTabSz="457200" rtl="0" eaLnBrk="1" fontAlgn="auto" latinLnBrk="0" hangingPunct="1">
              <a:lnSpc>
                <a:spcPts val="3700"/>
              </a:lnSpc>
              <a:spcAft>
                <a:spcPts val="240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2600" b="1" dirty="0">
                <a:solidFill>
                  <a:srgbClr val="C00000"/>
                </a:solidFill>
                <a:latin typeface="Footlight MT Light" pitchFamily="18" charset="0"/>
                <a:cs typeface="Arial" pitchFamily="34" charset="0"/>
              </a:rPr>
              <a:t># </a:t>
            </a:r>
            <a:r>
              <a:rPr kumimoji="0" lang="pt-BR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ootlight MT Light" pitchFamily="18" charset="0"/>
                <a:cs typeface="Arial" pitchFamily="34" charset="0"/>
              </a:rPr>
              <a:t>Duas vezes: Dobrado;</a:t>
            </a:r>
          </a:p>
          <a:p>
            <a:pPr marR="0" lvl="0" algn="just" defTabSz="457200" rtl="0" eaLnBrk="1" fontAlgn="auto" latinLnBrk="0" hangingPunct="1">
              <a:lnSpc>
                <a:spcPts val="3700"/>
              </a:lnSpc>
              <a:spcAft>
                <a:spcPts val="240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ootlight MT Light" pitchFamily="18" charset="0"/>
                <a:cs typeface="Arial" pitchFamily="34" charset="0"/>
              </a:rPr>
              <a:t># Três vezes:</a:t>
            </a:r>
            <a:r>
              <a:rPr kumimoji="0" lang="pt-BR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ootlight MT Light" pitchFamily="18" charset="0"/>
                <a:cs typeface="Arial" pitchFamily="34" charset="0"/>
              </a:rPr>
              <a:t> </a:t>
            </a:r>
            <a:r>
              <a:rPr kumimoji="0" lang="pt-BR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ootlight MT Light" pitchFamily="18" charset="0"/>
                <a:cs typeface="Arial" pitchFamily="34" charset="0"/>
              </a:rPr>
              <a:t>Triplicado;</a:t>
            </a:r>
          </a:p>
          <a:p>
            <a:pPr marR="0" lvl="0" algn="just" defTabSz="457200" rtl="0" eaLnBrk="1" fontAlgn="auto" latinLnBrk="0" hangingPunct="1">
              <a:lnSpc>
                <a:spcPts val="3700"/>
              </a:lnSpc>
              <a:spcAft>
                <a:spcPts val="240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ootlight MT Light" pitchFamily="18" charset="0"/>
                <a:cs typeface="Arial" pitchFamily="34" charset="0"/>
              </a:rPr>
              <a:t>#Quatro vezes: Quadruplicado;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Resultado de imagem para placas de carr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825" y="628863"/>
            <a:ext cx="11198099" cy="5458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>
            <a:spLocks/>
          </p:cNvSpPr>
          <p:nvPr/>
        </p:nvSpPr>
        <p:spPr>
          <a:xfrm>
            <a:off x="559559" y="108467"/>
            <a:ext cx="8366077" cy="6694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Footlight MT Light" pitchFamily="18" charset="0"/>
                <a:ea typeface="+mj-ea"/>
                <a:cs typeface="Arial" pitchFamily="34" charset="0"/>
              </a:rPr>
              <a:t>VOCÁBULOS UTILIZADOS NO SERVIÇO</a:t>
            </a:r>
            <a:r>
              <a:rPr kumimoji="0" lang="pt-BR" sz="36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Footlight MT Light" pitchFamily="18" charset="0"/>
                <a:ea typeface="+mj-ea"/>
                <a:cs typeface="Arial" pitchFamily="34" charset="0"/>
              </a:rPr>
              <a:t> POLICIAL MILITAR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uLnTx/>
              <a:uFillTx/>
              <a:latin typeface="Footlight MT Light" pitchFamily="18" charset="0"/>
              <a:ea typeface="+mj-ea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23074" y="1409139"/>
            <a:ext cx="90348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pt-BR" sz="3000" b="1" dirty="0"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- STIVE: </a:t>
            </a:r>
            <a:r>
              <a:rPr lang="pt-BR" sz="3000" b="1" dirty="0">
                <a:solidFill>
                  <a:srgbClr val="FF0000"/>
                </a:solidFill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Policial</a:t>
            </a:r>
            <a:endParaRPr lang="pt-BR" sz="3000" b="1" dirty="0">
              <a:latin typeface="Footlight MT Light" pitchFamily="18" charset="0"/>
              <a:ea typeface="Times New Roman" pitchFamily="18" charset="0"/>
              <a:cs typeface="Arial" pitchFamily="34" charset="0"/>
            </a:endParaRPr>
          </a:p>
          <a:p>
            <a:pPr>
              <a:spcAft>
                <a:spcPts val="2400"/>
              </a:spcAft>
            </a:pPr>
            <a:r>
              <a:rPr lang="pt-BR" sz="3000" b="1" dirty="0"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- NIL / NIL  TOTAL: </a:t>
            </a:r>
            <a:r>
              <a:rPr lang="pt-BR" sz="3000" b="1" dirty="0">
                <a:solidFill>
                  <a:srgbClr val="FF0000"/>
                </a:solidFill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Positivo, favorável</a:t>
            </a:r>
            <a:endParaRPr lang="pt-BR" sz="3000" b="1" dirty="0">
              <a:latin typeface="Footlight MT Light" pitchFamily="18" charset="0"/>
              <a:ea typeface="Times New Roman" pitchFamily="18" charset="0"/>
              <a:cs typeface="Arial" pitchFamily="34" charset="0"/>
            </a:endParaRPr>
          </a:p>
          <a:p>
            <a:pPr>
              <a:spcAft>
                <a:spcPts val="2400"/>
              </a:spcAft>
            </a:pPr>
            <a:r>
              <a:rPr lang="pt-BR" sz="3000" b="1" dirty="0"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- DESCONFIA: </a:t>
            </a:r>
            <a:r>
              <a:rPr lang="pt-BR" sz="3000" b="1" dirty="0">
                <a:solidFill>
                  <a:srgbClr val="FF0000"/>
                </a:solidFill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Observe com mais atenção</a:t>
            </a:r>
            <a:endParaRPr lang="pt-BR" sz="3000" b="1" dirty="0">
              <a:latin typeface="Footlight MT Light" pitchFamily="18" charset="0"/>
              <a:ea typeface="Times New Roman" pitchFamily="18" charset="0"/>
              <a:cs typeface="Arial" pitchFamily="34" charset="0"/>
            </a:endParaRPr>
          </a:p>
          <a:p>
            <a:pPr>
              <a:spcAft>
                <a:spcPts val="2400"/>
              </a:spcAft>
            </a:pPr>
            <a:r>
              <a:rPr lang="pt-BR" sz="3000" b="1" dirty="0"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- NOVIDADE: </a:t>
            </a:r>
            <a:r>
              <a:rPr lang="pt-BR" sz="3000" b="1" dirty="0">
                <a:solidFill>
                  <a:srgbClr val="FF0000"/>
                </a:solidFill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algo/alguém suspeito </a:t>
            </a:r>
            <a:endParaRPr lang="pt-BR" sz="3000" b="1" dirty="0">
              <a:latin typeface="Footlight MT Light" pitchFamily="18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21424" y="4409340"/>
            <a:ext cx="87771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pt-BR" sz="3000" b="1" dirty="0"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- BARCA : </a:t>
            </a:r>
            <a:r>
              <a:rPr lang="pt-BR" sz="3000" b="1" dirty="0">
                <a:solidFill>
                  <a:srgbClr val="FF0000"/>
                </a:solidFill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Viatura</a:t>
            </a:r>
            <a:endParaRPr lang="pt-BR" sz="3000" b="1" dirty="0">
              <a:latin typeface="Footlight MT Light" pitchFamily="18" charset="0"/>
              <a:ea typeface="Times New Roman" pitchFamily="18" charset="0"/>
              <a:cs typeface="Arial" pitchFamily="34" charset="0"/>
            </a:endParaRPr>
          </a:p>
          <a:p>
            <a:pPr>
              <a:spcAft>
                <a:spcPts val="2400"/>
              </a:spcAft>
            </a:pPr>
            <a:r>
              <a:rPr lang="pt-BR" sz="3000" b="1" dirty="0"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- AFUNDAR : </a:t>
            </a:r>
            <a:r>
              <a:rPr lang="pt-BR" sz="3000" b="1" dirty="0">
                <a:solidFill>
                  <a:srgbClr val="FF0000"/>
                </a:solidFill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Deslocamento</a:t>
            </a:r>
          </a:p>
          <a:p>
            <a:pPr>
              <a:spcAft>
                <a:spcPts val="2400"/>
              </a:spcAft>
            </a:pPr>
            <a:r>
              <a:rPr lang="pt-BR" sz="3000" b="1" dirty="0"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- DISNIL / DISNIL TOTAL: </a:t>
            </a:r>
            <a:r>
              <a:rPr lang="pt-BR" sz="3000" b="1" dirty="0">
                <a:solidFill>
                  <a:srgbClr val="FF0000"/>
                </a:solidFill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Negativo, desfavorável</a:t>
            </a:r>
            <a:endParaRPr lang="pt-BR" sz="3000" b="1" dirty="0">
              <a:latin typeface="Footlight MT Light" pitchFamily="18" charset="0"/>
              <a:ea typeface="Times New Roman" pitchFamily="18" charset="0"/>
              <a:cs typeface="Arial" pitchFamily="34" charset="0"/>
            </a:endParaRPr>
          </a:p>
          <a:p>
            <a:pPr>
              <a:spcAft>
                <a:spcPts val="2400"/>
              </a:spcAft>
            </a:pPr>
            <a:endParaRPr lang="pt-BR" sz="3000" b="1" dirty="0">
              <a:latin typeface="Footlight MT Light" pitchFamily="18" charset="0"/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55298" name="Picture 2" descr="Resultado de imagem para POLICIAMENTO EM MACAPÃ"/>
          <p:cNvPicPr>
            <a:picLocks noChangeAspect="1" noChangeArrowheads="1"/>
          </p:cNvPicPr>
          <p:nvPr/>
        </p:nvPicPr>
        <p:blipFill>
          <a:blip r:embed="rId2" cstate="print"/>
          <a:srcRect l="8533" r="30014"/>
          <a:stretch>
            <a:fillRect/>
          </a:stretch>
        </p:blipFill>
        <p:spPr bwMode="auto">
          <a:xfrm>
            <a:off x="7333875" y="1363032"/>
            <a:ext cx="4730748" cy="43280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419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>
            <a:spLocks/>
          </p:cNvSpPr>
          <p:nvPr/>
        </p:nvSpPr>
        <p:spPr>
          <a:xfrm>
            <a:off x="559559" y="168809"/>
            <a:ext cx="8789157" cy="6694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Footlight MT Light" pitchFamily="18" charset="0"/>
                <a:ea typeface="+mj-ea"/>
                <a:cs typeface="Arial" pitchFamily="34" charset="0"/>
              </a:rPr>
              <a:t>JARGÕES</a:t>
            </a:r>
            <a:r>
              <a:rPr kumimoji="0" lang="pt-BR" sz="40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Footlight MT Light" pitchFamily="18" charset="0"/>
                <a:ea typeface="+mj-ea"/>
                <a:cs typeface="Arial" pitchFamily="34" charset="0"/>
              </a:rPr>
              <a:t> MILITARES</a:t>
            </a: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uLnTx/>
              <a:uFillTx/>
              <a:latin typeface="Footlight MT Light" pitchFamily="18" charset="0"/>
              <a:ea typeface="+mj-ea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05532" y="1089854"/>
            <a:ext cx="100256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pt-BR" sz="2600" b="1" dirty="0"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- CAXIAS/CAXIAGEM: </a:t>
            </a:r>
            <a:r>
              <a:rPr lang="pt-BR" sz="2600" b="1" dirty="0">
                <a:solidFill>
                  <a:srgbClr val="FF0000"/>
                </a:solidFill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Perfeccionista</a:t>
            </a:r>
            <a:endParaRPr lang="pt-BR" sz="2600" b="1" dirty="0">
              <a:latin typeface="Footlight MT Light" pitchFamily="18" charset="0"/>
              <a:ea typeface="Times New Roman" pitchFamily="18" charset="0"/>
              <a:cs typeface="Arial" pitchFamily="34" charset="0"/>
            </a:endParaRPr>
          </a:p>
          <a:p>
            <a:pPr>
              <a:spcAft>
                <a:spcPts val="1800"/>
              </a:spcAft>
            </a:pPr>
            <a:r>
              <a:rPr lang="pt-BR" sz="2600" b="1" dirty="0"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- BOÇAL E SOBERANO: </a:t>
            </a:r>
            <a:r>
              <a:rPr lang="pt-BR" sz="2600" b="1" dirty="0">
                <a:solidFill>
                  <a:srgbClr val="FF0000"/>
                </a:solidFill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Autoestima elevada</a:t>
            </a:r>
            <a:endParaRPr lang="pt-BR" sz="2600" b="1" dirty="0">
              <a:latin typeface="Footlight MT Light" pitchFamily="18" charset="0"/>
              <a:ea typeface="Times New Roman" pitchFamily="18" charset="0"/>
              <a:cs typeface="Arial" pitchFamily="34" charset="0"/>
            </a:endParaRPr>
          </a:p>
          <a:p>
            <a:pPr>
              <a:spcAft>
                <a:spcPts val="1800"/>
              </a:spcAft>
            </a:pPr>
            <a:r>
              <a:rPr lang="pt-BR" sz="2600" b="1" dirty="0"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- CAGANDO E ANDANDO: </a:t>
            </a:r>
            <a:r>
              <a:rPr lang="pt-BR" sz="2600" b="1" dirty="0">
                <a:solidFill>
                  <a:srgbClr val="FF0000"/>
                </a:solidFill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Não dar atenção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4127" y="2886872"/>
            <a:ext cx="1033301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pt-BR" sz="2600" b="1" dirty="0"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- ÚLTIMA FORMA: </a:t>
            </a:r>
            <a:r>
              <a:rPr lang="pt-BR" sz="2600" b="1" dirty="0">
                <a:solidFill>
                  <a:srgbClr val="FF0000"/>
                </a:solidFill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Ignorar o ultimo comando dado</a:t>
            </a:r>
            <a:endParaRPr lang="pt-BR" sz="2600" b="1" dirty="0">
              <a:latin typeface="Footlight MT Light" pitchFamily="18" charset="0"/>
              <a:ea typeface="Times New Roman" pitchFamily="18" charset="0"/>
              <a:cs typeface="Arial" pitchFamily="34" charset="0"/>
            </a:endParaRPr>
          </a:p>
          <a:p>
            <a:pPr>
              <a:spcAft>
                <a:spcPts val="1800"/>
              </a:spcAft>
            </a:pPr>
            <a:r>
              <a:rPr lang="pt-BR" sz="2600" b="1" dirty="0"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- PAGAR MISSÃO: </a:t>
            </a:r>
            <a:r>
              <a:rPr lang="pt-BR" sz="2600" b="1" dirty="0">
                <a:solidFill>
                  <a:srgbClr val="FF0000"/>
                </a:solidFill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Determinar que se faça algo</a:t>
            </a:r>
            <a:endParaRPr lang="pt-BR" sz="2600" b="1" dirty="0">
              <a:latin typeface="Footlight MT Light" pitchFamily="18" charset="0"/>
              <a:ea typeface="Times New Roman" pitchFamily="18" charset="0"/>
              <a:cs typeface="Arial" pitchFamily="34" charset="0"/>
            </a:endParaRPr>
          </a:p>
          <a:p>
            <a:pPr>
              <a:spcAft>
                <a:spcPts val="1800"/>
              </a:spcAft>
              <a:buFontTx/>
              <a:buChar char="-"/>
            </a:pPr>
            <a:r>
              <a:rPr lang="pt-BR" sz="2600" b="1" dirty="0"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TOCAR O ZARALHO: </a:t>
            </a:r>
            <a:r>
              <a:rPr lang="pt-BR" sz="2600" b="1" dirty="0">
                <a:solidFill>
                  <a:srgbClr val="FF0000"/>
                </a:solidFill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baderna, bagunça</a:t>
            </a:r>
            <a:endParaRPr lang="pt-BR" sz="2600" b="1" dirty="0">
              <a:latin typeface="Footlight MT Light" pitchFamily="18" charset="0"/>
              <a:ea typeface="Times New Roman" pitchFamily="18" charset="0"/>
              <a:cs typeface="Arial" pitchFamily="34" charset="0"/>
            </a:endParaRPr>
          </a:p>
          <a:p>
            <a:pPr>
              <a:spcAft>
                <a:spcPts val="1800"/>
              </a:spcAft>
            </a:pPr>
            <a:r>
              <a:rPr lang="pt-BR" sz="2600" b="1" dirty="0"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- LIXO/LIXEIRA: </a:t>
            </a:r>
            <a:r>
              <a:rPr lang="pt-BR" sz="2600" b="1" dirty="0">
                <a:solidFill>
                  <a:srgbClr val="FF0000"/>
                </a:solidFill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Policial mal apresentável (uniforme)</a:t>
            </a:r>
          </a:p>
          <a:p>
            <a:pPr>
              <a:spcAft>
                <a:spcPts val="1800"/>
              </a:spcAft>
            </a:pPr>
            <a:r>
              <a:rPr lang="pt-BR" sz="2600" b="1" dirty="0"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- PADRÃO: </a:t>
            </a:r>
            <a:r>
              <a:rPr lang="pt-BR" sz="2600" b="1" dirty="0">
                <a:solidFill>
                  <a:srgbClr val="FF0000"/>
                </a:solidFill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Tarefa bem executada,  policial bem uniformizado</a:t>
            </a:r>
            <a:endParaRPr lang="pt-BR" sz="2600" b="1" dirty="0">
              <a:latin typeface="Footlight MT Light" pitchFamily="18" charset="0"/>
              <a:ea typeface="Times New Roman" pitchFamily="18" charset="0"/>
              <a:cs typeface="Arial" pitchFamily="34" charset="0"/>
            </a:endParaRPr>
          </a:p>
          <a:p>
            <a:pPr>
              <a:spcAft>
                <a:spcPts val="1800"/>
              </a:spcAft>
            </a:pPr>
            <a:r>
              <a:rPr lang="pt-BR" sz="2600" b="1" dirty="0"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- COBERTO E ALINHADO: </a:t>
            </a:r>
            <a:r>
              <a:rPr lang="pt-BR" sz="2600" b="1" dirty="0">
                <a:solidFill>
                  <a:srgbClr val="FF0000"/>
                </a:solidFill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Policial bem Apresentável (uniforme)</a:t>
            </a:r>
            <a:endParaRPr lang="pt-BR" sz="2600" b="1" dirty="0">
              <a:latin typeface="Footlight MT Light" pitchFamily="18" charset="0"/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54274" name="Picture 2" descr="Resultado de imagem para OCORRENCIA PMAP"/>
          <p:cNvPicPr>
            <a:picLocks noChangeAspect="1" noChangeArrowheads="1"/>
          </p:cNvPicPr>
          <p:nvPr/>
        </p:nvPicPr>
        <p:blipFill>
          <a:blip r:embed="rId2" cstate="print"/>
          <a:srcRect t="-9767"/>
          <a:stretch>
            <a:fillRect/>
          </a:stretch>
        </p:blipFill>
        <p:spPr bwMode="auto">
          <a:xfrm>
            <a:off x="7672078" y="1460309"/>
            <a:ext cx="4269713" cy="35211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419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>
            <a:spLocks/>
          </p:cNvSpPr>
          <p:nvPr/>
        </p:nvSpPr>
        <p:spPr>
          <a:xfrm>
            <a:off x="559559" y="313187"/>
            <a:ext cx="8789157" cy="6694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Footlight MT Light" pitchFamily="18" charset="0"/>
                <a:ea typeface="+mj-ea"/>
                <a:cs typeface="Arial" pitchFamily="34" charset="0"/>
              </a:rPr>
              <a:t>JARGÕES</a:t>
            </a:r>
            <a:r>
              <a:rPr kumimoji="0" lang="pt-BR" sz="36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Footlight MT Light" pitchFamily="18" charset="0"/>
                <a:ea typeface="+mj-ea"/>
                <a:cs typeface="Arial" pitchFamily="34" charset="0"/>
              </a:rPr>
              <a:t> MILITARES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uLnTx/>
              <a:uFillTx/>
              <a:latin typeface="Footlight MT Light" pitchFamily="18" charset="0"/>
              <a:ea typeface="+mj-ea"/>
              <a:cs typeface="Arial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39876" y="3589833"/>
            <a:ext cx="10464681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ts val="1800"/>
              </a:spcAft>
            </a:pPr>
            <a:r>
              <a:rPr lang="pt-BR" sz="2800" b="1" dirty="0"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- MOITA: </a:t>
            </a:r>
            <a:r>
              <a:rPr lang="pt-BR" sz="2800" b="1" dirty="0">
                <a:solidFill>
                  <a:srgbClr val="FF0000"/>
                </a:solidFill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que se  esconde, se omite</a:t>
            </a:r>
            <a:endParaRPr lang="pt-BR" sz="2800" b="1" dirty="0">
              <a:latin typeface="Footlight MT Light" pitchFamily="18" charset="0"/>
              <a:ea typeface="Times New Roman" pitchFamily="18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800"/>
              </a:spcAft>
            </a:pPr>
            <a:r>
              <a:rPr lang="pt-BR" sz="2800" b="1" dirty="0"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- MODERNOS: </a:t>
            </a:r>
            <a:r>
              <a:rPr lang="pt-BR" sz="2800" b="1" dirty="0">
                <a:solidFill>
                  <a:srgbClr val="FF0000"/>
                </a:solidFill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últimos colocado, novos na Corporação </a:t>
            </a:r>
            <a:endParaRPr lang="pt-BR" sz="2800" b="1" dirty="0">
              <a:latin typeface="Footlight MT Light" pitchFamily="18" charset="0"/>
              <a:ea typeface="Times New Roman" pitchFamily="18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800"/>
              </a:spcAft>
            </a:pPr>
            <a:r>
              <a:rPr lang="pt-BR" sz="2800" b="1" dirty="0"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- ANTIGOS: </a:t>
            </a:r>
            <a:r>
              <a:rPr lang="pt-BR" sz="2800" b="1" dirty="0">
                <a:solidFill>
                  <a:srgbClr val="FF0000"/>
                </a:solidFill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Primeiros colocados, já a bastante tempo na Corporação</a:t>
            </a:r>
            <a:endParaRPr lang="pt-BR" sz="2800" b="1" dirty="0">
              <a:latin typeface="Footlight MT Light" pitchFamily="18" charset="0"/>
              <a:ea typeface="Times New Roman" pitchFamily="18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800"/>
              </a:spcAft>
            </a:pPr>
            <a:r>
              <a:rPr lang="pt-BR" sz="2800" b="1" dirty="0"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- DESENROLADO: </a:t>
            </a:r>
            <a:r>
              <a:rPr lang="pt-BR" sz="2800" b="1" dirty="0">
                <a:solidFill>
                  <a:srgbClr val="FF0000"/>
                </a:solidFill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sabe realizar todas as tarefas</a:t>
            </a:r>
            <a:endParaRPr lang="pt-BR" sz="2800" b="1" dirty="0">
              <a:latin typeface="Footlight MT Light" pitchFamily="18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72960" y="1619491"/>
            <a:ext cx="951719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pt-BR" sz="2800" b="1" dirty="0"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- DAR O GOLPE: </a:t>
            </a:r>
            <a:r>
              <a:rPr lang="pt-BR" sz="2800" b="1" dirty="0">
                <a:solidFill>
                  <a:srgbClr val="FF0000"/>
                </a:solidFill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enganar, ludibriar</a:t>
            </a:r>
            <a:endParaRPr lang="pt-BR" sz="2800" b="1" dirty="0">
              <a:latin typeface="Footlight MT Light" pitchFamily="18" charset="0"/>
              <a:ea typeface="Times New Roman" pitchFamily="18" charset="0"/>
              <a:cs typeface="Arial" pitchFamily="34" charset="0"/>
            </a:endParaRPr>
          </a:p>
          <a:p>
            <a:pPr>
              <a:spcAft>
                <a:spcPts val="1800"/>
              </a:spcAft>
            </a:pPr>
            <a:r>
              <a:rPr lang="pt-BR" sz="2800" b="1" dirty="0"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- VOADOR: </a:t>
            </a:r>
            <a:r>
              <a:rPr lang="pt-BR" sz="2800" b="1" dirty="0">
                <a:solidFill>
                  <a:srgbClr val="FF0000"/>
                </a:solidFill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desatento, faz tudo errado</a:t>
            </a:r>
            <a:endParaRPr lang="pt-BR" sz="2800" b="1" dirty="0">
              <a:latin typeface="Footlight MT Light" pitchFamily="18" charset="0"/>
              <a:ea typeface="Times New Roman" pitchFamily="18" charset="0"/>
              <a:cs typeface="Arial" pitchFamily="34" charset="0"/>
            </a:endParaRPr>
          </a:p>
          <a:p>
            <a:pPr>
              <a:spcAft>
                <a:spcPts val="1800"/>
              </a:spcAft>
            </a:pPr>
            <a:r>
              <a:rPr lang="pt-BR" sz="2800" b="1" dirty="0"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- DESUNIDO: </a:t>
            </a:r>
            <a:r>
              <a:rPr lang="pt-BR" sz="2800" b="1" dirty="0">
                <a:solidFill>
                  <a:srgbClr val="FF0000"/>
                </a:solidFill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só pensa em si, individualista</a:t>
            </a:r>
            <a:endParaRPr lang="pt-BR" sz="2800" b="1" dirty="0">
              <a:latin typeface="Footlight MT Light" pitchFamily="18" charset="0"/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53250" name="Picture 2" descr="Resultado de imagem para OCORRENCIA PMA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9106" y="928048"/>
            <a:ext cx="4367284" cy="37308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419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>
            <a:spLocks/>
          </p:cNvSpPr>
          <p:nvPr/>
        </p:nvSpPr>
        <p:spPr>
          <a:xfrm>
            <a:off x="559560" y="313187"/>
            <a:ext cx="6250674" cy="6694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Footlight MT Light" pitchFamily="18" charset="0"/>
                <a:ea typeface="+mj-ea"/>
                <a:cs typeface="Arial" pitchFamily="34" charset="0"/>
              </a:rPr>
              <a:t>JARGÕES</a:t>
            </a:r>
            <a:r>
              <a:rPr kumimoji="0" lang="pt-BR" sz="36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Footlight MT Light" pitchFamily="18" charset="0"/>
                <a:ea typeface="+mj-ea"/>
                <a:cs typeface="Arial" pitchFamily="34" charset="0"/>
              </a:rPr>
              <a:t> MILITARES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uLnTx/>
              <a:uFillTx/>
              <a:latin typeface="Footlight MT Light" pitchFamily="18" charset="0"/>
              <a:ea typeface="+mj-ea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68324" y="3202238"/>
            <a:ext cx="1149612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pt-BR" sz="2600" b="1" dirty="0"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- TORAR: </a:t>
            </a:r>
            <a:r>
              <a:rPr lang="pt-BR" sz="2600" b="1" dirty="0">
                <a:solidFill>
                  <a:srgbClr val="FF0000"/>
                </a:solidFill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dormir</a:t>
            </a:r>
            <a:endParaRPr lang="pt-BR" sz="2600" b="1" dirty="0">
              <a:latin typeface="Footlight MT Light" pitchFamily="18" charset="0"/>
              <a:ea typeface="Times New Roman" pitchFamily="18" charset="0"/>
              <a:cs typeface="Arial" pitchFamily="34" charset="0"/>
            </a:endParaRPr>
          </a:p>
          <a:p>
            <a:pPr>
              <a:spcAft>
                <a:spcPts val="1800"/>
              </a:spcAft>
            </a:pPr>
            <a:r>
              <a:rPr lang="pt-BR" sz="2600" b="1" dirty="0"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- ALOPRAR: </a:t>
            </a:r>
            <a:r>
              <a:rPr lang="pt-BR" sz="2600" b="1" dirty="0">
                <a:solidFill>
                  <a:srgbClr val="FF0000"/>
                </a:solidFill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perder o controle emocional</a:t>
            </a:r>
            <a:endParaRPr lang="pt-BR" sz="2600" b="1" dirty="0">
              <a:latin typeface="Footlight MT Light" pitchFamily="18" charset="0"/>
              <a:ea typeface="Times New Roman" pitchFamily="18" charset="0"/>
              <a:cs typeface="Arial" pitchFamily="34" charset="0"/>
            </a:endParaRPr>
          </a:p>
          <a:p>
            <a:pPr>
              <a:spcAft>
                <a:spcPts val="1800"/>
              </a:spcAft>
            </a:pPr>
            <a:r>
              <a:rPr lang="pt-BR" sz="2600" b="1" dirty="0"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- DAR O PRONTO: </a:t>
            </a:r>
            <a:r>
              <a:rPr lang="pt-BR" sz="2600" b="1" dirty="0">
                <a:solidFill>
                  <a:srgbClr val="FF0000"/>
                </a:solidFill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comunicar o resultado da tarefa sob sua responsabilidade</a:t>
            </a:r>
            <a:endParaRPr lang="pt-BR" sz="2600" b="1" dirty="0">
              <a:latin typeface="Footlight MT Light" pitchFamily="18" charset="0"/>
              <a:ea typeface="Times New Roman" pitchFamily="18" charset="0"/>
              <a:cs typeface="Arial" pitchFamily="34" charset="0"/>
            </a:endParaRPr>
          </a:p>
          <a:p>
            <a:pPr>
              <a:spcAft>
                <a:spcPts val="1800"/>
              </a:spcAft>
            </a:pPr>
            <a:r>
              <a:rPr lang="pt-BR" sz="2600" b="1" dirty="0"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- FIRMAR A CARCAÇA: </a:t>
            </a:r>
            <a:r>
              <a:rPr lang="pt-BR" sz="2600" b="1" dirty="0">
                <a:solidFill>
                  <a:srgbClr val="FF0000"/>
                </a:solidFill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aguentar a pressão, ter firmeza, bom ânimo</a:t>
            </a:r>
            <a:endParaRPr lang="pt-BR" sz="2600" b="1" dirty="0">
              <a:latin typeface="Footlight MT Light" pitchFamily="18" charset="0"/>
              <a:ea typeface="Times New Roman" pitchFamily="18" charset="0"/>
              <a:cs typeface="Arial" pitchFamily="34" charset="0"/>
            </a:endParaRPr>
          </a:p>
          <a:p>
            <a:pPr>
              <a:spcAft>
                <a:spcPts val="1800"/>
              </a:spcAft>
            </a:pPr>
            <a:r>
              <a:rPr lang="pt-BR" sz="2600" b="1" dirty="0"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- BIZÔNHO, BIZONHAR: </a:t>
            </a:r>
            <a:r>
              <a:rPr lang="pt-BR" sz="2600" b="1" dirty="0">
                <a:solidFill>
                  <a:srgbClr val="FF0000"/>
                </a:solidFill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que costuma errar por desatenção</a:t>
            </a:r>
            <a:endParaRPr lang="pt-BR" sz="2600" b="1" dirty="0">
              <a:latin typeface="Footlight MT Light" pitchFamily="18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87068" y="1381845"/>
            <a:ext cx="102308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ts val="1800"/>
              </a:spcAft>
            </a:pPr>
            <a:r>
              <a:rPr lang="pt-BR" sz="2600" b="1" dirty="0"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- ACOCHAMBRAR: </a:t>
            </a:r>
            <a:r>
              <a:rPr lang="pt-BR" sz="2600" b="1" dirty="0">
                <a:solidFill>
                  <a:srgbClr val="FF0000"/>
                </a:solidFill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fazer “vista grossa”</a:t>
            </a:r>
            <a:endParaRPr lang="pt-BR" sz="2600" b="1" dirty="0">
              <a:latin typeface="Footlight MT Light" pitchFamily="18" charset="0"/>
              <a:ea typeface="Times New Roman" pitchFamily="18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800"/>
              </a:spcAft>
            </a:pPr>
            <a:r>
              <a:rPr lang="pt-BR" sz="2600" b="1" dirty="0"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- BIZU: </a:t>
            </a:r>
            <a:r>
              <a:rPr lang="pt-BR" sz="2600" b="1" dirty="0">
                <a:solidFill>
                  <a:srgbClr val="FF0000"/>
                </a:solidFill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dica útil, importante</a:t>
            </a:r>
            <a:endParaRPr lang="pt-BR" sz="2600" b="1" dirty="0">
              <a:latin typeface="Footlight MT Light" pitchFamily="18" charset="0"/>
              <a:ea typeface="Times New Roman" pitchFamily="18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800"/>
              </a:spcAft>
            </a:pPr>
            <a:r>
              <a:rPr lang="pt-BR" sz="2600" b="1" dirty="0"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- EMBUSTE/EMBUSTEIRO: </a:t>
            </a:r>
            <a:r>
              <a:rPr lang="pt-BR" sz="2600" b="1" dirty="0">
                <a:solidFill>
                  <a:srgbClr val="FF0000"/>
                </a:solidFill>
                <a:latin typeface="Footlight MT Light" pitchFamily="18" charset="0"/>
                <a:ea typeface="Times New Roman" pitchFamily="18" charset="0"/>
                <a:cs typeface="Arial" pitchFamily="34" charset="0"/>
              </a:rPr>
              <a:t>Conversa fiada</a:t>
            </a:r>
            <a:endParaRPr lang="pt-BR" sz="2600" b="1" dirty="0">
              <a:latin typeface="Footlight MT Light" pitchFamily="18" charset="0"/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52226" name="Picture 2" descr="Imagem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1008" y="627796"/>
            <a:ext cx="5058772" cy="3794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419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0" y="72189"/>
            <a:ext cx="10267717" cy="785813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Footlight MT Light" pitchFamily="18" charset="0"/>
                <a:cs typeface="Arial" pitchFamily="34" charset="0"/>
              </a:rPr>
              <a:t>CÓDIGO “Q”- MAIS UTILIZADOS NA REDE RÁDIO</a:t>
            </a:r>
          </a:p>
        </p:txBody>
      </p:sp>
      <p:sp>
        <p:nvSpPr>
          <p:cNvPr id="7" name="Retângulo 6"/>
          <p:cNvSpPr/>
          <p:nvPr/>
        </p:nvSpPr>
        <p:spPr>
          <a:xfrm>
            <a:off x="307151" y="1037769"/>
            <a:ext cx="916439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pt-BR" sz="3400" b="1" dirty="0">
                <a:solidFill>
                  <a:srgbClr val="C00000"/>
                </a:solidFill>
                <a:latin typeface="Footlight MT Light" pitchFamily="18" charset="0"/>
                <a:ea typeface="Times New Roman"/>
                <a:cs typeface="Arial" pitchFamily="34" charset="0"/>
              </a:rPr>
              <a:t>QAP – NA ESCUTA</a:t>
            </a:r>
          </a:p>
          <a:p>
            <a:pPr>
              <a:spcAft>
                <a:spcPts val="2400"/>
              </a:spcAft>
            </a:pPr>
            <a:r>
              <a:rPr lang="pt-BR" sz="3400" b="1" dirty="0">
                <a:latin typeface="Footlight MT Light" pitchFamily="18" charset="0"/>
                <a:ea typeface="Times New Roman"/>
                <a:cs typeface="Arial" pitchFamily="34" charset="0"/>
              </a:rPr>
              <a:t>QBU – PESSOA COM PROBLEMAS MENTAIS</a:t>
            </a:r>
          </a:p>
          <a:p>
            <a:pPr>
              <a:spcAft>
                <a:spcPts val="2400"/>
              </a:spcAft>
            </a:pPr>
            <a:r>
              <a:rPr lang="pt-BR" sz="3400" b="1" dirty="0">
                <a:solidFill>
                  <a:srgbClr val="C00000"/>
                </a:solidFill>
                <a:latin typeface="Footlight MT Light" pitchFamily="18" charset="0"/>
                <a:cs typeface="Arial" pitchFamily="34" charset="0"/>
              </a:rPr>
              <a:t>QRA – QUEM OPERA?</a:t>
            </a:r>
          </a:p>
          <a:p>
            <a:pPr>
              <a:spcAft>
                <a:spcPts val="2400"/>
              </a:spcAft>
            </a:pPr>
            <a:r>
              <a:rPr lang="pt-BR" sz="3400" b="1" dirty="0">
                <a:latin typeface="Footlight MT Light" pitchFamily="18" charset="0"/>
                <a:cs typeface="Arial" pitchFamily="34" charset="0"/>
              </a:rPr>
              <a:t>QRD – À CAMINHO/EM DESLOCAMENTO)</a:t>
            </a:r>
          </a:p>
          <a:p>
            <a:pPr>
              <a:spcAft>
                <a:spcPts val="2400"/>
              </a:spcAft>
            </a:pPr>
            <a:r>
              <a:rPr lang="pt-BR" sz="3400" b="1" dirty="0">
                <a:solidFill>
                  <a:srgbClr val="C00000"/>
                </a:solidFill>
                <a:latin typeface="Footlight MT Light" pitchFamily="18" charset="0"/>
                <a:cs typeface="Arial" pitchFamily="34" charset="0"/>
              </a:rPr>
              <a:t>QRJ – REFEIÇÃO</a:t>
            </a:r>
          </a:p>
          <a:p>
            <a:pPr>
              <a:spcAft>
                <a:spcPts val="2400"/>
              </a:spcAft>
            </a:pPr>
            <a:r>
              <a:rPr lang="pt-BR" sz="3400" b="1" dirty="0">
                <a:latin typeface="Footlight MT Light" pitchFamily="18" charset="0"/>
                <a:cs typeface="Arial" pitchFamily="34" charset="0"/>
              </a:rPr>
              <a:t>QRU – NEGATIVO</a:t>
            </a:r>
          </a:p>
          <a:p>
            <a:pPr>
              <a:spcAft>
                <a:spcPts val="2400"/>
              </a:spcAft>
            </a:pPr>
            <a:r>
              <a:rPr lang="pt-BR" sz="3400" b="1" dirty="0">
                <a:solidFill>
                  <a:srgbClr val="C00000"/>
                </a:solidFill>
                <a:latin typeface="Footlight MT Light" pitchFamily="18" charset="0"/>
                <a:cs typeface="Arial" pitchFamily="34" charset="0"/>
              </a:rPr>
              <a:t>QRV – PRONTO/PREPARADO</a:t>
            </a:r>
          </a:p>
        </p:txBody>
      </p:sp>
      <p:pic>
        <p:nvPicPr>
          <p:cNvPr id="3074" name="Picture 2" descr="C:\Users\FERNANDA MELO\Desktop\lingua e comunicação\04 2018\01 SD_CFC_CEFC 2018\02 TELECOMUNICAÇÃO\A FOTOS\IMG_20180613_180407581.jpg"/>
          <p:cNvPicPr>
            <a:picLocks noChangeAspect="1" noChangeArrowheads="1"/>
          </p:cNvPicPr>
          <p:nvPr/>
        </p:nvPicPr>
        <p:blipFill>
          <a:blip r:embed="rId2" cstate="print"/>
          <a:srcRect l="21987" t="8841" r="17737" b="15155"/>
          <a:stretch>
            <a:fillRect/>
          </a:stretch>
        </p:blipFill>
        <p:spPr bwMode="auto">
          <a:xfrm flipH="1">
            <a:off x="8308270" y="1146412"/>
            <a:ext cx="3665516" cy="37804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125768" y="132733"/>
            <a:ext cx="9699516" cy="78581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C00000"/>
                </a:solidFill>
                <a:latin typeface="Footlight MT Light" pitchFamily="18" charset="0"/>
                <a:cs typeface="Arial" pitchFamily="34" charset="0"/>
              </a:rPr>
              <a:t>CÓDIGO “Q”- MAIS UTILIZADOS NA PMAP</a:t>
            </a:r>
          </a:p>
        </p:txBody>
      </p:sp>
      <p:sp>
        <p:nvSpPr>
          <p:cNvPr id="7" name="Retângulo 6"/>
          <p:cNvSpPr/>
          <p:nvPr/>
        </p:nvSpPr>
        <p:spPr>
          <a:xfrm>
            <a:off x="593759" y="954598"/>
            <a:ext cx="6092758" cy="5601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2400"/>
              </a:spcAft>
            </a:pPr>
            <a:r>
              <a:rPr lang="pt-BR" sz="3400" b="1" dirty="0">
                <a:latin typeface="Footlight MT Light" pitchFamily="18" charset="0"/>
                <a:cs typeface="Arial" pitchFamily="34" charset="0"/>
              </a:rPr>
              <a:t>QRX – AGUARDE</a:t>
            </a:r>
          </a:p>
          <a:p>
            <a:pPr>
              <a:spcAft>
                <a:spcPts val="2400"/>
              </a:spcAft>
            </a:pPr>
            <a:r>
              <a:rPr lang="pt-BR" sz="3400" b="1" dirty="0">
                <a:solidFill>
                  <a:srgbClr val="C00000"/>
                </a:solidFill>
                <a:latin typeface="Footlight MT Light" pitchFamily="18" charset="0"/>
                <a:cs typeface="Arial" pitchFamily="34" charset="0"/>
              </a:rPr>
              <a:t>QSJ – PAGAMENTO NA CONTA</a:t>
            </a:r>
          </a:p>
          <a:p>
            <a:pPr>
              <a:spcAft>
                <a:spcPts val="2400"/>
              </a:spcAft>
            </a:pPr>
            <a:r>
              <a:rPr lang="pt-BR" sz="3400" b="1" dirty="0">
                <a:latin typeface="Footlight MT Light" pitchFamily="18" charset="0"/>
                <a:cs typeface="Arial" pitchFamily="34" charset="0"/>
              </a:rPr>
              <a:t>QSL – ENTENDIDO ou POSITIVO</a:t>
            </a:r>
          </a:p>
          <a:p>
            <a:pPr>
              <a:spcAft>
                <a:spcPts val="2400"/>
              </a:spcAft>
            </a:pPr>
            <a:r>
              <a:rPr lang="pt-BR" sz="3400" b="1" dirty="0">
                <a:solidFill>
                  <a:srgbClr val="FF0000"/>
                </a:solidFill>
                <a:latin typeface="Footlight MT Light" pitchFamily="18" charset="0"/>
                <a:cs typeface="Arial" pitchFamily="34" charset="0"/>
              </a:rPr>
              <a:t>QSM – REPITA A MENSAGEM</a:t>
            </a:r>
          </a:p>
          <a:p>
            <a:pPr>
              <a:spcAft>
                <a:spcPts val="2400"/>
              </a:spcAft>
            </a:pPr>
            <a:r>
              <a:rPr lang="pt-BR" sz="3400" b="1" dirty="0">
                <a:latin typeface="Footlight MT Light" pitchFamily="18" charset="0"/>
                <a:ea typeface="Times New Roman"/>
                <a:cs typeface="Arial" pitchFamily="34" charset="0"/>
              </a:rPr>
              <a:t>QSY – MUDE DE CANAL</a:t>
            </a:r>
          </a:p>
          <a:p>
            <a:pPr>
              <a:spcAft>
                <a:spcPts val="2400"/>
              </a:spcAft>
            </a:pPr>
            <a:r>
              <a:rPr lang="pt-BR" sz="3400" b="1" dirty="0">
                <a:solidFill>
                  <a:srgbClr val="C00000"/>
                </a:solidFill>
                <a:latin typeface="Footlight MT Light" pitchFamily="18" charset="0"/>
                <a:cs typeface="Arial" pitchFamily="34" charset="0"/>
              </a:rPr>
              <a:t>QSO – REALIZAR CONTATO</a:t>
            </a:r>
          </a:p>
          <a:p>
            <a:pPr>
              <a:spcAft>
                <a:spcPts val="2400"/>
              </a:spcAft>
            </a:pPr>
            <a:r>
              <a:rPr lang="pt-BR" sz="3400" b="1" dirty="0">
                <a:latin typeface="Footlight MT Light" pitchFamily="18" charset="0"/>
                <a:cs typeface="Arial" pitchFamily="34" charset="0"/>
              </a:rPr>
              <a:t>QTA – ANULAR MENSAGEM</a:t>
            </a:r>
          </a:p>
        </p:txBody>
      </p:sp>
      <p:pic>
        <p:nvPicPr>
          <p:cNvPr id="4098" name="Picture 2" descr="C:\Users\FERNANDA MELO\Desktop\lingua e comunicação\04 2018\01 SD_CFC_CEFC 2018\02 TELECOMUNICAÇÃO\A FOTOS\IMG_20180614_225718133.jpg"/>
          <p:cNvPicPr>
            <a:picLocks noChangeAspect="1" noChangeArrowheads="1"/>
          </p:cNvPicPr>
          <p:nvPr/>
        </p:nvPicPr>
        <p:blipFill>
          <a:blip r:embed="rId2" cstate="print"/>
          <a:srcRect l="8726" t="10218" r="29966" b="13088"/>
          <a:stretch>
            <a:fillRect/>
          </a:stretch>
        </p:blipFill>
        <p:spPr bwMode="auto">
          <a:xfrm>
            <a:off x="6597591" y="1351128"/>
            <a:ext cx="5324098" cy="499508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29984" y="975702"/>
            <a:ext cx="7008042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pt-BR" sz="3400" b="1" dirty="0">
                <a:solidFill>
                  <a:srgbClr val="C00000"/>
                </a:solidFill>
                <a:latin typeface="Footlight MT Light" pitchFamily="18" charset="0"/>
                <a:cs typeface="Arial" pitchFamily="34" charset="0"/>
              </a:rPr>
              <a:t>QTC – CHAMADA GERAL</a:t>
            </a:r>
          </a:p>
          <a:p>
            <a:pPr>
              <a:spcAft>
                <a:spcPts val="3600"/>
              </a:spcAft>
            </a:pPr>
            <a:r>
              <a:rPr lang="pt-BR" sz="3400" b="1" dirty="0">
                <a:latin typeface="Footlight MT Light" pitchFamily="18" charset="0"/>
                <a:cs typeface="Arial" pitchFamily="34" charset="0"/>
              </a:rPr>
              <a:t>QTF – PONTO BASE</a:t>
            </a:r>
          </a:p>
          <a:p>
            <a:pPr>
              <a:spcAft>
                <a:spcPts val="3600"/>
              </a:spcAft>
            </a:pPr>
            <a:r>
              <a:rPr lang="pt-BR" sz="3400" b="1" dirty="0">
                <a:solidFill>
                  <a:srgbClr val="C00000"/>
                </a:solidFill>
                <a:latin typeface="Footlight MT Light" pitchFamily="18" charset="0"/>
                <a:cs typeface="Arial" pitchFamily="34" charset="0"/>
              </a:rPr>
              <a:t>QTH – LOCALIZAÇÃO</a:t>
            </a:r>
          </a:p>
          <a:p>
            <a:pPr>
              <a:spcAft>
                <a:spcPts val="3600"/>
              </a:spcAft>
            </a:pPr>
            <a:r>
              <a:rPr lang="pt-BR" sz="3400" b="1" dirty="0">
                <a:latin typeface="Footlight MT Light" pitchFamily="18" charset="0"/>
                <a:cs typeface="Arial" pitchFamily="34" charset="0"/>
              </a:rPr>
              <a:t>QTI – Nº TELEFONE/LIGAÇÃO</a:t>
            </a:r>
          </a:p>
          <a:p>
            <a:pPr>
              <a:spcAft>
                <a:spcPts val="3600"/>
              </a:spcAft>
            </a:pPr>
            <a:r>
              <a:rPr lang="pt-BR" sz="3400" b="1" dirty="0">
                <a:solidFill>
                  <a:srgbClr val="C00000"/>
                </a:solidFill>
                <a:latin typeface="Footlight MT Light" pitchFamily="18" charset="0"/>
                <a:cs typeface="Arial" pitchFamily="34" charset="0"/>
              </a:rPr>
              <a:t>QTO – OCORRÊNCIA</a:t>
            </a:r>
          </a:p>
          <a:p>
            <a:pPr>
              <a:spcAft>
                <a:spcPts val="3600"/>
              </a:spcAft>
            </a:pPr>
            <a:r>
              <a:rPr lang="pt-BR" sz="3400" b="1" dirty="0">
                <a:latin typeface="Footlight MT Light" pitchFamily="18" charset="0"/>
                <a:cs typeface="Arial" pitchFamily="34" charset="0"/>
              </a:rPr>
              <a:t>QUO – FISCALIZAÇÃO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6355541" y="5691322"/>
            <a:ext cx="5382126" cy="86177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pt-BR" sz="2000" b="1" dirty="0">
                <a:latin typeface="Arial" pitchFamily="34" charset="0"/>
                <a:ea typeface="Times New Roman"/>
                <a:cs typeface="Arial" pitchFamily="34" charset="0"/>
              </a:rPr>
              <a:t>TKS – OBRIGADO</a:t>
            </a:r>
          </a:p>
          <a:p>
            <a:pPr algn="ctr">
              <a:spcAft>
                <a:spcPts val="1200"/>
              </a:spcAft>
            </a:pPr>
            <a:r>
              <a:rPr lang="pt-BR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QCG – QUARTEL DO COMANDO GERAL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25768" y="132733"/>
            <a:ext cx="9699516" cy="7858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ootlight MT Light" pitchFamily="18" charset="0"/>
                <a:ea typeface="+mj-ea"/>
                <a:cs typeface="Arial" pitchFamily="34" charset="0"/>
              </a:rPr>
              <a:t>CÓDIGO “Q”- MAIS UTILIZADOS NA PMAP</a:t>
            </a:r>
          </a:p>
        </p:txBody>
      </p:sp>
      <p:pic>
        <p:nvPicPr>
          <p:cNvPr id="5122" name="Picture 2" descr="C:\Users\FERNANDA MELO\Desktop\lingua e comunicação\04 2018\01 SD_CFC_CEFC 2018\02 TELECOMUNICAÇÃO\A FOTOS\IMG_20180614_225741745.jpg"/>
          <p:cNvPicPr>
            <a:picLocks noChangeAspect="1" noChangeArrowheads="1"/>
          </p:cNvPicPr>
          <p:nvPr/>
        </p:nvPicPr>
        <p:blipFill>
          <a:blip r:embed="rId2" cstate="print"/>
          <a:srcRect l="20264" t="6315" r="5166" b="3215"/>
          <a:stretch>
            <a:fillRect/>
          </a:stretch>
        </p:blipFill>
        <p:spPr bwMode="auto">
          <a:xfrm>
            <a:off x="6446296" y="844656"/>
            <a:ext cx="5236190" cy="476457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>
          <a:xfrm>
            <a:off x="1626157" y="336435"/>
            <a:ext cx="8596668" cy="93898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C00000"/>
                </a:solidFill>
                <a:latin typeface="Footlight MT Light" pitchFamily="18" charset="0"/>
                <a:cs typeface="Arial" pitchFamily="34" charset="0"/>
              </a:rPr>
              <a:t>TELECOMUNICAÇÕES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4630994"/>
            <a:ext cx="11327853" cy="1823312"/>
          </a:xfrm>
        </p:spPr>
        <p:txBody>
          <a:bodyPr>
            <a:normAutofit/>
          </a:bodyPr>
          <a:lstStyle/>
          <a:p>
            <a:r>
              <a:rPr lang="pt-BR" sz="3000" b="1" dirty="0">
                <a:solidFill>
                  <a:schemeClr val="tx1"/>
                </a:solidFill>
                <a:latin typeface="Footlight MT Light" pitchFamily="18" charset="0"/>
                <a:cs typeface="Arial" pitchFamily="34" charset="0"/>
              </a:rPr>
              <a:t>CONCEITO:</a:t>
            </a:r>
          </a:p>
          <a:p>
            <a:pPr algn="just">
              <a:buFont typeface="Wingdings 2" pitchFamily="18" charset="2"/>
              <a:buNone/>
            </a:pPr>
            <a:r>
              <a:rPr lang="pt-BR" sz="3000" b="1" dirty="0">
                <a:solidFill>
                  <a:schemeClr val="tx1"/>
                </a:solidFill>
                <a:latin typeface="Footlight MT Light" pitchFamily="18" charset="0"/>
                <a:cs typeface="Arial" pitchFamily="34" charset="0"/>
              </a:rPr>
              <a:t>“É a transmissão de informações por  meios eletrônicos, usualmente envolvendo alguma distância ”</a:t>
            </a:r>
          </a:p>
          <a:p>
            <a:endParaRPr lang="pt-BR" sz="3000" b="1" dirty="0">
              <a:solidFill>
                <a:schemeClr val="tx1"/>
              </a:solidFill>
              <a:latin typeface="Footlight MT Light" pitchFamily="18" charset="0"/>
              <a:cs typeface="Arial" pitchFamily="34" charset="0"/>
            </a:endParaRPr>
          </a:p>
        </p:txBody>
      </p:sp>
      <p:pic>
        <p:nvPicPr>
          <p:cNvPr id="3074" name="Picture 2" descr="Resultado de imagem para COMUNICAÇÃO VIA RÁDI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929" y="1069252"/>
            <a:ext cx="9001125" cy="3333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8168" y="260351"/>
            <a:ext cx="11159599" cy="792163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rgbClr val="C00000"/>
                </a:solidFill>
                <a:latin typeface="Footlight MT Light" pitchFamily="18" charset="0"/>
                <a:cs typeface="Arial" pitchFamily="34" charset="0"/>
              </a:rPr>
              <a:t>SETORES OPERACIONAIS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68484" y="1023582"/>
            <a:ext cx="54454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Footlight MT Light" pitchFamily="18" charset="0"/>
                <a:cs typeface="Arial" pitchFamily="34" charset="0"/>
              </a:rPr>
              <a:t>SETOR TELEATENDIMENTO:</a:t>
            </a:r>
          </a:p>
        </p:txBody>
      </p:sp>
      <p:sp>
        <p:nvSpPr>
          <p:cNvPr id="6" name="Retângulo 5"/>
          <p:cNvSpPr/>
          <p:nvPr/>
        </p:nvSpPr>
        <p:spPr>
          <a:xfrm>
            <a:off x="400749" y="2215885"/>
            <a:ext cx="3611693" cy="325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>
                <a:latin typeface="Footlight MT Light" pitchFamily="18" charset="0"/>
                <a:cs typeface="Arial" pitchFamily="34" charset="0"/>
              </a:rPr>
              <a:t>Setor responsável por receber e cadastrar as demandas de urgência e emergência através 190 e 193.</a:t>
            </a:r>
          </a:p>
        </p:txBody>
      </p:sp>
      <p:pic>
        <p:nvPicPr>
          <p:cNvPr id="11266" name="Picture 2" descr="C:\Users\FERNANDA MELO\Desktop\lingua e comunicação\04 2018\01 SD_CFC_CEFC 2018\02 TELECOMUNICAÇÃO\A FOTOS\IMG_20180613_181528431.jpg"/>
          <p:cNvPicPr>
            <a:picLocks noChangeAspect="1" noChangeArrowheads="1"/>
          </p:cNvPicPr>
          <p:nvPr/>
        </p:nvPicPr>
        <p:blipFill>
          <a:blip r:embed="rId2" cstate="print"/>
          <a:srcRect t="18462" b="3846"/>
          <a:stretch>
            <a:fillRect/>
          </a:stretch>
        </p:blipFill>
        <p:spPr bwMode="auto">
          <a:xfrm>
            <a:off x="4152900" y="1485900"/>
            <a:ext cx="7886699" cy="51435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72959" y="164056"/>
            <a:ext cx="544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Footlight MT Light" pitchFamily="18" charset="0"/>
                <a:cs typeface="Arial" pitchFamily="34" charset="0"/>
              </a:rPr>
              <a:t>SETOR DESPACHO:</a:t>
            </a:r>
          </a:p>
        </p:txBody>
      </p:sp>
      <p:sp>
        <p:nvSpPr>
          <p:cNvPr id="6" name="Retângulo 5"/>
          <p:cNvSpPr/>
          <p:nvPr/>
        </p:nvSpPr>
        <p:spPr>
          <a:xfrm>
            <a:off x="263031" y="597510"/>
            <a:ext cx="113512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Footlight MT Light" pitchFamily="18" charset="0"/>
                <a:cs typeface="Arial" pitchFamily="34" charset="0"/>
              </a:rPr>
              <a:t>Setor responsável por realizar a triagem das ocorrências cadastradas e encaminhamento para o atendimento das viaturas de área.</a:t>
            </a:r>
          </a:p>
        </p:txBody>
      </p:sp>
      <p:pic>
        <p:nvPicPr>
          <p:cNvPr id="13314" name="Picture 2" descr="C:\Users\FERNANDA MELO\Desktop\lingua e comunicação\04 2018\01 SD_CFC_CEFC 2018\02 TELECOMUNICAÇÃO\A FOTOS\IMG_20180614_225730365.jpg"/>
          <p:cNvPicPr>
            <a:picLocks noChangeAspect="1" noChangeArrowheads="1"/>
          </p:cNvPicPr>
          <p:nvPr/>
        </p:nvPicPr>
        <p:blipFill>
          <a:blip r:embed="rId2" cstate="print"/>
          <a:srcRect t="11538" b="18718"/>
          <a:stretch>
            <a:fillRect/>
          </a:stretch>
        </p:blipFill>
        <p:spPr bwMode="auto">
          <a:xfrm>
            <a:off x="1162050" y="1619250"/>
            <a:ext cx="9906000" cy="51816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portal.ap.gov.br/img/albuns/orgaos-de-seguranca-publica-ganham-novo-sistema-de-radiocomunicacao-para-combate-ao-crime-30-04-19-3/_DSC14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402" y="0"/>
            <a:ext cx="5504597" cy="366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portal.ap.gov.br/img/albuns/orgaos-de-seguranca-publica-ganham-novo-sistema-de-radiocomunicacao-para-combate-ao-crime-30-04-19-3/_DSC125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5"/>
          <a:stretch/>
        </p:blipFill>
        <p:spPr bwMode="auto">
          <a:xfrm>
            <a:off x="6687402" y="3669730"/>
            <a:ext cx="5504597" cy="318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04800" y="624807"/>
            <a:ext cx="6096000" cy="53860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4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Em 30 de abril de 2019 foi inaugurado o Sistema de Radiocomunicação Digital de  Missão Crítica TETRA</a:t>
            </a:r>
            <a:r>
              <a:rPr lang="pt-BR" sz="2000" b="1" dirty="0">
                <a:latin typeface="Arial" pitchFamily="34" charset="0"/>
                <a:cs typeface="Arial" pitchFamily="34" charset="0"/>
              </a:rPr>
              <a:t>, fruto do Termo de Cooperação entre o Governo do Amapá, através da Secretaria de Estado da Justiça e Segurança Pública (SEJUSP), e a Secretaria Nacional de Segurança Pública (SENASP), do Ministério da Justiça e Segurança Pública.</a:t>
            </a:r>
          </a:p>
        </p:txBody>
      </p:sp>
    </p:spTree>
    <p:extLst>
      <p:ext uri="{BB962C8B-B14F-4D97-AF65-F5344CB8AC3E}">
        <p14:creationId xmlns:p14="http://schemas.microsoft.com/office/powerpoint/2010/main" val="136604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354842" y="344154"/>
            <a:ext cx="8816454" cy="894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b="1" dirty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NOVO SISTEMA DE RÁDIO DIGITAL - TETRA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193159" y="1375366"/>
            <a:ext cx="9605933" cy="49911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pt-BR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Sistema de Radiocomunicação Digital de  Missão Crítica TETRA </a:t>
            </a:r>
          </a:p>
          <a:p>
            <a:pPr>
              <a:lnSpc>
                <a:spcPct val="200000"/>
              </a:lnSpc>
            </a:pPr>
            <a:r>
              <a:rPr lang="pt-BR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Banda : 380 / 400 </a:t>
            </a:r>
            <a:r>
              <a:rPr lang="pt-BR" sz="24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Mhz</a:t>
            </a:r>
            <a:r>
              <a:rPr lang="pt-BR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(Específica de Segurança Pública)</a:t>
            </a:r>
          </a:p>
          <a:p>
            <a:pPr>
              <a:lnSpc>
                <a:spcPct val="200000"/>
              </a:lnSpc>
            </a:pPr>
            <a:r>
              <a:rPr lang="pt-BR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Tráfego simultâneo de Voz e Dados;</a:t>
            </a:r>
          </a:p>
          <a:p>
            <a:pPr>
              <a:lnSpc>
                <a:spcPct val="200000"/>
              </a:lnSpc>
            </a:pPr>
            <a:r>
              <a:rPr lang="pt-BR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Localização de Veículos e Pessoas (GPS);</a:t>
            </a:r>
          </a:p>
          <a:p>
            <a:pPr>
              <a:lnSpc>
                <a:spcPct val="200000"/>
              </a:lnSpc>
            </a:pPr>
            <a:r>
              <a:rPr lang="pt-BR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Rede Segura: Controle de Acesso e Encriptação;</a:t>
            </a:r>
          </a:p>
          <a:p>
            <a:pPr>
              <a:lnSpc>
                <a:spcPct val="200000"/>
              </a:lnSpc>
            </a:pPr>
            <a:r>
              <a:rPr lang="pt-BR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Gestão da Rede/Usuários/Terminais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81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E2B3-5DC1-47CE-B088-F5E136F77FFE}" type="datetime1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07/02/2022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8722269" y="138528"/>
            <a:ext cx="2699385" cy="6539584"/>
            <a:chOff x="5571795" y="310974"/>
            <a:chExt cx="2024539" cy="6539584"/>
          </a:xfrm>
        </p:grpSpPr>
        <p:pic>
          <p:nvPicPr>
            <p:cNvPr id="6" name="Picture 8" descr="3250.png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5571795" y="310974"/>
              <a:ext cx="2024539" cy="6539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4972" y="3188888"/>
              <a:ext cx="1485340" cy="1060812"/>
            </a:xfrm>
            <a:prstGeom prst="rect">
              <a:avLst/>
            </a:prstGeom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4" t="48950" r="13926" b="22619"/>
          <a:stretch/>
        </p:blipFill>
        <p:spPr bwMode="auto">
          <a:xfrm>
            <a:off x="152353" y="332657"/>
            <a:ext cx="8919977" cy="215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31372" y="2984884"/>
            <a:ext cx="7633857" cy="772598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Cuidados com o rádio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31498" y="3789041"/>
            <a:ext cx="8465703" cy="2376263"/>
          </a:xfrm>
        </p:spPr>
        <p:txBody>
          <a:bodyPr/>
          <a:lstStyle/>
          <a:p>
            <a:pPr algn="just"/>
            <a:r>
              <a:rPr lang="pt-BR" sz="2400" dirty="0"/>
              <a:t>Nunca levante o rádio pela antena, ele pode quebrar internamente sem que você perceba reduzindo a performance do equipamento</a:t>
            </a:r>
          </a:p>
          <a:p>
            <a:pPr algn="just"/>
            <a:r>
              <a:rPr lang="pt-BR" sz="2400" dirty="0"/>
              <a:t>Quando no carregador sempre desligado</a:t>
            </a:r>
          </a:p>
        </p:txBody>
      </p:sp>
    </p:spTree>
    <p:extLst>
      <p:ext uri="{BB962C8B-B14F-4D97-AF65-F5344CB8AC3E}">
        <p14:creationId xmlns:p14="http://schemas.microsoft.com/office/powerpoint/2010/main" val="427625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>
          <a:xfrm>
            <a:off x="535860" y="214314"/>
            <a:ext cx="8908391" cy="928687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C00000"/>
                </a:solidFill>
                <a:latin typeface="Footlight MT Light" pitchFamily="18" charset="0"/>
                <a:cs typeface="Arial" pitchFamily="34" charset="0"/>
              </a:rPr>
              <a:t>UNIDADES OPERACIONAIS – BATALHÕES PM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827654"/>
              </p:ext>
            </p:extLst>
          </p:nvPr>
        </p:nvGraphicFramePr>
        <p:xfrm>
          <a:off x="1795857" y="988351"/>
          <a:ext cx="6515632" cy="5622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9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635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1º BPM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TIGRE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635">
                <a:tc>
                  <a:txBody>
                    <a:bodyPr/>
                    <a:lstStyle/>
                    <a:p>
                      <a:r>
                        <a:rPr lang="pt-BR" b="1" dirty="0"/>
                        <a:t>2º BPM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FALCÃO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635">
                <a:tc>
                  <a:txBody>
                    <a:bodyPr/>
                    <a:lstStyle/>
                    <a:p>
                      <a:r>
                        <a:rPr lang="pt-BR" b="1" dirty="0"/>
                        <a:t>3º BPM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BA (BATALHÃO AMBIENTAL - SANTANA) 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635">
                <a:tc>
                  <a:txBody>
                    <a:bodyPr/>
                    <a:lstStyle/>
                    <a:p>
                      <a:r>
                        <a:rPr lang="pt-BR" b="1" dirty="0"/>
                        <a:t>4º BPM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BETA (SANTANA)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635">
                <a:tc>
                  <a:txBody>
                    <a:bodyPr/>
                    <a:lstStyle/>
                    <a:p>
                      <a:r>
                        <a:rPr lang="pt-BR" b="1" dirty="0"/>
                        <a:t>5º BPM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BOPE – BATALHÃO DE OPERAÇÕES</a:t>
                      </a:r>
                      <a:r>
                        <a:rPr lang="pt-BR" b="1" baseline="0" dirty="0"/>
                        <a:t> ESPECIAIS</a:t>
                      </a:r>
                      <a:endParaRPr lang="pt-BR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635">
                <a:tc>
                  <a:txBody>
                    <a:bodyPr/>
                    <a:lstStyle/>
                    <a:p>
                      <a:r>
                        <a:rPr lang="pt-BR" b="1" dirty="0"/>
                        <a:t>6º BPM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FORTE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635">
                <a:tc>
                  <a:txBody>
                    <a:bodyPr/>
                    <a:lstStyle/>
                    <a:p>
                      <a:r>
                        <a:rPr lang="pt-BR" b="1" dirty="0"/>
                        <a:t>7º BPM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ARAGUARI(Porto Grande</a:t>
                      </a:r>
                      <a:r>
                        <a:rPr lang="pt-BR" b="1" baseline="0" dirty="0"/>
                        <a:t>)</a:t>
                      </a:r>
                      <a:endParaRPr lang="pt-BR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635">
                <a:tc>
                  <a:txBody>
                    <a:bodyPr/>
                    <a:lstStyle/>
                    <a:p>
                      <a:r>
                        <a:rPr lang="pt-BR" b="1" dirty="0"/>
                        <a:t>8º</a:t>
                      </a:r>
                      <a:r>
                        <a:rPr lang="pt-BR" b="1" baseline="0" dirty="0"/>
                        <a:t> BPM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ÁGUIA – BATALHÃO COMANDO e SERVIÇOS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635">
                <a:tc>
                  <a:txBody>
                    <a:bodyPr/>
                    <a:lstStyle/>
                    <a:p>
                      <a:r>
                        <a:rPr lang="pt-BR" b="1" dirty="0"/>
                        <a:t>9º BPM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BATALHÃO POLICIAMENTO TRÂNSITO – BPTRAN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3592">
                <a:tc>
                  <a:txBody>
                    <a:bodyPr/>
                    <a:lstStyle/>
                    <a:p>
                      <a:r>
                        <a:rPr lang="pt-BR" b="1" dirty="0"/>
                        <a:t>10º BRPM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BFT</a:t>
                      </a:r>
                      <a:r>
                        <a:rPr lang="pt-BR" b="1" baseline="0" dirty="0"/>
                        <a:t> – BATALHÃO DE FORÇA TÁTICA</a:t>
                      </a:r>
                      <a:endParaRPr lang="pt-BR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0635">
                <a:tc>
                  <a:txBody>
                    <a:bodyPr/>
                    <a:lstStyle/>
                    <a:p>
                      <a:r>
                        <a:rPr lang="pt-BR" b="1" dirty="0"/>
                        <a:t>11º</a:t>
                      </a:r>
                      <a:r>
                        <a:rPr lang="pt-BR" b="1" baseline="0" dirty="0"/>
                        <a:t> BPM</a:t>
                      </a:r>
                      <a:endParaRPr lang="pt-BR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LARANJAL JARI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558">
                <a:tc>
                  <a:txBody>
                    <a:bodyPr/>
                    <a:lstStyle/>
                    <a:p>
                      <a:r>
                        <a:rPr lang="pt-BR" b="1" dirty="0"/>
                        <a:t>12º BPM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OIAPOQUE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8256">
                <a:tc>
                  <a:txBody>
                    <a:bodyPr/>
                    <a:lstStyle/>
                    <a:p>
                      <a:r>
                        <a:rPr lang="pt-BR" b="1" dirty="0"/>
                        <a:t>13º BPM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BPRU</a:t>
                      </a:r>
                      <a:r>
                        <a:rPr lang="pt-BR" b="1" baseline="0" dirty="0"/>
                        <a:t> (BATALHÃO DE POLICIAMENTO RURAL)</a:t>
                      </a:r>
                      <a:endParaRPr lang="pt-BR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8256">
                <a:tc>
                  <a:txBody>
                    <a:bodyPr/>
                    <a:lstStyle/>
                    <a:p>
                      <a:r>
                        <a:rPr lang="pt-BR" b="1" dirty="0"/>
                        <a:t>14º BPM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BPRE</a:t>
                      </a:r>
                      <a:r>
                        <a:rPr lang="pt-BR" b="1" baseline="0" dirty="0"/>
                        <a:t> (BATALHÃO RODOVIÁRIO ESTADUAL)</a:t>
                      </a:r>
                      <a:endParaRPr lang="pt-BR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" y="-14288"/>
            <a:ext cx="11713633" cy="779463"/>
          </a:xfrm>
        </p:spPr>
        <p:txBody>
          <a:bodyPr/>
          <a:lstStyle/>
          <a:p>
            <a:r>
              <a:rPr lang="pt-BR" b="1" dirty="0">
                <a:solidFill>
                  <a:srgbClr val="1D08B8"/>
                </a:solidFill>
              </a:rPr>
              <a:t>Ligando o Rádio</a:t>
            </a:r>
            <a:endParaRPr lang="en-GB" b="1" dirty="0">
              <a:solidFill>
                <a:srgbClr val="1D08B8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76612" y="1845635"/>
            <a:ext cx="2877711" cy="646331"/>
          </a:xfrm>
          <a:prstGeom prst="rect">
            <a:avLst/>
          </a:prstGeom>
          <a:solidFill>
            <a:srgbClr val="0070C0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PRESSIONE</a:t>
            </a:r>
          </a:p>
        </p:txBody>
      </p:sp>
      <p:pic>
        <p:nvPicPr>
          <p:cNvPr id="11" name="Picture 2" descr="C:\Users\dxkv86\Desktop\MTP6750\Screenshots\Home + other\Home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0000" y="3384000"/>
            <a:ext cx="2246037" cy="2232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148509" y="3357923"/>
            <a:ext cx="2133918" cy="646331"/>
          </a:xfrm>
          <a:prstGeom prst="rect">
            <a:avLst/>
          </a:prstGeom>
          <a:solidFill>
            <a:srgbClr val="0070C0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SEGURE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71565" y="4870091"/>
            <a:ext cx="2287806" cy="646331"/>
          </a:xfrm>
          <a:prstGeom prst="rect">
            <a:avLst/>
          </a:prstGeom>
          <a:solidFill>
            <a:srgbClr val="0070C0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 BOTÃO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35894" y="4869161"/>
            <a:ext cx="6477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tângulo 1"/>
          <p:cNvSpPr/>
          <p:nvPr/>
        </p:nvSpPr>
        <p:spPr>
          <a:xfrm>
            <a:off x="6364221" y="0"/>
            <a:ext cx="470452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7026854" y="-1539552"/>
            <a:ext cx="3379257" cy="8877894"/>
            <a:chOff x="5571795" y="310974"/>
            <a:chExt cx="2024539" cy="6539584"/>
          </a:xfrm>
        </p:grpSpPr>
        <p:pic>
          <p:nvPicPr>
            <p:cNvPr id="12" name="Picture 8" descr="3250.png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>
              <a:off x="5571795" y="310974"/>
              <a:ext cx="2024539" cy="6539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4972" y="3188888"/>
              <a:ext cx="1485340" cy="1060812"/>
            </a:xfrm>
            <a:prstGeom prst="rect">
              <a:avLst/>
            </a:prstGeom>
          </p:spPr>
        </p:pic>
      </p:grpSp>
      <p:sp>
        <p:nvSpPr>
          <p:cNvPr id="3" name="Retângulo 2"/>
          <p:cNvSpPr/>
          <p:nvPr/>
        </p:nvSpPr>
        <p:spPr>
          <a:xfrm>
            <a:off x="9264353" y="4365105"/>
            <a:ext cx="781185" cy="8281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228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 animBg="1"/>
      <p:bldP spid="10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E86D-BAC4-4F74-8520-B1A58DB2BA51}" type="datetime1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07/02/2022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2" descr="https://www.motorolasolutions.com/content/dam/msi/images/products/two-way-radios/dimetra-tetra/terminals/portable/mtp3000/mtp3550/product-mtp3550-dynamic-right-w-screen.jpg#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2" t="20156" r="22543" b="33424"/>
          <a:stretch/>
        </p:blipFill>
        <p:spPr bwMode="auto">
          <a:xfrm>
            <a:off x="335360" y="764704"/>
            <a:ext cx="3570515" cy="53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de seta reta 5"/>
          <p:cNvCxnSpPr/>
          <p:nvPr/>
        </p:nvCxnSpPr>
        <p:spPr>
          <a:xfrm flipH="1">
            <a:off x="2543606" y="1038271"/>
            <a:ext cx="2055239" cy="23546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574910" y="745638"/>
            <a:ext cx="5073485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Arial" pitchFamily="34" charset="0"/>
                <a:cs typeface="Arial" pitchFamily="34" charset="0"/>
              </a:rPr>
              <a:t>EMERGÊNCIA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152792" y="1628800"/>
            <a:ext cx="3840000" cy="108000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GB" sz="3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Pressionar</a:t>
            </a:r>
            <a:r>
              <a:rPr lang="en-GB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 </a:t>
            </a:r>
          </a:p>
          <a:p>
            <a:pPr algn="ctr"/>
            <a:r>
              <a:rPr lang="en-GB" sz="3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Segurar</a:t>
            </a:r>
            <a:endParaRPr lang="en-GB" sz="4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7274864" y="3392936"/>
            <a:ext cx="3595856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sz="3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Liga</a:t>
            </a:r>
            <a:r>
              <a:rPr lang="en-GB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GB" sz="3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Microfone</a:t>
            </a:r>
            <a:endParaRPr lang="en-GB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6394825" y="4653137"/>
            <a:ext cx="4673266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sz="3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Mensagem</a:t>
            </a:r>
            <a:r>
              <a:rPr lang="en-GB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GB" sz="3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Alarme</a:t>
            </a:r>
            <a:endParaRPr lang="en-GB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3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FA9C-55FE-442C-B13B-01A1B931A1B2}" type="datetime1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07/02/2022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4338" name="Picture 2" descr="Resultado de imagem para TMO / d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563" y="737684"/>
            <a:ext cx="7344039" cy="234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sultado de imagem para TMO / d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7" y="3573016"/>
            <a:ext cx="7766060" cy="247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99456" y="1528989"/>
            <a:ext cx="2631261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TMO</a:t>
            </a:r>
            <a:endParaRPr lang="en-GB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1139426" y="4810883"/>
            <a:ext cx="2631261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DMO</a:t>
            </a:r>
            <a:endParaRPr lang="en-GB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749279" y="2380238"/>
            <a:ext cx="121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PRINCIPAL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32294" y="5658676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SECUNDÁRIO</a:t>
            </a:r>
          </a:p>
        </p:txBody>
      </p:sp>
    </p:spTree>
    <p:extLst>
      <p:ext uri="{BB962C8B-B14F-4D97-AF65-F5344CB8AC3E}">
        <p14:creationId xmlns:p14="http://schemas.microsoft.com/office/powerpoint/2010/main" val="5089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7"/>
  <p:tag name="ELAPSEDTIME" val="42.8"/>
  <p:tag name="TIMELINE" val="8.7/25.8/34.2"/>
  <p:tag name="ANNOTATION_TYPE_1" val="0"/>
  <p:tag name="ANNOTATION_START_1" val="12.3"/>
  <p:tag name="ANNOTATION_END_1" val="25.4"/>
  <p:tag name="ANNOTATION_TOP_1" val="328.6"/>
  <p:tag name="ANNOTATION_LEFT_1" val="468.7"/>
  <p:tag name="ANNOTATION_WIDTH_1" val="89.9"/>
  <p:tag name="ANNOTATION_HEIGHT_1" val="89.6"/>
  <p:tag name="ANNOTATION_ANIMATION_1" val="3"/>
  <p:tag name="ANNOTATION_ROTATION_1" val="135"/>
  <p:tag name="ANNOTATION_SUB_TYPE_1" val="1"/>
  <p:tag name="ANNOTATION_LOOP_COUNT_1" val="3"/>
  <p:tag name="ANNOTATION_BOX_RADIUS_1" val="0"/>
  <p:tag name="ANNOTATION_SCALE_1" val="125"/>
  <p:tag name="ANNOTATION_BORDER_ALPHA_1" val="100"/>
  <p:tag name="ANNOTATION_BORDER_COLOR_1" val="16777215"/>
  <p:tag name="ANNOTATION_FILL_COLOR_1" val="12477184"/>
  <p:tag name="ANNOTATION_FILL_ALPHA_1" val="100"/>
  <p:tag name="ANNOTATION_BORDER_WIDTH_1" val="2"/>
  <p:tag name="ANNOTATION_TYPE_2" val="0"/>
  <p:tag name="ANNOTATION_START_2" val="25.4"/>
  <p:tag name="ANNOTATION_END_2" val="33.5"/>
  <p:tag name="ANNOTATION_TOP_2" val="253.3"/>
  <p:tag name="ANNOTATION_LEFT_2" val="315.3"/>
  <p:tag name="ANNOTATION_WIDTH_2" val="89.9"/>
  <p:tag name="ANNOTATION_HEIGHT_2" val="89.6"/>
  <p:tag name="ANNOTATION_ANIMATION_2" val="3"/>
  <p:tag name="ANNOTATION_ROTATION_2" val="0"/>
  <p:tag name="ANNOTATION_SUB_TYPE_2" val="1"/>
  <p:tag name="ANNOTATION_LOOP_COUNT_2" val="3"/>
  <p:tag name="ANNOTATION_BOX_RADIUS_2" val="0"/>
  <p:tag name="ANNOTATION_SCALE_2" val="125"/>
  <p:tag name="ANNOTATION_BORDER_ALPHA_2" val="100"/>
  <p:tag name="ANNOTATION_BORDER_COLOR_2" val="16777215"/>
  <p:tag name="ANNOTATION_FILL_COLOR_2" val="12477184"/>
  <p:tag name="ANNOTATION_FILL_ALPHA_2" val="100"/>
  <p:tag name="ANNOTATION_BORDER_WIDTH_2" val="2"/>
  <p:tag name="ANNOTATION_TYPE_3" val="0"/>
  <p:tag name="ANNOTATION_START_3" val="33.5"/>
  <p:tag name="ANNOTATION_TOP_3" val="129.1"/>
  <p:tag name="ANNOTATION_LEFT_3" val="436.9"/>
  <p:tag name="ANNOTATION_WIDTH_3" val="89.9"/>
  <p:tag name="ANNOTATION_HEIGHT_3" val="89.6"/>
  <p:tag name="ANNOTATION_ANIMATION_3" val="3"/>
  <p:tag name="ANNOTATION_ROTATION_3" val="90"/>
  <p:tag name="ANNOTATION_SUB_TYPE_3" val="1"/>
  <p:tag name="ANNOTATION_LOOP_COUNT_3" val="3"/>
  <p:tag name="ANNOTATION_BOX_RADIUS_3" val="0"/>
  <p:tag name="ANNOTATION_SCALE_3" val="125"/>
  <p:tag name="ANNOTATION_BORDER_ALPHA_3" val="100"/>
  <p:tag name="ANNOTATION_BORDER_COLOR_3" val="16777215"/>
  <p:tag name="ANNOTATION_FILL_COLOR_3" val="12477184"/>
  <p:tag name="ANNOTATION_FILL_ALPHA_3" val="100"/>
  <p:tag name="ANNOTATION_BORDER_WIDTH_3" val="2"/>
  <p:tag name="ANNOTATION_COUNT" val="3"/>
  <p:tag name="ARTICULATE_SLIDE_NAV" val="25"/>
  <p:tag name="ARTICULATE_SLIDE_GUID" val="19bf0357-ed8d-43f8-846c-e8c94c28027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MARGIN_1" val="0"/>
  <p:tag name="MARGIN_2" val="36"/>
  <p:tag name="MARGIN_3" val="72"/>
  <p:tag name="MARGIN_4" val="108"/>
  <p:tag name="MARGIN_5" val="144"/>
  <p:tag name="FONT_SIZE" val="12"/>
</p:tagLst>
</file>

<file path=ppt/theme/theme1.xml><?xml version="1.0" encoding="utf-8"?>
<a:theme xmlns:a="http://schemas.openxmlformats.org/drawingml/2006/main" name="Facetad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4596</TotalTime>
  <Words>1093</Words>
  <Application>Microsoft Macintosh PowerPoint</Application>
  <PresentationFormat>Widescreen</PresentationFormat>
  <Paragraphs>204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2" baseType="lpstr">
      <vt:lpstr>Arial</vt:lpstr>
      <vt:lpstr>Arial Black</vt:lpstr>
      <vt:lpstr>Arial Rounded MT Bold</vt:lpstr>
      <vt:lpstr>Calibri</vt:lpstr>
      <vt:lpstr>Cambria</vt:lpstr>
      <vt:lpstr>Footlight MT Light</vt:lpstr>
      <vt:lpstr>Trebuchet MS</vt:lpstr>
      <vt:lpstr>Wingdings</vt:lpstr>
      <vt:lpstr>Wingdings 2</vt:lpstr>
      <vt:lpstr>Wingdings 3</vt:lpstr>
      <vt:lpstr>Facetado</vt:lpstr>
      <vt:lpstr>Apresentação do PowerPoint</vt:lpstr>
      <vt:lpstr>TELECOMUNICAÇÕES</vt:lpstr>
      <vt:lpstr>Apresentação do PowerPoint</vt:lpstr>
      <vt:lpstr>Apresentação do PowerPoint</vt:lpstr>
      <vt:lpstr>Cuidados com o rádio</vt:lpstr>
      <vt:lpstr>UNIDADES OPERACIONAIS – BATALHÕES PM</vt:lpstr>
      <vt:lpstr>Ligando o Rádio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CÓDIGO “Q”- MAIS UTILIZADOS NA REDE RÁDIO</vt:lpstr>
      <vt:lpstr>CÓDIGO “Q”- MAIS UTILIZADOS NA PMAP</vt:lpstr>
      <vt:lpstr>Apresentação do PowerPoint</vt:lpstr>
      <vt:lpstr>SETORES OPERACIONAIS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e subtítulo do conteúdo.</dc:title>
  <dc:creator>Cristina</dc:creator>
  <cp:lastModifiedBy>Cleber Silva Dantas</cp:lastModifiedBy>
  <cp:revision>125</cp:revision>
  <dcterms:created xsi:type="dcterms:W3CDTF">2017-07-27T14:33:05Z</dcterms:created>
  <dcterms:modified xsi:type="dcterms:W3CDTF">2022-02-07T03:29:36Z</dcterms:modified>
</cp:coreProperties>
</file>