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57" r:id="rId22"/>
    <p:sldId id="281" r:id="rId23"/>
    <p:sldId id="282" r:id="rId24"/>
    <p:sldId id="25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206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handoutMaster" Target="handoutMasters/handoutMaster1.xml" /><Relationship Id="rId30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355EC-FC67-4DEA-9FA6-2FA763CC88A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B078-FA1D-496C-911C-14018E4D8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493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29DE0-62E5-49E9-ABD0-E079760FDA61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7A180-47DF-4B80-9062-F67A20650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60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7A180-47DF-4B80-9062-F67A20650A5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40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7A180-47DF-4B80-9062-F67A20650A5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95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 baseline="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MODELO DE APRESENTAÇÃO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HelveticaNeueLT Pro 65 Md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O MODELO SERÁ UTILIZADO PARA CRIAR APRESENTAÇÕES PARA AS DISCIPLINAS DO CENTRO DE FORMAÇÃO E APERFEIÇOAMENTO DA PM-AP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42" y="325821"/>
            <a:ext cx="1543050" cy="15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3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2773" y="621321"/>
            <a:ext cx="938645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6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4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056" y="609600"/>
            <a:ext cx="8753888" cy="2992904"/>
          </a:xfrm>
        </p:spPr>
        <p:txBody>
          <a:bodyPr anchor="ctr"/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latin typeface="HelveticaNeueLT Pro 35 Th" panose="020B04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236662" y="75002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96652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78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12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7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Fundo Limp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21/06/2022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66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 Fundo Limp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21/06/2022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29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NeueLT Pro 65 Md" panose="020B0604020202020204" pitchFamily="34" charset="0"/>
              </a:defRPr>
            </a:lvl1pPr>
            <a:lvl2pPr>
              <a:defRPr>
                <a:latin typeface="HelveticaNeueLT Pro 65 Md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7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9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7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6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3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67A140D-425E-4473-A49C-5A20CE872EF9}" type="datetimeFigureOut">
              <a:rPr lang="pt-BR" smtClean="0"/>
              <a:pPr/>
              <a:t>21/06/2022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6A89A9-1C85-4219-B5B7-304AD13D02E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69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6" r:id="rId16"/>
    <p:sldLayoutId id="214748384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7816" y="2339048"/>
            <a:ext cx="9156367" cy="2057679"/>
          </a:xfr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altLang="pt-BR" sz="4800" dirty="0">
                <a:solidFill>
                  <a:srgbClr val="00206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DIREITO PENAL</a:t>
            </a:r>
            <a:br>
              <a:rPr lang="pt-BR" altLang="pt-BR" sz="4800" dirty="0">
                <a:solidFill>
                  <a:srgbClr val="00206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altLang="pt-BR" sz="2000" dirty="0">
                <a:solidFill>
                  <a:srgbClr val="00206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altLang="pt-BR" sz="4800" dirty="0">
                <a:solidFill>
                  <a:srgbClr val="00206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Crimes contra a vida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39402" y="5430836"/>
            <a:ext cx="3899647" cy="119856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pt-B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CFS/2022</a:t>
            </a:r>
          </a:p>
          <a:p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95269" y="116165"/>
            <a:ext cx="9001462" cy="1363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HelveticaNeueLT Pro 65 Md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DE FORMAÇÃO DE SARGENTOS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723965" y="5256596"/>
            <a:ext cx="6293223" cy="1306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HelveticaNeueLT Pro 65 Md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INSTRUTORES: 1º TEN QOPMA </a:t>
            </a:r>
            <a:r>
              <a:rPr lang="pt-BR" b="1" dirty="0">
                <a:solidFill>
                  <a:srgbClr val="C00000"/>
                </a:solidFill>
                <a:effectLst/>
              </a:rPr>
              <a:t>RAUNY</a:t>
            </a:r>
          </a:p>
          <a:p>
            <a:pPr algn="l">
              <a:spcBef>
                <a:spcPts val="0"/>
              </a:spcBef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		       1º SGT QPPMC </a:t>
            </a:r>
            <a:r>
              <a:rPr lang="pt-BR" b="1" dirty="0">
                <a:solidFill>
                  <a:srgbClr val="C00000"/>
                </a:solidFill>
                <a:effectLst/>
              </a:rPr>
              <a:t>ODILAN</a:t>
            </a:r>
          </a:p>
        </p:txBody>
      </p:sp>
    </p:spTree>
    <p:extLst>
      <p:ext uri="{BB962C8B-B14F-4D97-AF65-F5344CB8AC3E}">
        <p14:creationId xmlns:p14="http://schemas.microsoft.com/office/powerpoint/2010/main" val="339877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B0A7F-6E45-490D-909D-EFF7426B7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80" y="1282889"/>
            <a:ext cx="12000932" cy="484495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altLang="pt-BR" sz="2800" b="1" dirty="0">
                <a:solidFill>
                  <a:srgbClr val="C00000"/>
                </a:solidFill>
              </a:rPr>
              <a:t>Observação: </a:t>
            </a:r>
          </a:p>
          <a:p>
            <a:pPr marL="0" indent="0" algn="just">
              <a:buNone/>
            </a:pPr>
            <a:r>
              <a:rPr lang="pt-BR" altLang="pt-BR" sz="2800" dirty="0"/>
              <a:t>A premeditação do homicídio é incompatível com essa hipótese de privilégio. A tarefa de arquitetar minuciosamente a execução do crime não se coaduna com o domínio da violenta emoção, seja pela existência de ânimo calmo e refletido, seja pela ausência de relação de imediatidade entre eventual injusta provocação da vítima e a prática da conduta criminosa. </a:t>
            </a:r>
          </a:p>
          <a:p>
            <a:pPr marL="0" indent="0" algn="just">
              <a:buNone/>
            </a:pPr>
            <a:endParaRPr lang="pt-BR" altLang="pt-BR" sz="1100" dirty="0"/>
          </a:p>
          <a:p>
            <a:pPr marL="0" indent="0" algn="just">
              <a:buNone/>
            </a:pPr>
            <a:r>
              <a:rPr lang="pt-BR" altLang="pt-BR" sz="2800" dirty="0"/>
              <a:t>A premeditação, entretanto, é compatível com as privilegiadoras do relevante valor moral e do relevante valor social. (ex.: eutanásia)</a:t>
            </a:r>
          </a:p>
          <a:p>
            <a:endParaRPr lang="pt-BR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B1507DA-A5D9-41EA-8882-7ADEDE0D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19" y="53788"/>
            <a:ext cx="10353761" cy="1326321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rgbClr val="002060"/>
                </a:solidFill>
              </a:rPr>
              <a:t>Caso De Diminuição De Pena</a:t>
            </a:r>
            <a:br>
              <a:rPr lang="pt-BR" altLang="pt-BR" sz="3200" b="1" dirty="0">
                <a:solidFill>
                  <a:srgbClr val="002060"/>
                </a:solidFill>
              </a:rPr>
            </a:br>
            <a:r>
              <a:rPr lang="pt-BR" altLang="pt-BR" sz="3200" b="1" dirty="0">
                <a:solidFill>
                  <a:srgbClr val="002060"/>
                </a:solidFill>
              </a:rPr>
              <a:t>(Homicídio Privilegiado)</a:t>
            </a:r>
            <a:endParaRPr lang="pt-B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1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74361-03F2-4BD2-91A7-B5351191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86" y="341195"/>
            <a:ext cx="7929954" cy="122829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1800"/>
              </a:spcAft>
            </a:pPr>
            <a:r>
              <a:rPr lang="pt-BR" sz="32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 Homicídio qualificado</a:t>
            </a:r>
            <a:br>
              <a:rPr lang="pt-BR" sz="32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</a:br>
            <a:r>
              <a:rPr lang="pt-BR" sz="3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 § 2° Se o homicídio é cometido:</a:t>
            </a:r>
            <a:br>
              <a:rPr lang="pt-BR" sz="32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</a:br>
            <a:endParaRPr lang="pt-BR" sz="3200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AB750-DD30-4D4A-B660-9EC44104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30" y="1296536"/>
            <a:ext cx="11791666" cy="489954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altLang="pt-BR" sz="2800" b="1" dirty="0"/>
              <a:t>I</a:t>
            </a:r>
            <a:r>
              <a:rPr lang="pt-BR" altLang="pt-BR" sz="2800" dirty="0"/>
              <a:t> - mediante paga ou promessa de recompensa, ou por outro motivo torpe;</a:t>
            </a:r>
          </a:p>
          <a:p>
            <a:pPr marL="0" indent="0" algn="just">
              <a:buNone/>
            </a:pPr>
            <a:r>
              <a:rPr lang="pt-BR" altLang="pt-BR" sz="2800" b="1" dirty="0"/>
              <a:t>II</a:t>
            </a:r>
            <a:r>
              <a:rPr lang="pt-BR" altLang="pt-BR" sz="2800" dirty="0"/>
              <a:t> - por motivo fútil;</a:t>
            </a:r>
          </a:p>
          <a:p>
            <a:pPr marL="0" indent="0" algn="just">
              <a:buNone/>
            </a:pPr>
            <a:r>
              <a:rPr lang="pt-BR" altLang="pt-BR" sz="2800" b="1" dirty="0"/>
              <a:t>III</a:t>
            </a:r>
            <a:r>
              <a:rPr lang="pt-BR" altLang="pt-BR" sz="2800" dirty="0"/>
              <a:t> - com emprego de veneno, fogo, explosivo, asfixia, tortura ou outro meio insidioso ou cruel, ou de que possa resultar perigo comum;</a:t>
            </a:r>
          </a:p>
          <a:p>
            <a:pPr marL="0" indent="0" algn="just">
              <a:buNone/>
            </a:pPr>
            <a:r>
              <a:rPr lang="pt-BR" altLang="pt-BR" sz="2800" b="1" dirty="0"/>
              <a:t>IV</a:t>
            </a:r>
            <a:r>
              <a:rPr lang="pt-BR" altLang="pt-BR" sz="2800" dirty="0"/>
              <a:t> - à traição, de emboscada, ou mediante dissimulação ou outro recurso que dificulte ou torne impossível a defesa do ofendido;</a:t>
            </a:r>
          </a:p>
          <a:p>
            <a:pPr marL="0" indent="0" algn="just">
              <a:buNone/>
            </a:pPr>
            <a:r>
              <a:rPr lang="pt-BR" altLang="pt-BR" sz="2800" b="1" dirty="0"/>
              <a:t>V</a:t>
            </a:r>
            <a:r>
              <a:rPr lang="pt-BR" altLang="pt-BR" sz="2800" dirty="0"/>
              <a:t> - para assegurar a execução, a ocultação, a impunidade ou vantagem de outro crime: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1098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C8186-905C-4563-B623-D6216474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232" y="118281"/>
            <a:ext cx="7050398" cy="1096370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rgbClr val="002060"/>
                </a:solidFill>
              </a:rPr>
              <a:t>Feminicídio (12-30)</a:t>
            </a:r>
            <a:endParaRPr lang="pt-BR" sz="3200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913F3-D16F-4BA5-99BE-C2E12868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90" y="1473959"/>
            <a:ext cx="10940011" cy="4289946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pt-BR" sz="2800" b="1" dirty="0"/>
              <a:t>VI</a:t>
            </a:r>
            <a:r>
              <a:rPr lang="pt-BR" sz="2800" dirty="0"/>
              <a:t> - contra a mulher por razões da condição de sexo feminino;</a:t>
            </a:r>
          </a:p>
          <a:p>
            <a:pPr marL="0" indent="0" algn="just">
              <a:buNone/>
              <a:defRPr/>
            </a:pPr>
            <a:endParaRPr lang="pt-BR" sz="2800" dirty="0"/>
          </a:p>
          <a:p>
            <a:pPr marL="0" indent="0" algn="just">
              <a:buNone/>
              <a:defRPr/>
            </a:pPr>
            <a:r>
              <a:rPr lang="pt-BR" sz="2800" b="1" dirty="0"/>
              <a:t>§ 2</a:t>
            </a:r>
            <a:r>
              <a:rPr lang="pt-BR" sz="2800" b="1" baseline="30000" dirty="0"/>
              <a:t>º</a:t>
            </a:r>
            <a:r>
              <a:rPr lang="pt-BR" sz="2800" b="1" dirty="0"/>
              <a:t>-A</a:t>
            </a:r>
            <a:r>
              <a:rPr lang="pt-BR" sz="2800" dirty="0"/>
              <a:t> Considera-se que há razões de condição de sexo feminino quando o crime envolve:</a:t>
            </a:r>
            <a:r>
              <a:rPr lang="pt-BR" sz="2800" b="1" dirty="0"/>
              <a:t>      </a:t>
            </a:r>
          </a:p>
          <a:p>
            <a:pPr marL="0" indent="0" algn="just">
              <a:buFont typeface="Wingdings 3" panose="05040102010807070707" pitchFamily="18" charset="2"/>
              <a:buNone/>
              <a:defRPr/>
            </a:pPr>
            <a:r>
              <a:rPr lang="pt-BR" sz="2800" b="1" dirty="0"/>
              <a:t>I</a:t>
            </a:r>
            <a:r>
              <a:rPr lang="pt-BR" sz="2800" dirty="0"/>
              <a:t> - violência doméstica e familiar;</a:t>
            </a:r>
            <a:r>
              <a:rPr lang="pt-BR" sz="2800" b="1" dirty="0"/>
              <a:t>      </a:t>
            </a:r>
            <a:endParaRPr lang="pt-BR" sz="2800" dirty="0"/>
          </a:p>
          <a:p>
            <a:pPr marL="0" indent="0" algn="just">
              <a:buFont typeface="Wingdings 3" panose="05040102010807070707" pitchFamily="18" charset="2"/>
              <a:buNone/>
              <a:defRPr/>
            </a:pPr>
            <a:r>
              <a:rPr lang="pt-BR" sz="2800" b="1" dirty="0"/>
              <a:t>II</a:t>
            </a:r>
            <a:r>
              <a:rPr lang="pt-BR" sz="2800" dirty="0"/>
              <a:t> - menosprezo ou discriminação à condição de mulher.</a:t>
            </a:r>
            <a:r>
              <a:rPr lang="pt-BR" sz="2800" b="1" dirty="0"/>
              <a:t> </a:t>
            </a:r>
            <a:endParaRPr lang="pt-BR" sz="2800" dirty="0"/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134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AB4A6B-3F3F-4FA6-8200-4E61E052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6" y="1214204"/>
            <a:ext cx="11557416" cy="52215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2800" b="1" dirty="0"/>
              <a:t>VII</a:t>
            </a:r>
            <a:r>
              <a:rPr lang="pt-BR" altLang="pt-BR" sz="2800" dirty="0"/>
              <a:t> – contra autoridade ou agente descrito nos </a:t>
            </a:r>
            <a:r>
              <a:rPr lang="pt-BR" altLang="pt-BR" sz="2800" b="1" dirty="0">
                <a:solidFill>
                  <a:srgbClr val="002060"/>
                </a:solidFill>
              </a:rPr>
              <a:t>arts. 142 </a:t>
            </a:r>
            <a:r>
              <a:rPr lang="pt-BR" altLang="pt-BR" sz="2800" dirty="0"/>
              <a:t>e </a:t>
            </a:r>
            <a:r>
              <a:rPr lang="pt-BR" altLang="pt-BR" sz="2800" b="1" dirty="0">
                <a:solidFill>
                  <a:srgbClr val="002060"/>
                </a:solidFill>
              </a:rPr>
              <a:t>144</a:t>
            </a:r>
            <a:r>
              <a:rPr lang="pt-BR" altLang="pt-BR" sz="2800" dirty="0"/>
              <a:t> da Constituição Federal, integrantes do sistema prisional e da Força Nacional de Segurança Pública, no exercício da função ou em decorrência dela, ou contra seu cônjuge, companheiro ou parente consanguíneo até terceiro grau, em razão dessa condição.</a:t>
            </a:r>
          </a:p>
          <a:p>
            <a:pPr marL="0" indent="0" algn="just">
              <a:buNone/>
            </a:pPr>
            <a:endParaRPr lang="pt-BR" altLang="pt-B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altLang="pt-BR" sz="2800" b="1" dirty="0">
                <a:solidFill>
                  <a:srgbClr val="000000"/>
                </a:solidFill>
                <a:latin typeface="Arial" panose="020B0604020202020204" pitchFamily="34" charset="0"/>
              </a:rPr>
              <a:t>VIII</a:t>
            </a:r>
            <a:r>
              <a:rPr lang="pt-BR" alt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 - com emprego de arma de fogo de uso restrito ou proibido</a:t>
            </a:r>
          </a:p>
          <a:p>
            <a:pPr marL="0" indent="0" algn="r">
              <a:buNone/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(Incluído pela Lei nº 13.964, de 2019)</a:t>
            </a:r>
          </a:p>
          <a:p>
            <a:pPr marL="0" indent="0" algn="r">
              <a:buNone/>
            </a:pPr>
            <a:r>
              <a:rPr lang="pt-BR" altLang="pt-BR" sz="2800" b="1" dirty="0">
                <a:solidFill>
                  <a:srgbClr val="002060"/>
                </a:solidFill>
                <a:latin typeface="Arial" panose="020B0604020202020204" pitchFamily="34" charset="0"/>
              </a:rPr>
              <a:t>(Vigência)</a:t>
            </a:r>
            <a:endParaRPr lang="pt-BR" altLang="pt-BR" sz="2800" b="1" dirty="0">
              <a:solidFill>
                <a:srgbClr val="002060"/>
              </a:solidFill>
            </a:endParaRP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726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A2D7A6-F3AE-4857-817F-11E4B7AE5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154" y="205232"/>
            <a:ext cx="10599000" cy="30086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2400" b="1" dirty="0"/>
              <a:t>I </a:t>
            </a:r>
            <a:r>
              <a:rPr lang="pt-BR" altLang="pt-BR" sz="2400" dirty="0"/>
              <a:t>- mediante paga ou promessa de recompensa, ou por outro motivo torpe; </a:t>
            </a:r>
            <a:r>
              <a:rPr lang="pt-BR" altLang="pt-BR" sz="2400" b="1" dirty="0"/>
              <a:t>Motivo torpe é o vil, repugnante, abjeto, moralmente reprovável. </a:t>
            </a:r>
          </a:p>
          <a:p>
            <a:pPr marL="0" indent="0" algn="just">
              <a:buNone/>
            </a:pPr>
            <a:r>
              <a:rPr lang="pt-BR" altLang="pt-BR" sz="2400" b="1" i="1" dirty="0"/>
              <a:t>Ex.:</a:t>
            </a:r>
            <a:r>
              <a:rPr lang="pt-BR" altLang="pt-BR" sz="2400" i="1" dirty="0"/>
              <a:t> matar um parente para ficar com sua herança. </a:t>
            </a:r>
          </a:p>
          <a:p>
            <a:pPr marL="0" indent="0" algn="just">
              <a:buNone/>
            </a:pPr>
            <a:r>
              <a:rPr lang="pt-BR" altLang="pt-BR" sz="2400" dirty="0"/>
              <a:t>Fundamenta-se a maior quantidade de pena pela violação do sentimento comum de ética e de justiça </a:t>
            </a:r>
          </a:p>
          <a:p>
            <a:endParaRPr lang="pt-BR" sz="24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1EF6355-B4F3-4A1F-AFE2-F896C8970A85}"/>
              </a:ext>
            </a:extLst>
          </p:cNvPr>
          <p:cNvSpPr txBox="1">
            <a:spLocks/>
          </p:cNvSpPr>
          <p:nvPr/>
        </p:nvSpPr>
        <p:spPr>
          <a:xfrm>
            <a:off x="234846" y="2783542"/>
            <a:ext cx="11722307" cy="393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HelveticaNeueLT Pro 65 Md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/>
                <a:latin typeface="HelveticaNeueLT Pro 65 Md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pt-BR" sz="2400" b="1" dirty="0">
                <a:solidFill>
                  <a:srgbClr val="C00000"/>
                </a:solidFill>
              </a:rPr>
              <a:t>Observações: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pt-BR" sz="2400" b="1" dirty="0"/>
              <a:t>a) </a:t>
            </a:r>
            <a:r>
              <a:rPr lang="pt-BR" altLang="pt-BR" sz="2400" dirty="0"/>
              <a:t>A vingança não caracteriza automaticamente a torpeza. Será ou não torpe, dependendo do motivo que levou o indivíduo a vingar-se de alguém, o qual reclama avaliação no caso concreto.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pt-BR" sz="2400" b="1" dirty="0"/>
              <a:t>b) </a:t>
            </a:r>
            <a:r>
              <a:rPr lang="pt-BR" altLang="pt-BR" sz="2400" dirty="0"/>
              <a:t>O ciúme não é considerado motivo torpe. Quem mata por amor, embora criminoso, não pode ser taxado de vil ou ignóbil, e tratado à semelhança de quem mata por questões repugnantes, tais como rivalidade profissional, pagamento para a prática do homicídio, etc.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98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B1934-FBEA-453A-B0F2-396071FF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9" y="1048870"/>
            <a:ext cx="11806517" cy="57418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2800" b="1" dirty="0"/>
              <a:t>II</a:t>
            </a:r>
            <a:r>
              <a:rPr lang="pt-BR" altLang="pt-BR" sz="2800" dirty="0"/>
              <a:t> - por motivo fútil; </a:t>
            </a:r>
          </a:p>
          <a:p>
            <a:pPr marL="0" indent="0" algn="just">
              <a:buNone/>
            </a:pPr>
            <a:r>
              <a:rPr lang="pt-BR" altLang="pt-BR" sz="2800" b="1" dirty="0"/>
              <a:t>Motivo fútil é o insignificante, de pouca importância, completamente desproporcional à natureza do crime praticado. </a:t>
            </a:r>
          </a:p>
          <a:p>
            <a:pPr marL="0" indent="0" algn="just">
              <a:buNone/>
            </a:pPr>
            <a:r>
              <a:rPr lang="pt-BR" altLang="pt-BR" sz="2800" i="1" dirty="0"/>
              <a:t>Ex.: Age com motivo fútil o marido que mata a esposa por não passar adequadamente uma peça do seu vestuário. </a:t>
            </a:r>
          </a:p>
          <a:p>
            <a:pPr marL="0" indent="0" algn="just">
              <a:buNone/>
            </a:pPr>
            <a:r>
              <a:rPr lang="pt-BR" altLang="pt-BR" sz="2800" dirty="0"/>
              <a:t>Fundamenta-se a elevação da pena na resposta estatal em razão do egoísmo, da atitude mesquinha que alimenta a atuação do responsável pela infração penal. </a:t>
            </a:r>
          </a:p>
        </p:txBody>
      </p:sp>
    </p:spTree>
    <p:extLst>
      <p:ext uri="{BB962C8B-B14F-4D97-AF65-F5344CB8AC3E}">
        <p14:creationId xmlns:p14="http://schemas.microsoft.com/office/powerpoint/2010/main" val="306199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AE70A-2BB1-4F74-BB0C-AADF52E4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77471"/>
            <a:ext cx="11725835" cy="549984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altLang="pt-BR" sz="2800" b="1" dirty="0"/>
              <a:t>a) </a:t>
            </a:r>
            <a:r>
              <a:rPr lang="pt-BR" altLang="pt-BR" sz="2800" dirty="0"/>
              <a:t>A ausência de motivo não deve ser equiparada ao motivo fútil. (STJ).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altLang="pt-BR" sz="1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pt-BR" sz="2800" b="1" dirty="0"/>
              <a:t>b)</a:t>
            </a:r>
            <a:r>
              <a:rPr lang="pt-BR" altLang="pt-BR" sz="2800" dirty="0"/>
              <a:t> O ciúme não pode ser enquadrado como motivo fútil. Esse sentimento, que destrói o equilíbrio do ser humano e arruína sua vida, não deve ser considerado insignificante ou desprezível.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altLang="pt-BR" sz="1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pt-BR" sz="2800" b="1" dirty="0"/>
              <a:t>c)</a:t>
            </a:r>
            <a:r>
              <a:rPr lang="pt-BR" altLang="pt-BR" sz="2800" dirty="0"/>
              <a:t> A embriaguez não afasta a motivação fútil: “[...] a embriaguez, causada pela ingestão voluntária de bebida alcoólica, não é incompatível com a qualificadora do motivo fútil.”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altLang="pt-BR" sz="1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pt-BR" sz="2800" b="1" i="1" dirty="0"/>
              <a:t>(STJ - </a:t>
            </a:r>
            <a:r>
              <a:rPr lang="pt-BR" altLang="pt-BR" sz="2800" b="1" i="1" dirty="0" err="1"/>
              <a:t>REsp</a:t>
            </a:r>
            <a:r>
              <a:rPr lang="pt-BR" altLang="pt-BR" sz="2800" b="1" i="1" dirty="0"/>
              <a:t> 1298688/MG, Rel. Min. LEOPOLDO DE ARRUDA RAPOSO - CONVOCADO DO TJ/PE, DJ 10/04/2015)</a:t>
            </a:r>
          </a:p>
          <a:p>
            <a:pPr>
              <a:lnSpc>
                <a:spcPct val="100000"/>
              </a:lnSpc>
            </a:pP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3CE859-F590-4085-A905-B2E2AC8B169B}"/>
              </a:ext>
            </a:extLst>
          </p:cNvPr>
          <p:cNvSpPr txBox="1"/>
          <p:nvPr/>
        </p:nvSpPr>
        <p:spPr>
          <a:xfrm>
            <a:off x="1274109" y="353217"/>
            <a:ext cx="609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altLang="pt-BR" sz="2800" b="1" dirty="0">
                <a:solidFill>
                  <a:srgbClr val="C00000"/>
                </a:solidFill>
                <a:latin typeface="HelveticaNeueLT Pro 35 Th"/>
              </a:rPr>
              <a:t>Observações:</a:t>
            </a:r>
            <a:r>
              <a:rPr lang="pt-BR" altLang="pt-BR" sz="2800" dirty="0">
                <a:latin typeface="HelveticaNeueLT Pro 35 Th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148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5539C-54F2-4FAC-A2BF-615173BA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37" y="62753"/>
            <a:ext cx="8297440" cy="1004047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rgbClr val="002060"/>
                </a:solidFill>
              </a:rPr>
              <a:t>Homicídio culposo</a:t>
            </a:r>
            <a:endParaRPr lang="pt-BR" sz="3200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4F294D-D403-4656-BA3F-0497BAD92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1362634"/>
            <a:ext cx="11766177" cy="48499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altLang="pt-BR" sz="2800" b="1" dirty="0"/>
              <a:t>§ 3º</a:t>
            </a:r>
            <a:r>
              <a:rPr lang="pt-BR" altLang="pt-BR" sz="2800" dirty="0"/>
              <a:t> Se o homicídio é culposo: </a:t>
            </a:r>
          </a:p>
          <a:p>
            <a:pPr algn="just">
              <a:buFont typeface="Wingdings 3" panose="05040102010807070707" pitchFamily="18" charset="2"/>
              <a:buNone/>
            </a:pPr>
            <a:r>
              <a:rPr lang="pt-BR" altLang="pt-BR" sz="2800" b="1" dirty="0">
                <a:solidFill>
                  <a:srgbClr val="C00000"/>
                </a:solidFill>
              </a:rPr>
              <a:t>Pena</a:t>
            </a:r>
            <a:r>
              <a:rPr lang="pt-BR" altLang="pt-BR" sz="2800" dirty="0"/>
              <a:t> - detenção, de um a três anos.</a:t>
            </a:r>
          </a:p>
          <a:p>
            <a:pPr algn="just">
              <a:buFont typeface="Wingdings 3" panose="05040102010807070707" pitchFamily="18" charset="2"/>
              <a:buNone/>
            </a:pPr>
            <a:endParaRPr lang="pt-BR" altLang="pt-BR" sz="2800" dirty="0"/>
          </a:p>
          <a:p>
            <a:pPr algn="just"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</a:pPr>
            <a:endParaRPr lang="pt-BR" altLang="pt-BR" sz="2800" b="1" dirty="0"/>
          </a:p>
          <a:p>
            <a:pPr algn="just"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</a:pPr>
            <a:r>
              <a:rPr lang="pt-BR" altLang="pt-BR" sz="2800" b="1" dirty="0"/>
              <a:t>Art. 302.</a:t>
            </a:r>
            <a:r>
              <a:rPr lang="pt-BR" altLang="pt-BR" sz="2800" dirty="0"/>
              <a:t> Praticar homicídio culposo na direção de veículo automotor:</a:t>
            </a:r>
          </a:p>
          <a:p>
            <a:pPr algn="just"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</a:pPr>
            <a:endParaRPr lang="pt-BR" altLang="pt-BR" sz="1000" dirty="0"/>
          </a:p>
          <a:p>
            <a:pPr algn="just"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</a:pPr>
            <a:r>
              <a:rPr lang="pt-BR" altLang="pt-BR" sz="2800" b="1" dirty="0">
                <a:solidFill>
                  <a:srgbClr val="C00000"/>
                </a:solidFill>
              </a:rPr>
              <a:t>Penas</a:t>
            </a:r>
            <a:r>
              <a:rPr lang="pt-BR" altLang="pt-BR" sz="2800" dirty="0"/>
              <a:t> - detenção, de dois a quatro anos, e suspensão ou proibição</a:t>
            </a:r>
          </a:p>
          <a:p>
            <a:pPr algn="just"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</a:pPr>
            <a:r>
              <a:rPr lang="pt-BR" altLang="pt-BR" sz="2800" dirty="0"/>
              <a:t>de se obter a permissão ou a habilitação para dirigir veículo automotor.</a:t>
            </a:r>
          </a:p>
          <a:p>
            <a:pPr algn="just"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</a:pP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306592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84E85A-0559-42E8-BC4E-EB931FF2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37129"/>
            <a:ext cx="11766176" cy="537882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  <a:defRPr/>
            </a:pP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§ 4</a:t>
            </a:r>
            <a:r>
              <a:rPr lang="pt-BR" sz="2400" b="1" u="sng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 No homicídio culposo, a pena é aumentada de 1/3 (um terço), se o crime resulta de inobservância de regra técnica de profissão, arte ou ofício, ou se o agente deixa de prestar imediato socorro à vítima, não procura diminuir as consequências do seu ato, ou foge para evitar prisão em flagrante. Sendo doloso o homicídio, a pena é aumentada de 1/3 (um terço) se o crime é praticado contra pessoa menor de 14 (quatorze) ou maior de 60 (sessenta) anos. </a:t>
            </a:r>
            <a:r>
              <a:rPr lang="pt-BR" sz="2400" dirty="0">
                <a:solidFill>
                  <a:srgbClr val="002060"/>
                </a:solidFill>
                <a:latin typeface="Arial" panose="020B0604020202020204" pitchFamily="34" charset="0"/>
              </a:rPr>
              <a:t>(Redação dada pela Lei nº 10.741, de 2003)</a:t>
            </a:r>
            <a:endParaRPr lang="pt-BR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§ 5º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Na hipótese de homicídio culposo, o juiz poderá deixar de aplicar a pena, se as consequências da infração atingirem o próprio agente de forma tão grave que a sanção penal se torne desnecessária. </a:t>
            </a:r>
            <a:r>
              <a:rPr lang="pt-BR" sz="2400" dirty="0">
                <a:solidFill>
                  <a:srgbClr val="002060"/>
                </a:solidFill>
                <a:latin typeface="Arial" panose="020B0604020202020204" pitchFamily="34" charset="0"/>
              </a:rPr>
              <a:t>(Incluído pela Lei nº 6.416, de 24.5.1977)</a:t>
            </a:r>
            <a:endParaRPr lang="pt-BR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§ 6</a:t>
            </a:r>
            <a:r>
              <a:rPr lang="pt-BR" sz="2400" b="1" u="sng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 A pena é aumentada de 1/3 (um terço) até a metade se o crime for praticado por milícia privada, sob o pretexto de prestação de serviço de segurança, ou por grupo de extermínio.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(Incluído pela Lei nº 12.720, de 2012)</a:t>
            </a:r>
          </a:p>
        </p:txBody>
      </p:sp>
    </p:spTree>
    <p:extLst>
      <p:ext uri="{BB962C8B-B14F-4D97-AF65-F5344CB8AC3E}">
        <p14:creationId xmlns:p14="http://schemas.microsoft.com/office/powerpoint/2010/main" val="367407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31501-3C56-41C6-9AAC-50801A8D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075765"/>
            <a:ext cx="11712388" cy="554018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altLang="pt-BR" sz="2400" b="1" dirty="0">
                <a:solidFill>
                  <a:srgbClr val="000000"/>
                </a:solidFill>
                <a:latin typeface="HelveticaNeueLT Pro 35 Th"/>
              </a:rPr>
              <a:t>§ 7</a:t>
            </a:r>
            <a:r>
              <a:rPr lang="pt-BR" altLang="pt-BR" sz="2400" b="1" u="sng" baseline="30000" dirty="0">
                <a:solidFill>
                  <a:srgbClr val="000000"/>
                </a:solidFill>
                <a:latin typeface="HelveticaNeueLT Pro 35 Th"/>
              </a:rPr>
              <a:t>o</a:t>
            </a:r>
            <a:r>
              <a:rPr lang="pt-BR" altLang="pt-BR" sz="2400" dirty="0">
                <a:solidFill>
                  <a:srgbClr val="000000"/>
                </a:solidFill>
                <a:latin typeface="HelveticaNeueLT Pro 35 Th"/>
              </a:rPr>
              <a:t> A pena do feminicídio é aumentada de 1/3 (um terço) até a metade se o crime for praticado:</a:t>
            </a:r>
            <a:r>
              <a:rPr lang="pt-BR" altLang="pt-BR" sz="2400" b="1" dirty="0">
                <a:solidFill>
                  <a:srgbClr val="000000"/>
                </a:solidFill>
                <a:latin typeface="HelveticaNeueLT Pro 35 Th"/>
              </a:rPr>
              <a:t> </a:t>
            </a:r>
            <a:r>
              <a:rPr lang="pt-BR" altLang="pt-BR" sz="2400" dirty="0">
                <a:solidFill>
                  <a:srgbClr val="002060"/>
                </a:solidFill>
                <a:latin typeface="HelveticaNeueLT Pro 35 Th"/>
              </a:rPr>
              <a:t>(Incluído pela Lei nº 13.104, de 2015)</a:t>
            </a:r>
          </a:p>
          <a:p>
            <a:pPr marL="0" indent="0" algn="just">
              <a:buNone/>
            </a:pPr>
            <a:r>
              <a:rPr lang="pt-BR" altLang="pt-BR" sz="2400" b="1" dirty="0">
                <a:solidFill>
                  <a:srgbClr val="000000"/>
                </a:solidFill>
                <a:latin typeface="HelveticaNeueLT Pro 35 Th"/>
              </a:rPr>
              <a:t>I</a:t>
            </a:r>
            <a:r>
              <a:rPr lang="pt-BR" altLang="pt-BR" sz="2400" dirty="0">
                <a:solidFill>
                  <a:srgbClr val="000000"/>
                </a:solidFill>
                <a:latin typeface="HelveticaNeueLT Pro 35 Th"/>
              </a:rPr>
              <a:t> - durante a gestação ou nos 3 (três) meses posteriores ao parto;</a:t>
            </a:r>
            <a:r>
              <a:rPr lang="pt-BR" altLang="pt-BR" sz="2400" b="1" dirty="0">
                <a:solidFill>
                  <a:srgbClr val="000000"/>
                </a:solidFill>
                <a:latin typeface="HelveticaNeueLT Pro 35 Th"/>
              </a:rPr>
              <a:t> </a:t>
            </a:r>
            <a:r>
              <a:rPr lang="pt-BR" altLang="pt-BR" sz="2400" dirty="0">
                <a:solidFill>
                  <a:srgbClr val="002060"/>
                </a:solidFill>
                <a:latin typeface="HelveticaNeueLT Pro 35 Th"/>
              </a:rPr>
              <a:t>(Incluído pela Lei nº 13.104, de 2015)</a:t>
            </a:r>
          </a:p>
          <a:p>
            <a:pPr marL="0" indent="0" algn="just">
              <a:buNone/>
            </a:pPr>
            <a:r>
              <a:rPr lang="pt-BR" altLang="pt-BR" sz="2400" b="1" dirty="0">
                <a:solidFill>
                  <a:srgbClr val="000000"/>
                </a:solidFill>
                <a:latin typeface="HelveticaNeueLT Pro 35 Th"/>
              </a:rPr>
              <a:t>II</a:t>
            </a:r>
            <a:r>
              <a:rPr lang="pt-BR" altLang="pt-BR" sz="2400" dirty="0">
                <a:solidFill>
                  <a:srgbClr val="000000"/>
                </a:solidFill>
                <a:latin typeface="HelveticaNeueLT Pro 35 Th"/>
              </a:rPr>
              <a:t> - contra pessoa menor de 14 (catorze) anos, maior de 60 (sessenta) anos, com deficiência ou portadora de doenças degenerativas que acarretem condição limitante ou de vulnerabilidade física ou mental; </a:t>
            </a:r>
            <a:r>
              <a:rPr lang="pt-BR" altLang="pt-BR" sz="2400" dirty="0">
                <a:solidFill>
                  <a:srgbClr val="002060"/>
                </a:solidFill>
                <a:latin typeface="HelveticaNeueLT Pro 35 Th"/>
              </a:rPr>
              <a:t>(Redação dada pela Lei nº 13.771, de 2018)</a:t>
            </a:r>
          </a:p>
          <a:p>
            <a:pPr marL="0" indent="0" algn="just">
              <a:buNone/>
            </a:pPr>
            <a:r>
              <a:rPr lang="pt-BR" altLang="pt-BR" sz="2400" b="1" dirty="0">
                <a:solidFill>
                  <a:srgbClr val="000000"/>
                </a:solidFill>
                <a:latin typeface="HelveticaNeueLT Pro 35 Th"/>
              </a:rPr>
              <a:t>III</a:t>
            </a:r>
            <a:r>
              <a:rPr lang="pt-BR" altLang="pt-BR" sz="2400" dirty="0">
                <a:solidFill>
                  <a:srgbClr val="000000"/>
                </a:solidFill>
                <a:latin typeface="HelveticaNeueLT Pro 35 Th"/>
              </a:rPr>
              <a:t> - na presença física ou virtual de descendente ou de ascendente da vítima; </a:t>
            </a:r>
            <a:r>
              <a:rPr lang="pt-BR" altLang="pt-BR" sz="2400" dirty="0">
                <a:solidFill>
                  <a:srgbClr val="002060"/>
                </a:solidFill>
                <a:latin typeface="HelveticaNeueLT Pro 35 Th"/>
              </a:rPr>
              <a:t>(Redação dada pela Lei nº 13.771, de 2018)</a:t>
            </a:r>
          </a:p>
          <a:p>
            <a:pPr marL="0" indent="0" algn="just">
              <a:buNone/>
            </a:pPr>
            <a:r>
              <a:rPr lang="pt-BR" altLang="pt-BR" sz="2400" b="1" dirty="0">
                <a:solidFill>
                  <a:srgbClr val="000000"/>
                </a:solidFill>
                <a:latin typeface="HelveticaNeueLT Pro 35 Th"/>
              </a:rPr>
              <a:t>IV</a:t>
            </a:r>
            <a:r>
              <a:rPr lang="pt-BR" altLang="pt-BR" sz="2400" dirty="0">
                <a:solidFill>
                  <a:srgbClr val="000000"/>
                </a:solidFill>
                <a:latin typeface="HelveticaNeueLT Pro 35 Th"/>
              </a:rPr>
              <a:t> - em descumprimento das medidas protetivas de urgência previstas nos incisos I, II e III do caput do art. 22 da Lei nº 11.340, de 7 de agosto de 2006. </a:t>
            </a:r>
            <a:r>
              <a:rPr lang="pt-BR" altLang="pt-BR" sz="2400" dirty="0">
                <a:solidFill>
                  <a:srgbClr val="002060"/>
                </a:solidFill>
                <a:latin typeface="HelveticaNeueLT Pro 35 Th"/>
              </a:rPr>
              <a:t>(Incluído pela Lei nº 13.771, de 2018)</a:t>
            </a:r>
          </a:p>
          <a:p>
            <a:endParaRPr lang="pt-BR" sz="2400" dirty="0">
              <a:latin typeface="HelveticaNeueLT Pro 35 Th"/>
            </a:endParaRPr>
          </a:p>
        </p:txBody>
      </p:sp>
    </p:spTree>
    <p:extLst>
      <p:ext uri="{BB962C8B-B14F-4D97-AF65-F5344CB8AC3E}">
        <p14:creationId xmlns:p14="http://schemas.microsoft.com/office/powerpoint/2010/main" val="7830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36ACC-6A49-4998-B829-A0A4DD29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0"/>
            <a:ext cx="11349318" cy="1326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2800" dirty="0">
                <a:solidFill>
                  <a:srgbClr val="002060"/>
                </a:solidFill>
              </a:rPr>
              <a:t>Crimes contra a vida (extrauterina e intrauterina):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33618-5E3C-4778-8407-2CB98442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1" y="474901"/>
            <a:ext cx="11349318" cy="239357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pt-BR" altLang="pt-BR" sz="3200" dirty="0"/>
              <a:t>Homicídio (artigo 121)</a:t>
            </a:r>
          </a:p>
          <a:p>
            <a:r>
              <a:rPr lang="pt-BR" altLang="pt-BR" sz="3200" dirty="0"/>
              <a:t>Aborto (artigos 124, 125 e 126)</a:t>
            </a:r>
          </a:p>
          <a:p>
            <a:endParaRPr lang="pt-BR" sz="18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6E25EA8-05D3-4DB8-A413-7297DF423344}"/>
              </a:ext>
            </a:extLst>
          </p:cNvPr>
          <p:cNvSpPr txBox="1">
            <a:spLocks/>
          </p:cNvSpPr>
          <p:nvPr/>
        </p:nvSpPr>
        <p:spPr>
          <a:xfrm>
            <a:off x="188258" y="2743200"/>
            <a:ext cx="11725835" cy="39399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HelveticaNeueLT Pro 65 Md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/>
                <a:latin typeface="HelveticaNeueLT Pro 65 Md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altLang="pt-BR" sz="3200" dirty="0"/>
              <a:t>	</a:t>
            </a:r>
            <a:r>
              <a:rPr lang="pt-BR" altLang="pt-BR" sz="3200" b="1" dirty="0"/>
              <a:t>Competência pra processo e julgamento: </a:t>
            </a:r>
          </a:p>
          <a:p>
            <a:pPr marL="0" indent="0" algn="just">
              <a:buNone/>
            </a:pPr>
            <a:r>
              <a:rPr lang="pt-BR" altLang="pt-BR" sz="3200" dirty="0"/>
              <a:t>a) Se doloso, Tribunal do Júri (art. 5º, XXXVIII, “d”, CF/88). </a:t>
            </a:r>
          </a:p>
          <a:p>
            <a:pPr marL="0" indent="0" algn="just">
              <a:buNone/>
            </a:pPr>
            <a:r>
              <a:rPr lang="pt-BR" altLang="pt-BR" sz="3200" dirty="0"/>
              <a:t>b) Se culposo, de regra, Vara Criminal comum. </a:t>
            </a:r>
          </a:p>
          <a:p>
            <a:pPr algn="just"/>
            <a:endParaRPr lang="pt-BR" altLang="pt-BR" sz="3200" dirty="0"/>
          </a:p>
          <a:p>
            <a:pPr marL="0" indent="0" algn="just">
              <a:buNone/>
            </a:pPr>
            <a:r>
              <a:rPr lang="pt-BR" altLang="pt-BR" sz="3200" b="1" dirty="0">
                <a:solidFill>
                  <a:srgbClr val="C00000"/>
                </a:solidFill>
              </a:rPr>
              <a:t>OBS:</a:t>
            </a:r>
            <a:r>
              <a:rPr lang="pt-BR" altLang="pt-BR" sz="3200" dirty="0"/>
              <a:t> o único crime contra a vida que admite a forma culposa é o homicídio.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2549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A7227-2470-4123-844D-5D4BE2A9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865" y="35861"/>
            <a:ext cx="7773005" cy="856128"/>
          </a:xfrm>
        </p:spPr>
        <p:txBody>
          <a:bodyPr>
            <a:normAutofit/>
          </a:bodyPr>
          <a:lstStyle/>
          <a:p>
            <a:r>
              <a:rPr lang="pt-BR" altLang="pt-BR" sz="3200" dirty="0">
                <a:solidFill>
                  <a:srgbClr val="002060"/>
                </a:solidFill>
              </a:rPr>
              <a:t>Aborto</a:t>
            </a:r>
            <a:endParaRPr lang="pt-BR" sz="3200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E3BA26-3424-42A0-954D-35EEF1DD2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766483"/>
            <a:ext cx="11779623" cy="597497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pt-BR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Aborto provocado pela gestante ou com seu consentimento</a:t>
            </a:r>
            <a:endParaRPr lang="pt-BR" sz="2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Art. 124</a:t>
            </a:r>
            <a:r>
              <a:rPr lang="pt-BR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 Provocar aborto em si mesma ou consentir que outrem lhe provoque: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Pena</a:t>
            </a:r>
            <a:r>
              <a:rPr lang="pt-BR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 detenção, de um a três anos.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       </a:t>
            </a:r>
            <a:r>
              <a:rPr lang="pt-BR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Aborto provocado por terceiro</a:t>
            </a:r>
            <a:endParaRPr lang="pt-BR" sz="2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Art. 125</a:t>
            </a:r>
            <a:r>
              <a:rPr lang="pt-BR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 Provocar aborto, sem o consentimento da gestante: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Pena</a:t>
            </a:r>
            <a:r>
              <a:rPr lang="pt-BR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 reclusão, de três a dez anos.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Art. 126</a:t>
            </a:r>
            <a:r>
              <a:rPr lang="pt-BR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 Provocar aborto com o consentimento da gestante: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Pena</a:t>
            </a:r>
            <a:r>
              <a:rPr lang="pt-BR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 reclusão, de um a quatro anos.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Parágrafo único</a:t>
            </a:r>
            <a:r>
              <a:rPr lang="pt-BR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pt-BR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Aplica-se a pena do artigo anterior, se a gestante não é maior de quatorze anos, ou é alienada ou débil mental, ou se o consentimento é obtido mediante fraude, grave ameaça ou violência.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340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6017" y="403412"/>
            <a:ext cx="11819965" cy="6172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>
                <a:solidFill>
                  <a:srgbClr val="002060"/>
                </a:solidFill>
                <a:effectLst/>
                <a:latin typeface="HelveticaNeueLT Pro 35 Th"/>
                <a:ea typeface="Times New Roman" panose="02020603050405020304" pitchFamily="18" charset="0"/>
              </a:rPr>
              <a:t>FORMA QUALIFICADA</a:t>
            </a:r>
            <a:endParaRPr lang="pt-BR" sz="1000" dirty="0">
              <a:effectLst/>
              <a:latin typeface="HelveticaNeueLT Pro 35 Th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0000"/>
                </a:solidFill>
                <a:effectLst/>
                <a:latin typeface="HelveticaNeueLT Pro 35 Th"/>
                <a:ea typeface="Times New Roman" panose="02020603050405020304" pitchFamily="18" charset="0"/>
              </a:rPr>
              <a:t>Art. 127 </a:t>
            </a:r>
            <a:r>
              <a:rPr lang="pt-BR" sz="2800" dirty="0">
                <a:solidFill>
                  <a:srgbClr val="000000"/>
                </a:solidFill>
                <a:effectLst/>
                <a:latin typeface="HelveticaNeueLT Pro 35 Th"/>
                <a:ea typeface="Times New Roman" panose="02020603050405020304" pitchFamily="18" charset="0"/>
              </a:rPr>
              <a:t>- As penas cominadas nos dois artigos anteriores são aumentadas de um terço, se, em consequência do aborto ou dos meios empregados para provocá-lo, a gestante sofre lesão corporal de natureza grave; e são duplicadas, se, por qualquer dessas      causas, lhe sobrevém a morte.</a:t>
            </a:r>
          </a:p>
          <a:p>
            <a:pPr marL="0" indent="0" algn="just">
              <a:buNone/>
            </a:pPr>
            <a:endParaRPr lang="pt-BR" sz="1000" dirty="0">
              <a:solidFill>
                <a:srgbClr val="000000"/>
              </a:solidFill>
              <a:effectLst/>
              <a:latin typeface="HelveticaNeueLT Pro 35 Th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3200" b="1" dirty="0">
                <a:solidFill>
                  <a:srgbClr val="002060"/>
                </a:solidFill>
                <a:effectLst/>
                <a:latin typeface="HelveticaNeueLT Pro 35 Th"/>
                <a:ea typeface="Times New Roman" panose="02020603050405020304" pitchFamily="18" charset="0"/>
              </a:rPr>
              <a:t>ABORTO PERMITIDO</a:t>
            </a:r>
            <a:endParaRPr lang="pt-BR" sz="3200" dirty="0">
              <a:solidFill>
                <a:srgbClr val="000000"/>
              </a:solidFill>
              <a:effectLst/>
              <a:latin typeface="HelveticaNeueLT Pro 35 Th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effectLst/>
                <a:latin typeface="HelveticaNeueLT Pro 35 Th"/>
                <a:ea typeface="Times New Roman" panose="02020603050405020304" pitchFamily="18" charset="0"/>
              </a:rPr>
              <a:t>Art. 128 </a:t>
            </a:r>
            <a:r>
              <a:rPr lang="pt-BR" sz="2800" dirty="0">
                <a:effectLst/>
                <a:latin typeface="HelveticaNeueLT Pro 35 Th"/>
                <a:ea typeface="Times New Roman" panose="02020603050405020304" pitchFamily="18" charset="0"/>
              </a:rPr>
              <a:t>- Não se pune o aborto praticado por médico:</a:t>
            </a:r>
          </a:p>
          <a:p>
            <a:pPr marL="0" indent="0" algn="just">
              <a:buNone/>
            </a:pPr>
            <a:endParaRPr lang="pt-BR" sz="3200" dirty="0">
              <a:latin typeface="HelveticaNeueLT Pro 35 Th"/>
            </a:endParaRPr>
          </a:p>
        </p:txBody>
      </p:sp>
    </p:spTree>
    <p:extLst>
      <p:ext uri="{BB962C8B-B14F-4D97-AF65-F5344CB8AC3E}">
        <p14:creationId xmlns:p14="http://schemas.microsoft.com/office/powerpoint/2010/main" val="209088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C09D0-9625-4322-A780-8F6383AA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5" y="430307"/>
            <a:ext cx="11631706" cy="61856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>
                <a:solidFill>
                  <a:srgbClr val="002060"/>
                </a:solidFill>
                <a:effectLst/>
                <a:latin typeface="HelveticaNeueLT Pro 35 Th"/>
                <a:ea typeface="Times New Roman" panose="02020603050405020304" pitchFamily="18" charset="0"/>
              </a:rPr>
              <a:t>ABORTO NECESSÁRIO</a:t>
            </a:r>
            <a:endParaRPr lang="pt-BR" sz="3200" b="1" dirty="0">
              <a:solidFill>
                <a:srgbClr val="002060"/>
              </a:solidFill>
              <a:latin typeface="HelveticaNeueLT Pro 35 Th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rgbClr val="000000"/>
                </a:solidFill>
                <a:effectLst/>
                <a:latin typeface="HelveticaNeueLT Pro 35 Th"/>
                <a:ea typeface="Times New Roman" panose="02020603050405020304" pitchFamily="18" charset="0"/>
              </a:rPr>
              <a:t>I - se não há outro meio de salvar a vida da gestante;</a:t>
            </a:r>
          </a:p>
          <a:p>
            <a:pPr marL="0" indent="0" algn="just">
              <a:buNone/>
            </a:pPr>
            <a:endParaRPr lang="pt-BR" sz="2800" dirty="0">
              <a:effectLst/>
              <a:latin typeface="HelveticaNeueLT Pro 35 Th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rgbClr val="002060"/>
                </a:solidFill>
                <a:effectLst/>
                <a:latin typeface="HelveticaNeueLT Pro 35 Th"/>
                <a:ea typeface="Times New Roman" panose="02020603050405020304" pitchFamily="18" charset="0"/>
              </a:rPr>
              <a:t>ABORTO NO CASO DE GRAVIDEZ RESULTANTE DE ESTUPRO</a:t>
            </a:r>
            <a:endParaRPr lang="pt-BR" sz="2800" dirty="0">
              <a:solidFill>
                <a:srgbClr val="002060"/>
              </a:solidFill>
              <a:effectLst/>
              <a:latin typeface="HelveticaNeueLT Pro 35 Th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rgbClr val="000000"/>
                </a:solidFill>
                <a:effectLst/>
                <a:latin typeface="HelveticaNeueLT Pro 35 Th"/>
                <a:ea typeface="Times New Roman" panose="02020603050405020304" pitchFamily="18" charset="0"/>
              </a:rPr>
              <a:t>II - se a gravidez resulta de estupro e o aborto é precedido de consentimento da gestante ou, quando incapaz, de seu representante legal.</a:t>
            </a:r>
            <a:endParaRPr lang="pt-BR" sz="2800" dirty="0">
              <a:effectLst/>
              <a:latin typeface="HelveticaNeueLT Pro 35 Th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HelveticaNeueLT Pro 35 Th"/>
            </a:endParaRPr>
          </a:p>
        </p:txBody>
      </p:sp>
    </p:spTree>
    <p:extLst>
      <p:ext uri="{BB962C8B-B14F-4D97-AF65-F5344CB8AC3E}">
        <p14:creationId xmlns:p14="http://schemas.microsoft.com/office/powerpoint/2010/main" val="12207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ve Direita 3">
            <a:extLst>
              <a:ext uri="{FF2B5EF4-FFF2-40B4-BE49-F238E27FC236}">
                <a16:creationId xmlns:a16="http://schemas.microsoft.com/office/drawing/2014/main" id="{B1DC1990-1D9A-43A0-98D8-8E2DE0ECA99F}"/>
              </a:ext>
            </a:extLst>
          </p:cNvPr>
          <p:cNvSpPr/>
          <p:nvPr/>
        </p:nvSpPr>
        <p:spPr>
          <a:xfrm>
            <a:off x="5622720" y="2066715"/>
            <a:ext cx="688448" cy="1837368"/>
          </a:xfrm>
          <a:prstGeom prst="rightBrace">
            <a:avLst/>
          </a:prstGeom>
          <a:noFill/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4C5E939A-1BC6-4676-ACBD-06DA523FF064}"/>
              </a:ext>
            </a:extLst>
          </p:cNvPr>
          <p:cNvSpPr/>
          <p:nvPr/>
        </p:nvSpPr>
        <p:spPr>
          <a:xfrm>
            <a:off x="8455647" y="1618129"/>
            <a:ext cx="788987" cy="3621741"/>
          </a:xfrm>
          <a:prstGeom prst="rightBrace">
            <a:avLst/>
          </a:prstGeom>
          <a:noFill/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BE0D46-D676-41D9-A48D-8DBAD32E4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084" y="2372192"/>
            <a:ext cx="2003564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dirty="0">
                <a:solidFill>
                  <a:srgbClr val="002060"/>
                </a:solidFill>
              </a:rPr>
              <a:t>Dispensa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dirty="0">
                <a:solidFill>
                  <a:srgbClr val="002060"/>
                </a:solidFill>
              </a:rPr>
              <a:t>autorização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dirty="0">
                <a:solidFill>
                  <a:srgbClr val="002060"/>
                </a:solidFill>
              </a:rPr>
              <a:t>judicial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8D629EF-01F1-4AB0-A2E7-77D27E1C8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234" y="3052893"/>
            <a:ext cx="2393232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4000" b="1" dirty="0">
                <a:solidFill>
                  <a:srgbClr val="C00000"/>
                </a:solidFill>
              </a:rPr>
              <a:t>Médico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7345325-5663-4BA2-A5EF-89E23C15E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4" y="1872688"/>
            <a:ext cx="5832896" cy="3621741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altLang="pt-BR" sz="3200" dirty="0"/>
              <a:t>Necessário (vida) – laudo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altLang="pt-BR" sz="3200" dirty="0"/>
              <a:t>Sentimental (estupro) -  prova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altLang="pt-BR" sz="3200" dirty="0"/>
              <a:t>Anencéfalo (cérebro)</a:t>
            </a:r>
          </a:p>
        </p:txBody>
      </p:sp>
    </p:spTree>
    <p:extLst>
      <p:ext uri="{BB962C8B-B14F-4D97-AF65-F5344CB8AC3E}">
        <p14:creationId xmlns:p14="http://schemas.microsoft.com/office/powerpoint/2010/main" val="133191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4770156" y="4204138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Pro 35 Th" panose="020B0403020202020204" pitchFamily="34" charset="0"/>
              </a:rPr>
              <a:t>PARA SERVIR E PROTEGER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31149" y="6338736"/>
            <a:ext cx="292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NeueLT Pro 63 MdEx" panose="020B0707030502030204" pitchFamily="34" charset="0"/>
              </a:rPr>
              <a:t>WWW.PM.AP.GOV.BR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54" y="503053"/>
            <a:ext cx="3568692" cy="353924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283" y="5734811"/>
            <a:ext cx="6537434" cy="51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5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AD351-9354-407D-896D-488B0921A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839" y="40343"/>
            <a:ext cx="3550629" cy="835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pt-BR" sz="3600" b="1" dirty="0">
                <a:solidFill>
                  <a:srgbClr val="002060"/>
                </a:solidFill>
              </a:rPr>
              <a:t>HOMICÍDIO</a:t>
            </a:r>
          </a:p>
          <a:p>
            <a:pPr algn="ctr"/>
            <a:endParaRPr lang="pt-BR" sz="3600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A7760F6-D099-44D7-92C9-C7805BEF4FEB}"/>
              </a:ext>
            </a:extLst>
          </p:cNvPr>
          <p:cNvSpPr txBox="1">
            <a:spLocks/>
          </p:cNvSpPr>
          <p:nvPr/>
        </p:nvSpPr>
        <p:spPr>
          <a:xfrm>
            <a:off x="2957746" y="779090"/>
            <a:ext cx="4824223" cy="83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HelveticaNeueLT Pro 65 Md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/>
                <a:latin typeface="HelveticaNeueLT Pro 65 Md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pt-BR" sz="3200" b="1" dirty="0"/>
              <a:t>Art. 121</a:t>
            </a:r>
            <a:r>
              <a:rPr lang="pt-BR" altLang="pt-BR" sz="3200" dirty="0"/>
              <a:t>  Matar alguém.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2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5347707-7EC6-4355-916A-3100477FBB92}"/>
              </a:ext>
            </a:extLst>
          </p:cNvPr>
          <p:cNvSpPr txBox="1">
            <a:spLocks/>
          </p:cNvSpPr>
          <p:nvPr/>
        </p:nvSpPr>
        <p:spPr>
          <a:xfrm>
            <a:off x="125506" y="1479174"/>
            <a:ext cx="11918577" cy="53384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HelveticaNeueLT Pro 65 Md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/>
                <a:latin typeface="HelveticaNeueLT Pro 65 Md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altLang="pt-BR" sz="2400" b="1" dirty="0">
                <a:solidFill>
                  <a:srgbClr val="C00000"/>
                </a:solidFill>
              </a:rPr>
              <a:t>Observações: </a:t>
            </a:r>
          </a:p>
          <a:p>
            <a:pPr marL="0" indent="0" algn="just">
              <a:buNone/>
            </a:pPr>
            <a:r>
              <a:rPr lang="pt-BR" altLang="pt-BR" sz="2400" dirty="0"/>
              <a:t>a) É a supressão da vida humana extrauterina praticada por outra pessoa (quando a vida é intrauterina o único delito contra a vida possível é aborto). </a:t>
            </a:r>
          </a:p>
          <a:p>
            <a:pPr marL="0" indent="0" algn="just">
              <a:buNone/>
            </a:pPr>
            <a:r>
              <a:rPr lang="pt-BR" altLang="pt-BR" sz="2400" dirty="0"/>
              <a:t>b) Quando a vida se considera encerrada? Quando a atividade encefálica acaba. </a:t>
            </a:r>
          </a:p>
          <a:p>
            <a:pPr marL="0" indent="0" algn="just">
              <a:buNone/>
            </a:pPr>
            <a:r>
              <a:rPr lang="pt-BR" altLang="pt-BR" sz="2400" dirty="0"/>
              <a:t>c) Quando a vida deixa de ser intrauterina e passa a ser extrauterina? Com o início do parto (rompimento do saco amniótico). </a:t>
            </a:r>
          </a:p>
          <a:p>
            <a:pPr marL="0" indent="0" algn="just">
              <a:buNone/>
            </a:pPr>
            <a:r>
              <a:rPr lang="pt-BR" altLang="pt-BR" sz="2400" dirty="0"/>
              <a:t>d) É necessário que tenha havido respiração? Não! </a:t>
            </a:r>
          </a:p>
          <a:p>
            <a:pPr marL="0" indent="0" algn="just">
              <a:buNone/>
            </a:pPr>
            <a:r>
              <a:rPr lang="pt-BR" altLang="pt-BR" sz="2400" dirty="0"/>
              <a:t>e) Após o início do parto e durante este se fala em ser “nascente”; após a conclusão do parto se fala em ser “nascido” ou neonato. </a:t>
            </a:r>
          </a:p>
          <a:p>
            <a:pPr marL="0" indent="0" algn="just">
              <a:buNone/>
            </a:pPr>
            <a:r>
              <a:rPr lang="pt-BR" altLang="pt-BR" sz="2400" dirty="0"/>
              <a:t>f) Tanto o nascente quanto o nascido podem, portanto, ser vítimas de homicídio, não cabendo se falar em aborto.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2667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CE9F6-51A5-4F0E-8123-7F07DA48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19" y="282387"/>
            <a:ext cx="10353761" cy="1326321"/>
          </a:xfrm>
        </p:spPr>
        <p:txBody>
          <a:bodyPr/>
          <a:lstStyle/>
          <a:p>
            <a:r>
              <a:rPr lang="pt-BR" altLang="pt-BR" b="1" dirty="0">
                <a:solidFill>
                  <a:srgbClr val="002060"/>
                </a:solidFill>
              </a:rPr>
              <a:t>Caso De Diminuição De Pena</a:t>
            </a:r>
            <a:br>
              <a:rPr lang="pt-BR" altLang="pt-BR" b="1" dirty="0">
                <a:solidFill>
                  <a:srgbClr val="002060"/>
                </a:solidFill>
              </a:rPr>
            </a:br>
            <a:r>
              <a:rPr lang="pt-BR" altLang="pt-BR" b="1" dirty="0">
                <a:solidFill>
                  <a:srgbClr val="002060"/>
                </a:solidFill>
              </a:rPr>
              <a:t>(Homicídio Privilegiado)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D522AD-1835-4653-9CAE-48A3BC0CE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" y="2321402"/>
            <a:ext cx="11645153" cy="31649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pt-BR" altLang="pt-BR" sz="3200" b="1" dirty="0"/>
              <a:t>§ 1º</a:t>
            </a:r>
            <a:r>
              <a:rPr lang="pt-BR" altLang="pt-BR" sz="3200" dirty="0"/>
              <a:t> Se o agente comete o crime impelido por motivo de </a:t>
            </a:r>
            <a:r>
              <a:rPr lang="pt-BR" altLang="pt-BR" sz="3200" dirty="0">
                <a:solidFill>
                  <a:srgbClr val="FF0000"/>
                </a:solidFill>
              </a:rPr>
              <a:t>relevante valor social </a:t>
            </a:r>
            <a:r>
              <a:rPr lang="pt-BR" altLang="pt-BR" sz="3200" dirty="0"/>
              <a:t>ou </a:t>
            </a:r>
            <a:r>
              <a:rPr lang="pt-BR" altLang="pt-BR" sz="3200" dirty="0">
                <a:solidFill>
                  <a:srgbClr val="FF0000"/>
                </a:solidFill>
              </a:rPr>
              <a:t>moral</a:t>
            </a:r>
            <a:r>
              <a:rPr lang="pt-BR" altLang="pt-BR" sz="3200" dirty="0"/>
              <a:t>, ou sob o </a:t>
            </a:r>
            <a:r>
              <a:rPr lang="pt-BR" altLang="pt-BR" sz="3200" dirty="0">
                <a:solidFill>
                  <a:srgbClr val="FF0000"/>
                </a:solidFill>
              </a:rPr>
              <a:t>domínio de violenta emoção</a:t>
            </a:r>
            <a:r>
              <a:rPr lang="pt-BR" altLang="pt-BR" sz="3200" dirty="0"/>
              <a:t>, </a:t>
            </a:r>
            <a:r>
              <a:rPr lang="pt-BR" altLang="pt-BR" sz="3200" u="sng" dirty="0"/>
              <a:t>logo em seguida a injusta provocação da vítima</a:t>
            </a:r>
            <a:r>
              <a:rPr lang="pt-BR" altLang="pt-BR" sz="3200" dirty="0"/>
              <a:t>, o juiz pode reduzir a pena de um sexto a um terço.</a:t>
            </a:r>
          </a:p>
        </p:txBody>
      </p:sp>
    </p:spTree>
    <p:extLst>
      <p:ext uri="{BB962C8B-B14F-4D97-AF65-F5344CB8AC3E}">
        <p14:creationId xmlns:p14="http://schemas.microsoft.com/office/powerpoint/2010/main" val="293684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90487-7271-4332-AE0B-5BD4328F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6" y="1160665"/>
            <a:ext cx="11739283" cy="55417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2800" b="1" dirty="0"/>
              <a:t>Natureza jurídica: </a:t>
            </a:r>
            <a:r>
              <a:rPr lang="pt-BR" altLang="pt-BR" sz="2800" dirty="0"/>
              <a:t>causa de diminuição de pena. </a:t>
            </a:r>
          </a:p>
          <a:p>
            <a:pPr marL="0" indent="0" algn="just">
              <a:buNone/>
            </a:pPr>
            <a:r>
              <a:rPr lang="pt-BR" altLang="pt-BR" sz="2800" b="1" dirty="0"/>
              <a:t>Perceba:</a:t>
            </a:r>
            <a:r>
              <a:rPr lang="pt-BR" altLang="pt-BR" sz="2800" dirty="0"/>
              <a:t> o fato de o homicídio ser privilegiado não exclui o crime, nem impede que o sujeito ativo seja processado e condenado. </a:t>
            </a:r>
          </a:p>
          <a:p>
            <a:pPr marL="0" indent="0" algn="just">
              <a:buNone/>
            </a:pPr>
            <a:r>
              <a:rPr lang="pt-BR" altLang="pt-BR" sz="2800" dirty="0"/>
              <a:t>Para que o homicídio seja considerado privilegiado basta que o sujeito tenha o cometido em uma destas 3 situações: </a:t>
            </a:r>
          </a:p>
          <a:p>
            <a:pPr marL="0" indent="0" algn="just">
              <a:buNone/>
            </a:pPr>
            <a:r>
              <a:rPr lang="pt-BR" altLang="pt-BR" sz="2800" b="1" dirty="0"/>
              <a:t>1)</a:t>
            </a:r>
            <a:r>
              <a:rPr lang="pt-BR" altLang="pt-BR" sz="2800" dirty="0"/>
              <a:t> Por relevante valor social; </a:t>
            </a:r>
          </a:p>
          <a:p>
            <a:pPr marL="0" indent="0" algn="just">
              <a:buNone/>
            </a:pPr>
            <a:r>
              <a:rPr lang="pt-BR" altLang="pt-BR" sz="2800" b="1" dirty="0"/>
              <a:t>2)</a:t>
            </a:r>
            <a:r>
              <a:rPr lang="pt-BR" altLang="pt-BR" sz="2800" dirty="0"/>
              <a:t> Por relevante valor moral; </a:t>
            </a:r>
          </a:p>
          <a:p>
            <a:pPr marL="0" indent="0" algn="just">
              <a:buNone/>
            </a:pPr>
            <a:r>
              <a:rPr lang="pt-BR" altLang="pt-BR" sz="2800" b="1" dirty="0"/>
              <a:t>3)</a:t>
            </a:r>
            <a:r>
              <a:rPr lang="pt-BR" altLang="pt-BR" sz="2800" dirty="0"/>
              <a:t> Sob domínio de violenta emoção logo em seguida a injusta provocação da vítima.</a:t>
            </a:r>
          </a:p>
          <a:p>
            <a:endParaRPr lang="pt-BR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5CCB465-C189-4A52-8CC4-1B0A7B26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19" y="53788"/>
            <a:ext cx="10353761" cy="1326321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rgbClr val="002060"/>
                </a:solidFill>
              </a:rPr>
              <a:t>Caso De Diminuição De Pena</a:t>
            </a:r>
            <a:br>
              <a:rPr lang="pt-BR" altLang="pt-BR" sz="3200" b="1" dirty="0">
                <a:solidFill>
                  <a:srgbClr val="002060"/>
                </a:solidFill>
              </a:rPr>
            </a:br>
            <a:r>
              <a:rPr lang="pt-BR" altLang="pt-BR" sz="3200" b="1" dirty="0">
                <a:solidFill>
                  <a:srgbClr val="002060"/>
                </a:solidFill>
              </a:rPr>
              <a:t>(Homicídio Privilegiado)</a:t>
            </a:r>
            <a:endParaRPr lang="pt-B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66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89A9C-5544-4671-B0B2-6BF36A68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1277470"/>
            <a:ext cx="11860306" cy="536537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2400"/>
              </a:spcBef>
              <a:buNone/>
            </a:pPr>
            <a:r>
              <a:rPr lang="pt-BR" altLang="pt-BR" sz="2800" b="1" dirty="0"/>
              <a:t>Motivo de relevante valor social: </a:t>
            </a:r>
            <a:r>
              <a:rPr lang="pt-BR" altLang="pt-BR" sz="2800" dirty="0"/>
              <a:t>é aquele motivo que atende aos interesses da coletividade. Não interessa tão somente ao agente, mas, sim, ao corpo social.</a:t>
            </a:r>
          </a:p>
          <a:p>
            <a:pPr marL="0" indent="0" algn="just">
              <a:spcBef>
                <a:spcPts val="2400"/>
              </a:spcBef>
              <a:buNone/>
            </a:pPr>
            <a:r>
              <a:rPr lang="pt-BR" altLang="pt-BR" sz="2800" b="1" dirty="0"/>
              <a:t>Ex.:</a:t>
            </a:r>
            <a:r>
              <a:rPr lang="pt-BR" altLang="pt-BR" sz="2800" dirty="0"/>
              <a:t> a morte de um político corrupto por um agente revoltado com a situação de impunidade no país, em que o Direito Penal, segundo este agente, apenas pune as pessoas que não tem dinheiro ou poder (exemplo dado por Rogério Greco). </a:t>
            </a:r>
          </a:p>
          <a:p>
            <a:pPr marL="0" indent="0" algn="just">
              <a:spcBef>
                <a:spcPts val="2400"/>
              </a:spcBef>
              <a:buNone/>
            </a:pPr>
            <a:r>
              <a:rPr lang="pt-BR" altLang="pt-BR" sz="2800" b="1" dirty="0"/>
              <a:t>Outro exemplo </a:t>
            </a:r>
            <a:r>
              <a:rPr lang="pt-BR" altLang="pt-BR" sz="2800" dirty="0"/>
              <a:t>seria o sujeito matar um perigoso estuprador que aterroriza as mulheres e crianças de uma pacata cidade interiorana.</a:t>
            </a:r>
          </a:p>
          <a:p>
            <a:pPr>
              <a:spcBef>
                <a:spcPts val="2400"/>
              </a:spcBef>
            </a:pPr>
            <a:endParaRPr lang="pt-BR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D1DFE3A-0DD5-407B-9A82-3CA7E331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19" y="53788"/>
            <a:ext cx="10353761" cy="1326321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rgbClr val="002060"/>
                </a:solidFill>
              </a:rPr>
              <a:t>Caso De Diminuição De Pena</a:t>
            </a:r>
            <a:br>
              <a:rPr lang="pt-BR" altLang="pt-BR" sz="3200" b="1" dirty="0">
                <a:solidFill>
                  <a:srgbClr val="002060"/>
                </a:solidFill>
              </a:rPr>
            </a:br>
            <a:r>
              <a:rPr lang="pt-BR" altLang="pt-BR" sz="3200" b="1" dirty="0">
                <a:solidFill>
                  <a:srgbClr val="002060"/>
                </a:solidFill>
              </a:rPr>
              <a:t>(Homicídio Privilegiado)</a:t>
            </a:r>
            <a:endParaRPr lang="pt-B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2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538A6-922D-480C-8AEF-A499BCD2F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7" y="1519517"/>
            <a:ext cx="11618259" cy="43927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3200" b="1" dirty="0"/>
              <a:t>Motivo de relevante valor moral: </a:t>
            </a:r>
            <a:r>
              <a:rPr lang="pt-BR" altLang="pt-BR" sz="3200" dirty="0"/>
              <a:t>é aquele que se relaciona a um interesse particular do responsável pela prática do homicídio, aprovado pela moralidade prática e considerado nobre e altruísta.</a:t>
            </a:r>
          </a:p>
          <a:p>
            <a:pPr marL="0" indent="0" algn="just">
              <a:buNone/>
            </a:pPr>
            <a:endParaRPr lang="pt-BR" altLang="pt-BR" sz="3200" dirty="0"/>
          </a:p>
          <a:p>
            <a:pPr marL="0" indent="0" algn="just">
              <a:buNone/>
            </a:pPr>
            <a:r>
              <a:rPr lang="pt-BR" altLang="pt-BR" sz="3200" b="1" dirty="0"/>
              <a:t>Exemplo:</a:t>
            </a:r>
            <a:r>
              <a:rPr lang="pt-BR" altLang="pt-BR" sz="3200" dirty="0"/>
              <a:t> matar aquele que estuprou sua filha ou esposa.</a:t>
            </a:r>
          </a:p>
          <a:p>
            <a:pPr algn="just"/>
            <a:endParaRPr lang="pt-BR" sz="32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F32969-3209-4B83-BAF2-8BCC10E8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19" y="53788"/>
            <a:ext cx="10353761" cy="1326321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rgbClr val="002060"/>
                </a:solidFill>
              </a:rPr>
              <a:t>Caso De Diminuição De Pena</a:t>
            </a:r>
            <a:br>
              <a:rPr lang="pt-BR" altLang="pt-BR" sz="3200" b="1" dirty="0">
                <a:solidFill>
                  <a:srgbClr val="002060"/>
                </a:solidFill>
              </a:rPr>
            </a:br>
            <a:r>
              <a:rPr lang="pt-BR" altLang="pt-BR" sz="3200" b="1" dirty="0">
                <a:solidFill>
                  <a:srgbClr val="002060"/>
                </a:solidFill>
              </a:rPr>
              <a:t>(Homicídio Privilegiado)</a:t>
            </a:r>
            <a:endParaRPr lang="pt-B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2BA3F-5727-4867-9B9C-57FEBA1D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60" y="1380109"/>
            <a:ext cx="11682483" cy="48432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altLang="pt-BR" sz="2800" dirty="0"/>
              <a:t>Eutanásia é crime? 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altLang="pt-BR" sz="2800" dirty="0"/>
              <a:t>Eutanásia é o modo comissivo de abreviar a vida de pessoa portadora de doença grave, em estado terminal e sem previsão de cura ou recuperação pela ciência médica.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altLang="pt-BR" sz="2800" dirty="0"/>
              <a:t>É também denominada de homicídio piedoso, compassivo, médico, caritativo ou consensual.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altLang="pt-BR" sz="2800" dirty="0"/>
              <a:t>Configura, sim, homicídio.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altLang="pt-BR" sz="2800" dirty="0"/>
              <a:t>Contudo, há homicídio privilegiado pelo relevante valor moral. 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C39D2E1-03C2-488E-9710-5A20B4B4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19" y="53788"/>
            <a:ext cx="10353761" cy="1326321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rgbClr val="002060"/>
                </a:solidFill>
              </a:rPr>
              <a:t>Caso De Diminuição De Pena</a:t>
            </a:r>
            <a:br>
              <a:rPr lang="pt-BR" altLang="pt-BR" sz="3200" b="1" dirty="0">
                <a:solidFill>
                  <a:srgbClr val="002060"/>
                </a:solidFill>
              </a:rPr>
            </a:br>
            <a:r>
              <a:rPr lang="pt-BR" altLang="pt-BR" sz="3200" b="1" dirty="0">
                <a:solidFill>
                  <a:srgbClr val="002060"/>
                </a:solidFill>
              </a:rPr>
              <a:t>(Homicídio Privilegiado)</a:t>
            </a:r>
            <a:endParaRPr lang="pt-B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5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0D36ED-8420-4B4A-B172-84BD247F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4" y="1461997"/>
            <a:ext cx="11600597" cy="44110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2800" dirty="0"/>
              <a:t>Sob domínio de violenta emoção logo em seguida a injusta provocação da vítima:</a:t>
            </a:r>
          </a:p>
          <a:p>
            <a:pPr marL="0" indent="0" algn="just">
              <a:buNone/>
            </a:pPr>
            <a:endParaRPr lang="pt-BR" altLang="pt-BR" sz="1000" dirty="0"/>
          </a:p>
          <a:p>
            <a:pPr marL="514350" indent="-514350" algn="just">
              <a:buAutoNum type="alphaLcParenR"/>
            </a:pPr>
            <a:r>
              <a:rPr lang="pt-BR" altLang="pt-BR" sz="2800" dirty="0"/>
              <a:t>Tem que ser domínio. Influência não caracteriza.</a:t>
            </a:r>
          </a:p>
          <a:p>
            <a:pPr marL="0" indent="0" algn="just">
              <a:buNone/>
            </a:pPr>
            <a:endParaRPr lang="pt-BR" altLang="pt-BR" sz="1000" dirty="0"/>
          </a:p>
          <a:p>
            <a:pPr marL="0" indent="0" algn="just">
              <a:buNone/>
            </a:pPr>
            <a:r>
              <a:rPr lang="pt-BR" altLang="pt-BR" sz="2800" dirty="0"/>
              <a:t>b) Tem que ser provocação injusta. Se for agressão injusta, em tese, temos legítima defesa em favor de quem matou.</a:t>
            </a:r>
          </a:p>
          <a:p>
            <a:endParaRPr lang="pt-BR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BA2A192-8A3D-4FF9-8684-B766B436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19" y="53788"/>
            <a:ext cx="10353761" cy="1326321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rgbClr val="002060"/>
                </a:solidFill>
              </a:rPr>
              <a:t>Caso De Diminuição De Pena</a:t>
            </a:r>
            <a:br>
              <a:rPr lang="pt-BR" altLang="pt-BR" sz="3200" b="1" dirty="0">
                <a:solidFill>
                  <a:srgbClr val="002060"/>
                </a:solidFill>
              </a:rPr>
            </a:br>
            <a:r>
              <a:rPr lang="pt-BR" altLang="pt-BR" sz="3200" b="1" dirty="0">
                <a:solidFill>
                  <a:srgbClr val="002060"/>
                </a:solidFill>
              </a:rPr>
              <a:t>(Homicídio Privilegiado)</a:t>
            </a:r>
            <a:endParaRPr lang="pt-B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2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2_APRESENTAÇÃO PMAP">
  <a:themeElements>
    <a:clrScheme name="AZUL MARINH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MAP" id="{A86B82FD-DA0F-4C5C-A418-812FF154042A}" vid="{AC1E8BEB-B5AF-49E7-A113-206FFE72AF5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2116</Words>
  <Application>Microsoft Office PowerPoint</Application>
  <PresentationFormat>Widescreen</PresentationFormat>
  <Paragraphs>141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2_APRESENTAÇÃO PMAP</vt:lpstr>
      <vt:lpstr>DIREITO PENAL  Crimes contra a vida</vt:lpstr>
      <vt:lpstr>Crimes contra a vida (extrauterina e intrauterina):</vt:lpstr>
      <vt:lpstr>Apresentação do PowerPoint</vt:lpstr>
      <vt:lpstr>Caso De Diminuição De Pena (Homicídio Privilegiado)</vt:lpstr>
      <vt:lpstr>Caso De Diminuição De Pena (Homicídio Privilegiado)</vt:lpstr>
      <vt:lpstr>Caso De Diminuição De Pena (Homicídio Privilegiado)</vt:lpstr>
      <vt:lpstr>Caso De Diminuição De Pena (Homicídio Privilegiado)</vt:lpstr>
      <vt:lpstr>Caso De Diminuição De Pena (Homicídio Privilegiado)</vt:lpstr>
      <vt:lpstr>Caso De Diminuição De Pena (Homicídio Privilegiado)</vt:lpstr>
      <vt:lpstr>Caso De Diminuição De Pena (Homicídio Privilegiado)</vt:lpstr>
      <vt:lpstr> Homicídio qualificado  § 2° Se o homicídio é cometido: </vt:lpstr>
      <vt:lpstr>Feminicídio (12-30)</vt:lpstr>
      <vt:lpstr>Apresentação do PowerPoint</vt:lpstr>
      <vt:lpstr>Apresentação do PowerPoint</vt:lpstr>
      <vt:lpstr>Apresentação do PowerPoint</vt:lpstr>
      <vt:lpstr>Apresentação do PowerPoint</vt:lpstr>
      <vt:lpstr>Homicídio culposo</vt:lpstr>
      <vt:lpstr>Apresentação do PowerPoint</vt:lpstr>
      <vt:lpstr>Apresentação do PowerPoint</vt:lpstr>
      <vt:lpstr>Aborto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Ranon</dc:creator>
  <cp:lastModifiedBy>Rauny Santos</cp:lastModifiedBy>
  <cp:revision>51</cp:revision>
  <dcterms:created xsi:type="dcterms:W3CDTF">2021-11-27T19:08:57Z</dcterms:created>
  <dcterms:modified xsi:type="dcterms:W3CDTF">2022-06-21T19:47:18Z</dcterms:modified>
</cp:coreProperties>
</file>