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326" r:id="rId3"/>
    <p:sldId id="328" r:id="rId4"/>
    <p:sldId id="329" r:id="rId5"/>
    <p:sldId id="275" r:id="rId6"/>
    <p:sldId id="332" r:id="rId7"/>
    <p:sldId id="304" r:id="rId8"/>
    <p:sldId id="278" r:id="rId9"/>
    <p:sldId id="277" r:id="rId10"/>
    <p:sldId id="340" r:id="rId11"/>
    <p:sldId id="341" r:id="rId12"/>
    <p:sldId id="342" r:id="rId13"/>
    <p:sldId id="343" r:id="rId14"/>
    <p:sldId id="344" r:id="rId15"/>
    <p:sldId id="345" r:id="rId16"/>
    <p:sldId id="347" r:id="rId17"/>
    <p:sldId id="349" r:id="rId18"/>
    <p:sldId id="348" r:id="rId19"/>
    <p:sldId id="351" r:id="rId20"/>
    <p:sldId id="35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E4279-CF50-44AE-BA72-8F5DAB180CFD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B89-3BFE-4B6C-93BD-1E21D7E8DC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38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9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1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24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6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500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5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83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9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1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58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09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8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4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5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4A6-CC63-444A-8ACB-4A5D8F968813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1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209" y="2147655"/>
            <a:ext cx="10811126" cy="29246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PROCESSO PENAL MILITAR – AULA 1</a:t>
            </a:r>
            <a:br>
              <a:rPr lang="pt-BR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5" y="144888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77826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/>
          <a:lstStyle/>
          <a:p>
            <a:r>
              <a:rPr lang="pt-BR" alt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h) </a:t>
            </a:r>
            <a:r>
              <a:rPr lang="pt-BR" altLang="pt-BR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atender</a:t>
            </a:r>
            <a:r>
              <a:rPr lang="pt-BR" alt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com observância dos regulamentos militares, a </a:t>
            </a:r>
            <a:r>
              <a:rPr lang="pt-BR" altLang="pt-BR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pedido de apresentação de militar</a:t>
            </a:r>
            <a:r>
              <a:rPr lang="pt-BR" altLang="pt-BR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alt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 funcionário de repartição militar à autoridade civil competente, desde que legal e fundamentado o pedido. </a:t>
            </a:r>
            <a:br>
              <a:rPr lang="pt-BR" alt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37283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PROCEDIMENTOS DE POLICIA JUDICIARIA MILITAR</a:t>
            </a:r>
            <a:br>
              <a:rPr lang="pt-BR" alt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 DE PRISÃO EM FLAGRANTE DELITO (APF)</a:t>
            </a:r>
            <a:b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INQUÉRITO POLICIAL MILITAR (IPM)</a:t>
            </a:r>
            <a:b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INSTRUÇÃO PROVISÓRIA DE DESERÇÃO</a:t>
            </a:r>
            <a:b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INSTRUÇÃO PROVISÓRIA DE INSUBMISSÃO*</a:t>
            </a: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41350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rmAutofit fontScale="90000"/>
          </a:bodyPr>
          <a:lstStyle/>
          <a:p>
            <a:r>
              <a:rPr lang="pt-BR" altLang="pt-BR" sz="2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PRISÃO EM FLAGRANTE</a:t>
            </a:r>
            <a:br>
              <a:rPr lang="pt-BR" alt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prisão em flagrante é uma das espécies de prisões processuais. Ocorre quando é </a:t>
            </a:r>
            <a:r>
              <a:rPr lang="pt-BR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presenciada </a:t>
            </a:r>
            <a:br>
              <a:rPr lang="pt-BR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 constatada</a:t>
            </a:r>
            <a: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em algumas situações especificadas pela norma processual penal militar, a ocorrência de um ilícito penal, quando o autor do fato estará em situação de flagrância ou em “flagrante delito”.</a:t>
            </a:r>
            <a:b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5527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Autofit/>
          </a:bodyPr>
          <a:lstStyle/>
          <a:p>
            <a: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termos do </a:t>
            </a:r>
            <a:r>
              <a:rPr lang="pt-BR" sz="2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art. 244 </a:t>
            </a:r>
            <a: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Código de Processo Penal Militar (CPPM), considera-se em flagrante delito aquele que:</a:t>
            </a:r>
            <a:b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é encontrado cometendo infração penal;</a:t>
            </a:r>
            <a:b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acaba de cometê-la;</a:t>
            </a:r>
            <a:b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quando, após a prática da infração penal, seja perseguido dentro de um tempo bem próximo ao tempo da infração, não importando por quanto tempo dure a perseguição, desde que não haja solução de continuidade;</a:t>
            </a:r>
            <a:b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quando for encontrado, num prazo compatível com as circunstâncias de cada caso, com instrumentos, objetos, material ou papéis que façam presumir ser ele o autor ou partícipe do ato delituoso.</a:t>
            </a:r>
            <a:endParaRPr lang="pt-BR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62007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prisão em flagrante, de modo geral, possui fases 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bem destacadas, de fundamental importância para 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desenvolvimento que se segue. São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fases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prisão 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 flagrante: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captura do autor;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condução coercitiva à presença da autoridade;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lavratura do auto de prisão em flagrante;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• recolhimento à prisão.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153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Inquérito Penal Militar (</a:t>
            </a:r>
            <a:r>
              <a:rPr lang="pt-BR" sz="2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Arts</a:t>
            </a:r>
            <a: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9º ao 28 CPPM) </a:t>
            </a:r>
            <a:b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IPM é uma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peça informativa </a:t>
            </a:r>
            <a:r>
              <a:rPr lang="pt-BR" sz="2400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(procedimento)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que se vale o Estado para subsidiar possível ação penal.    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a apuração sumária do fato (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indícios de crime militar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e de sua Autoria.</a:t>
            </a:r>
            <a:b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9418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Autofit/>
          </a:bodyPr>
          <a:lstStyle/>
          <a:p>
            <a:br>
              <a:rPr lang="pt-BR" sz="28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Finalidade – Artigo 9º CPPM</a:t>
            </a:r>
            <a:br>
              <a:rPr lang="pt-BR" sz="2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 o caráter de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instrução provisória</a:t>
            </a:r>
            <a: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cuja finalidade precípua é a de ministrar  elementos necessários a propositura da ação penal(fase preparatória).</a:t>
            </a:r>
            <a:b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IPM não é um processo, mas um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procedimento inquisitorial, investigatório </a:t>
            </a:r>
            <a: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constitui uma das funções da POLÍCIA JUDICIÁRIA MILITAR (art.7º do CPPM).</a:t>
            </a:r>
            <a:b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18355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Autofit/>
          </a:bodyPr>
          <a:lstStyle/>
          <a:p>
            <a:br>
              <a:rPr lang="pt-BR" sz="28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alt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Sigilo</a:t>
            </a:r>
            <a:br>
              <a:rPr lang="pt-BR" alt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alt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IPM é um procedimento sigiloso (art. 16 CPPM), exceto em relação ao advogado.</a:t>
            </a:r>
            <a:br>
              <a:rPr lang="pt-BR" alt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alt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alt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alt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alt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65277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Autofit/>
          </a:bodyPr>
          <a:lstStyle/>
          <a:p>
            <a:br>
              <a:rPr lang="pt-BR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altLang="pt-B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Prazos do IPM – CPPM</a:t>
            </a:r>
            <a:r>
              <a:rPr lang="pt-BR" altLang="pt-BR" sz="2000" b="1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- </a:t>
            </a:r>
            <a:r>
              <a:rPr lang="pt-BR" altLang="pt-B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Artigo 20</a:t>
            </a:r>
            <a:br>
              <a:rPr lang="pt-BR" altLang="pt-B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altLang="pt-B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altLang="pt-B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inquérito deverá terminar dentro em </a:t>
            </a:r>
            <a:r>
              <a:rPr lang="pt-BR" altLang="pt-BR" sz="20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vinte</a:t>
            </a:r>
            <a:r>
              <a:rPr lang="pt-BR" altLang="pt-B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dias, se o indiciado estiver preso, contado esse prazo a partir do dia em que se executar a ordem de prisão; ou no prazo de </a:t>
            </a:r>
            <a:r>
              <a:rPr lang="pt-BR" altLang="pt-BR" sz="20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quarenta </a:t>
            </a:r>
            <a:r>
              <a:rPr lang="pt-BR" altLang="pt-B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dias, quando o indiciado estiver solto, contados a partir da data em que se instaurar o inquérito.</a:t>
            </a:r>
            <a:br>
              <a:rPr lang="pt-BR" altLang="pt-B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Prorrogação de prazo</a:t>
            </a:r>
            <a:b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        § 1º Este último prazo </a:t>
            </a:r>
            <a:r>
              <a:rPr lang="pt-BR" sz="2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poderá ser prorrogado por mais vinte </a:t>
            </a: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dias pela autoridade militar superior, desde que não estejam concluídos exames ou perícias já iniciados, ou haja necessidade de diligência, indispensáveis à elucidação do fato. O pedido de prorrogação deve ser feito em tempo oportuno, de modo a ser atendido antes da terminação do prazo.</a:t>
            </a:r>
            <a:endParaRPr lang="pt-B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4052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INSTRUÇÃO PROVISÓRIA DE DESERÇÃO ART. 451 a 457.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Deserção é um crime essencialmente militar, 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previsto apenas na legislação penal militar, cometido 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apenas por militar da ativa ou por militar designado para o serviço ativo. O CPM traz duas espécies de deserção: 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Deserção comum 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(art. 187) e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deserção especial 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(art. 190).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Além disso, aponta os casos assimilados ao crime de 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deserção,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art. 188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Mas não só, o Diploma Penal castrense traz ainda a figura do crime de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Concerto para Deserção e Deserção por Evasão ou Fuga.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41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9267614" cy="4482062"/>
          </a:xfrm>
        </p:spPr>
        <p:txBody>
          <a:bodyPr>
            <a:normAutofit fontScale="90000"/>
          </a:bodyPr>
          <a:lstStyle/>
          <a:p>
            <a:pPr marL="6350" indent="-6350">
              <a:lnSpc>
                <a:spcPct val="107000"/>
              </a:lnSpc>
              <a:spcAft>
                <a:spcPts val="580"/>
              </a:spcAft>
            </a:pP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PREVISÃO CONSTITUCIONAL (POLICIA JUDICIARIA MILITAR)</a:t>
            </a:r>
            <a:br>
              <a:rPr lang="pt-BR" sz="27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7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7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“A polícia judiciária militar está prevista, de forma implícita”, no artigo 144, § 4º da CF/88, que diz competir à Polícia Civil a apuração de infrações penais e as funções de polícia judiciária de forma geral, </a:t>
            </a:r>
            <a:r>
              <a:rPr lang="pt-BR" sz="27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excetuando</a:t>
            </a:r>
            <a:r>
              <a:rPr lang="pt-BR" sz="27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seara das polícias civis dos Estados os crimes militares.</a:t>
            </a:r>
            <a:br>
              <a:rPr lang="pt-BR" sz="27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7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7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1600" dirty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</a:rPr>
              <a:t>ASSIS, Jorge César de. Código de Processo Penal Militar Anotado. vol. 1 (Artigos 1º a 169), p. 32.</a:t>
            </a:r>
            <a:endParaRPr lang="pt-BR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112428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Consumado o crime de deserção (após mais de 8 dias de ausência) o Comandante da Unidade fará lavrar o Termo de deserção. Que conforme o ART. 452 do CPPM: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“Tem o caráter de instrução provisória e destina-se a oferecer os elementos necessários para a propositura da ação penal, sujeitando desde logo, o desertor a prisão.”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715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9267614" cy="4482062"/>
          </a:xfrm>
        </p:spPr>
        <p:txBody>
          <a:bodyPr>
            <a:normAutofit fontScale="90000"/>
          </a:bodyPr>
          <a:lstStyle/>
          <a:p>
            <a:pPr marL="6350" indent="-6350" algn="just">
              <a:lnSpc>
                <a:spcPct val="107000"/>
              </a:lnSpc>
              <a:spcAft>
                <a:spcPts val="580"/>
              </a:spcAft>
            </a:pP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CONCEITO</a:t>
            </a:r>
            <a:br>
              <a:rPr lang="pt-BR" sz="3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7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Polícia Judiciária Militar pode ser conceituada como atividade exercida pela autoridade militar, com a </a:t>
            </a:r>
            <a:r>
              <a:rPr lang="pt-BR" sz="2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finalidade</a:t>
            </a:r>
            <a:r>
              <a:rPr lang="pt-BR" sz="2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apurar as infrações penais militares, </a:t>
            </a:r>
            <a:r>
              <a:rPr lang="pt-BR" sz="2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buscando</a:t>
            </a:r>
            <a:r>
              <a:rPr lang="pt-BR" sz="2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sua autoria e materialidade, para que o MP tenha subsídios para a propositura da ação penal. É uma atividade auxiliar da Justiça Militar.</a:t>
            </a:r>
            <a:br>
              <a:rPr lang="pt-BR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3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125269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9267614" cy="448206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7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APLICAÇÃO DO CÓDIGO DE PROCESSO PENAL MILITAR À JME</a:t>
            </a:r>
            <a:br>
              <a:rPr lang="pt-BR" sz="27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3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CPPM:</a:t>
            </a:r>
            <a:br>
              <a:rPr lang="pt-BR" sz="3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Art. 6º </a:t>
            </a:r>
            <a:r>
              <a:rPr lang="pt-BR" sz="27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Obedecerão às normas processuais </a:t>
            </a:r>
            <a:r>
              <a:rPr lang="pt-BR" sz="2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previstas neste Código, no que forem aplicáveis, salvo quanto à organização de Justiça, aos recursos e à execução de sentença, </a:t>
            </a:r>
            <a:r>
              <a:rPr lang="pt-BR" sz="27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processos da Justiça Militar Estadual</a:t>
            </a:r>
            <a:r>
              <a:rPr lang="pt-BR" sz="2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nos crimes previstos na Lei Penal Militar a que responderem os </a:t>
            </a:r>
            <a:r>
              <a:rPr lang="pt-BR" sz="27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oficiais e praças das Polícias e dos Corpos de Bombeiros Militares</a:t>
            </a:r>
            <a:r>
              <a:rPr lang="pt-BR" sz="2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108289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349110"/>
            <a:ext cx="8825653" cy="4751440"/>
          </a:xfrm>
        </p:spPr>
        <p:txBody>
          <a:bodyPr/>
          <a:lstStyle/>
          <a:p>
            <a:pPr algn="l"/>
            <a: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AUTORIDADES DE PJM 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CPPM: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Art. 7º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polícia judiciária militar 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é exercida nos termos do art. 8º, pelas </a:t>
            </a:r>
            <a:r>
              <a:rPr lang="pt-B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seguintes autoridades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conforme as respectivas jurisdições: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h) pelos </a:t>
            </a:r>
            <a: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comandantes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forças, </a:t>
            </a:r>
            <a: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unidades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 navios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5" y="144888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8241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349110"/>
            <a:ext cx="8825653" cy="4751440"/>
          </a:xfrm>
        </p:spPr>
        <p:txBody>
          <a:bodyPr/>
          <a:lstStyle/>
          <a:p>
            <a:pPr algn="l"/>
            <a:r>
              <a:rPr lang="pt-BR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AUTORIDADES DE PJM – 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 7º CPPM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PMAP, possui atribuição para instaurar IPM: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Comandante Geral;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Corregedor Geral;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Comandantes do 7º, 11º e 12º </a:t>
            </a:r>
            <a:r>
              <a:rPr lang="pt-BR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BPMs</a:t>
            </a: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conforme artigo 34 da Portaria 13/2011-Correg/PM (Regimento Interno da Corregedoria Geral da PMAP) </a:t>
            </a:r>
            <a:br>
              <a:rPr lang="pt-BR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Regra geral a atribuição investigativa da PJM está preconizada no artigo 9º do CPPM.</a:t>
            </a:r>
            <a:br>
              <a:rPr lang="pt-BR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5" y="144888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3374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rmAutofit fontScale="90000"/>
          </a:bodyPr>
          <a:lstStyle/>
          <a:p>
            <a:pPr algn="l"/>
            <a: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COMPETENCIA DA PJM - Art. 8º CPPM</a:t>
            </a: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Compete à </a:t>
            </a:r>
            <a:r>
              <a:rPr lang="pt-BR" sz="27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polícia judiciária militar</a:t>
            </a:r>
            <a:r>
              <a:rPr lang="pt-BR" sz="27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br>
              <a:rPr lang="pt-BR" sz="27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</a:t>
            </a:r>
            <a:r>
              <a:rPr lang="pt-BR" sz="27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apurar os crimes militares</a:t>
            </a:r>
            <a:r>
              <a:rPr lang="pt-BR" sz="2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bem como os que, por lei especial, estão sujeitos à jurisdição militar e, sua autoria; </a:t>
            </a:r>
            <a:r>
              <a:rPr lang="pt-BR" sz="2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 ART.9 CPM </a:t>
            </a:r>
            <a:br>
              <a:rPr lang="pt-BR" sz="27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7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b) prestar aos órgãos e juízes da justiça militar e aos membros do Ministério Público, as </a:t>
            </a:r>
            <a:r>
              <a:rPr lang="pt-BR" sz="27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informações</a:t>
            </a:r>
            <a:r>
              <a:rPr lang="pt-BR" sz="27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necessárias à instrução e julgamento dos processos, bem como realizar as </a:t>
            </a:r>
            <a:r>
              <a:rPr lang="pt-BR" sz="27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diligências</a:t>
            </a:r>
            <a:r>
              <a:rPr lang="pt-BR" sz="27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por eles lhe forem requisitadas; </a:t>
            </a:r>
            <a:endParaRPr lang="pt-BR" sz="2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8512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>
            <a:normAutofit fontScale="90000"/>
          </a:bodyPr>
          <a:lstStyle/>
          <a:p>
            <a:pPr algn="l"/>
            <a:b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c) cumprir os mandados de prisão expedidos pela justiça militar; </a:t>
            </a: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d) representar às autoridades judiciárias militares acerca da </a:t>
            </a:r>
            <a:r>
              <a:rPr lang="pt-BR" sz="2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prisão preventiva </a:t>
            </a:r>
            <a: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da insanidade mental do indiciado; </a:t>
            </a: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e) cumprir as determinações da justiça militar relativas aos</a:t>
            </a:r>
            <a:r>
              <a:rPr lang="pt-BR" sz="2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presos </a:t>
            </a:r>
            <a: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 sua guarda e responsabilidade, bem como as demais prescrições deste código, nesse sentido; </a:t>
            </a:r>
            <a:endParaRPr lang="pt-BR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8826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1507066" y="1618488"/>
            <a:ext cx="8825653" cy="4482062"/>
          </a:xfrm>
        </p:spPr>
        <p:txBody>
          <a:bodyPr/>
          <a:lstStyle/>
          <a:p>
            <a:pPr algn="l"/>
            <a: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f) </a:t>
            </a:r>
            <a:r>
              <a:rPr lang="pt-BR" sz="2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solicitar as autoridades civis </a:t>
            </a:r>
            <a: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informações e medidas que julgar úteis à elucidação das infrações penais, que estejam ao seu cargo;</a:t>
            </a:r>
            <a:b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g) </a:t>
            </a:r>
            <a:r>
              <a:rPr lang="pt-BR" sz="2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requisitar</a:t>
            </a:r>
            <a: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polícia civil e das repartições técnicas civis as pesquisas e </a:t>
            </a:r>
            <a:r>
              <a:rPr lang="pt-BR" sz="2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exames necessários</a:t>
            </a:r>
            <a: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ao complemento e subsídio de inquérito policial militar; </a:t>
            </a:r>
            <a:br>
              <a:rPr lang="pt-BR" sz="24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(conforme Caput do art.321 CPPM) 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28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00550"/>
            <a:ext cx="3107140" cy="382138"/>
          </a:xfrm>
        </p:spPr>
        <p:txBody>
          <a:bodyPr>
            <a:normAutofit/>
          </a:bodyPr>
          <a:lstStyle/>
          <a:p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191502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1" y="163366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4" y="219637"/>
            <a:ext cx="6260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AMAPÁ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DIRETORIA DE ENSINO E INSTRUÇÃO</a:t>
            </a: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1F4BF2-357F-41AE-8DC5-9C921D71F916}"/>
              </a:ext>
            </a:extLst>
          </p:cNvPr>
          <p:cNvSpPr/>
          <p:nvPr/>
        </p:nvSpPr>
        <p:spPr>
          <a:xfrm>
            <a:off x="10130444" y="1448888"/>
            <a:ext cx="182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74248064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3084</TotalTime>
  <Words>1740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Verdana</vt:lpstr>
      <vt:lpstr>Wingdings 3</vt:lpstr>
      <vt:lpstr>Cacho</vt:lpstr>
      <vt:lpstr>PROCESSO PENAL MILITAR – AULA 1   Introdução</vt:lpstr>
      <vt:lpstr>          PREVISÃO CONSTITUCIONAL (POLICIA JUDICIARIA MILITAR)   “A polícia judiciária militar está prevista, de forma implícita”, no artigo 144, § 4º da CF/88, que diz competir à Polícia Civil a apuração de infrações penais e as funções de polícia judiciária de forma geral, excetuando da seara das polícias civis dos Estados os crimes militares.    ASSIS, Jorge César de. Código de Processo Penal Militar Anotado. vol. 1 (Artigos 1º a 169), p. 32.</vt:lpstr>
      <vt:lpstr>            CONCEITO  A Polícia Judiciária Militar pode ser conceituada como atividade exercida pela autoridade militar, com a finalidade de apurar as infrações penais militares, buscando sua autoria e materialidade, para que o MP tenha subsídios para a propositura da ação penal. É uma atividade auxiliar da Justiça Militar.   </vt:lpstr>
      <vt:lpstr>            APLICAÇÃO DO CÓDIGO DE PROCESSO PENAL MILITAR À JME  CPPM: Art. 6º Obedecerão às normas processuais previstas neste Código, no que forem aplicáveis, salvo quanto à organização de Justiça, aos recursos e à execução de sentença, os processos da Justiça Militar Estadual, nos crimes previstos na Lei Penal Militar a que responderem os oficiais e praças das Polícias e dos Corpos de Bombeiros Militares.</vt:lpstr>
      <vt:lpstr>AUTORIDADES DE PJM   CPPM:  Art. 7º A polícia judiciária militar é exercida nos termos do art. 8º, pelas seguintes autoridades,  conforme as respectivas jurisdições:  h) pelos comandantes de forças, unidades ou navios   </vt:lpstr>
      <vt:lpstr>AUTORIDADES DE PJM – ART 7º CPPM  Na PMAP, possui atribuição para instaurar IPM: - Comandante Geral; - Corregedor Geral; - Comandantes do 7º, 11º e 12º BPMs. conforme artigo 34 da Portaria 13/2011-Correg/PM (Regimento Interno da Corregedoria Geral da PMAP)   Regra geral a atribuição investigativa da PJM está preconizada no artigo 9º do CPPM. </vt:lpstr>
      <vt:lpstr>COMPETENCIA DA PJM - Art. 8º CPPM  Compete à polícia judiciária militar:  a) apurar os crimes militares, bem como os que, por lei especial, estão sujeitos à jurisdição militar e, sua autoria; VIDE ART.9 CPM  b) prestar aos órgãos e juízes da justiça militar e aos membros do Ministério Público, as informações necessárias à instrução e julgamento dos processos, bem como realizar as diligências que por eles lhe forem requisitadas; </vt:lpstr>
      <vt:lpstr>  c) cumprir os mandados de prisão expedidos pela justiça militar;  d) representar às autoridades judiciárias militares acerca da prisão preventiva e da insanidade mental do indiciado;  e) cumprir as determinações da justiça militar relativas aos presos sob sua guarda e responsabilidade, bem como as demais prescrições deste código, nesse sentido; </vt:lpstr>
      <vt:lpstr>f) solicitar as autoridades civis as informações e medidas que julgar úteis à elucidação das infrações penais, que estejam ao seu cargo;   g) requisitar da polícia civil e das repartições técnicas civis as pesquisas e exames necessários ao complemento e subsídio de inquérito policial militar;  (conforme Caput do art.321 CPPM)   </vt:lpstr>
      <vt:lpstr>h) atender, com observância dos regulamentos militares, a pedido de apresentação de militar ou funcionário de repartição militar à autoridade civil competente, desde que legal e fundamentado o pedido.     </vt:lpstr>
      <vt:lpstr>PROCEDIMENTOS DE POLICIA JUDICIARIA MILITAR  - AUTO DE PRISÃO EM FLAGRANTE DELITO (APF) - INQUÉRITO POLICIAL MILITAR (IPM) - INSTRUÇÃO PROVISÓRIA DE DESERÇÃO - INSTRUÇÃO PROVISÓRIA DE INSUBMISSÃO*  </vt:lpstr>
      <vt:lpstr>PRISÃO EM FLAGRANTE  A prisão em flagrante é uma das espécies de prisões processuais. Ocorre quando é presenciada  ou constatada, em algumas situações especificadas pela norma processual penal militar, a ocorrência de um ilícito penal, quando o autor do fato estará em situação de flagrância ou em “flagrante delito”.    </vt:lpstr>
      <vt:lpstr>Nos termos do art. 244 do Código de Processo Penal Militar (CPPM), considera-se em flagrante delito aquele que:  • é encontrado cometendo infração penal; • acaba de cometê-la; • quando, após a prática da infração penal, seja perseguido dentro de um tempo bem próximo ao tempo da infração, não importando por quanto tempo dure a perseguição, desde que não haja solução de continuidade; • quando for encontrado, num prazo compatível com as circunstâncias de cada caso, com instrumentos, objetos, material ou papéis que façam presumir ser ele o autor ou partícipe do ato delituoso.</vt:lpstr>
      <vt:lpstr>A prisão em flagrante, de modo geral, possui fases  bem destacadas, de fundamental importância para  o desenvolvimento que se segue. São fases da prisão  em flagrante:  • captura do autor; • condução coercitiva à presença da autoridade; • lavratura do auto de prisão em flagrante; • recolhimento à prisão.   </vt:lpstr>
      <vt:lpstr>Inquérito Penal Militar (Arts. 9º ao 28 CPPM)   O IPM é uma peça informativa (procedimento) de que se vale o Estado para subsidiar possível ação penal.     É a apuração sumária do fato (indícios de crime militar) e de sua Autoria.    </vt:lpstr>
      <vt:lpstr> Finalidade – Artigo 9º CPPM  Tem o caráter de instrução provisória, cuja finalidade precípua é a de ministrar  elementos necessários a propositura da ação penal(fase preparatória).  O IPM não é um processo, mas um procedimento inquisitorial, investigatório e constitui uma das funções da POLÍCIA JUDICIÁRIA MILITAR (art.7º do CPPM).  </vt:lpstr>
      <vt:lpstr> Sigilo  O IPM é um procedimento sigiloso (art. 16 CPPM), exceto em relação ao advogado.       </vt:lpstr>
      <vt:lpstr> Prazos do IPM – CPPM - Artigo 20  O inquérito deverá terminar dentro em vinte dias, se o indiciado estiver preso, contado esse prazo a partir do dia em que se executar a ordem de prisão; ou no prazo de quarenta dias, quando o indiciado estiver solto, contados a partir da data em que se instaurar o inquérito.  Prorrogação de prazo          § 1º Este último prazo poderá ser prorrogado por mais vinte dias pela autoridade militar superior, desde que não estejam concluídos exames ou perícias já iniciados, ou haja necessidade de diligência, indispensáveis à elucidação do fato. O pedido de prorrogação deve ser feito em tempo oportuno, de modo a ser atendido antes da terminação do prazo.</vt:lpstr>
      <vt:lpstr>INSTRUÇÃO PROVISÓRIA DE DESERÇÃO ART. 451 a 457. A Deserção é um crime essencialmente militar,  previsto apenas na legislação penal militar, cometido  apenas por militar da ativa ou por militar designado para o serviço ativo. O CPM traz duas espécies de deserção:  - Deserção comum (art. 187) e deserção especial (art. 190). Além disso, aponta os casos assimilados ao crime de  deserção, art. 188. Mas não só, o Diploma Penal castrense traz ainda a figura do crime de Concerto para Deserção e Deserção por Evasão ou Fuga.</vt:lpstr>
      <vt:lpstr>Consumado o crime de deserção (após mais de 8 dias de ausência) o Comandante da Unidade fará lavrar o Termo de deserção. Que conforme o ART. 452 do CPPM:  “Tem o caráter de instrução provisória e destina-se a oferecer os elementos necessários para a propositura da ação penal, sujeitando desde logo, o desertor a prisão.”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e subtítulo do conteúdo.</dc:title>
  <dc:creator>Cristina</dc:creator>
  <cp:lastModifiedBy>marcos</cp:lastModifiedBy>
  <cp:revision>86</cp:revision>
  <dcterms:created xsi:type="dcterms:W3CDTF">2017-07-27T14:33:05Z</dcterms:created>
  <dcterms:modified xsi:type="dcterms:W3CDTF">2022-05-22T23:56:55Z</dcterms:modified>
</cp:coreProperties>
</file>