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28" r:id="rId1"/>
  </p:sldMasterIdLst>
  <p:handoutMasterIdLst>
    <p:handoutMasterId r:id="rId41"/>
  </p:handoutMasterIdLst>
  <p:sldIdLst>
    <p:sldId id="256" r:id="rId2"/>
    <p:sldId id="293" r:id="rId3"/>
    <p:sldId id="294" r:id="rId4"/>
    <p:sldId id="257" r:id="rId5"/>
    <p:sldId id="295" r:id="rId6"/>
    <p:sldId id="296" r:id="rId7"/>
    <p:sldId id="292" r:id="rId8"/>
    <p:sldId id="297" r:id="rId9"/>
    <p:sldId id="259" r:id="rId10"/>
    <p:sldId id="299" r:id="rId11"/>
    <p:sldId id="298" r:id="rId12"/>
    <p:sldId id="261" r:id="rId13"/>
    <p:sldId id="302" r:id="rId14"/>
    <p:sldId id="303" r:id="rId15"/>
    <p:sldId id="300" r:id="rId16"/>
    <p:sldId id="262" r:id="rId17"/>
    <p:sldId id="263" r:id="rId18"/>
    <p:sldId id="265" r:id="rId19"/>
    <p:sldId id="266" r:id="rId20"/>
    <p:sldId id="267" r:id="rId21"/>
    <p:sldId id="268" r:id="rId22"/>
    <p:sldId id="269" r:id="rId23"/>
    <p:sldId id="270" r:id="rId24"/>
    <p:sldId id="301" r:id="rId25"/>
    <p:sldId id="271" r:id="rId26"/>
    <p:sldId id="272" r:id="rId27"/>
    <p:sldId id="273" r:id="rId28"/>
    <p:sldId id="274" r:id="rId29"/>
    <p:sldId id="275" r:id="rId30"/>
    <p:sldId id="276" r:id="rId31"/>
    <p:sldId id="280" r:id="rId32"/>
    <p:sldId id="281" r:id="rId33"/>
    <p:sldId id="283" r:id="rId34"/>
    <p:sldId id="284" r:id="rId35"/>
    <p:sldId id="285" r:id="rId36"/>
    <p:sldId id="286" r:id="rId37"/>
    <p:sldId id="287" r:id="rId38"/>
    <p:sldId id="288" r:id="rId39"/>
    <p:sldId id="25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4" d="100"/>
          <a:sy n="84" d="100"/>
        </p:scale>
        <p:origin x="581" y="8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355EC-FC67-4DEA-9FA6-2FA763CC88A9}" type="datetimeFigureOut">
              <a:rPr lang="pt-BR" smtClean="0"/>
              <a:t>08/06/2022</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78B078-FA1D-496C-911C-14018E4D87EB}" type="slidenum">
              <a:rPr lang="pt-BR" smtClean="0"/>
              <a:t>‹nº›</a:t>
            </a:fld>
            <a:endParaRPr lang="pt-BR"/>
          </a:p>
        </p:txBody>
      </p:sp>
    </p:spTree>
    <p:extLst>
      <p:ext uri="{BB962C8B-B14F-4D97-AF65-F5344CB8AC3E}">
        <p14:creationId xmlns:p14="http://schemas.microsoft.com/office/powerpoint/2010/main" val="31684936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95269" y="1122363"/>
            <a:ext cx="9001462" cy="2387600"/>
          </a:xfrm>
        </p:spPr>
        <p:txBody>
          <a:bodyPr anchor="b">
            <a:normAutofit/>
          </a:bodyPr>
          <a:lstStyle>
            <a:lvl1pPr algn="ctr">
              <a:defRPr sz="4800" baseline="0">
                <a:latin typeface="HelveticaNeueLT Pro 97 BlkCn" panose="020B0806030702040204" pitchFamily="34" charset="0"/>
              </a:defRPr>
            </a:lvl1pPr>
          </a:lstStyle>
          <a:p>
            <a:r>
              <a:rPr lang="pt-BR" dirty="0"/>
              <a:t>MODELO DE APRESENTAÇÃO</a:t>
            </a:r>
            <a:endParaRPr lang="en-US" dirty="0"/>
          </a:p>
        </p:txBody>
      </p:sp>
      <p:sp>
        <p:nvSpPr>
          <p:cNvPr id="3" name="Subtitle 2"/>
          <p:cNvSpPr>
            <a:spLocks noGrp="1"/>
          </p:cNvSpPr>
          <p:nvPr>
            <p:ph type="subTitle" idx="1" hasCustomPrompt="1"/>
          </p:nvPr>
        </p:nvSpPr>
        <p:spPr>
          <a:xfrm>
            <a:off x="1595269" y="3602038"/>
            <a:ext cx="9001462" cy="1655762"/>
          </a:xfrm>
        </p:spPr>
        <p:txBody>
          <a:bodyPr/>
          <a:lstStyle>
            <a:lvl1pPr marL="0" indent="0" algn="ctr">
              <a:buNone/>
              <a:defRPr sz="2400" baseline="0">
                <a:latin typeface="HelveticaNeueLT Pro 65 Md"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O MODELO SERÁ UTILIZADO PARA CRIAR APRESENTAÇÕES PARA AS DISCIPLINAS DO CENTRO DE FORMAÇÃO E APERFEIÇOAMENTO DA PM-AP</a:t>
            </a:r>
            <a:endParaRPr lang="en-US" dirty="0"/>
          </a:p>
        </p:txBody>
      </p:sp>
      <p:sp>
        <p:nvSpPr>
          <p:cNvPr id="4" name="Date Placeholder 3"/>
          <p:cNvSpPr>
            <a:spLocks noGrp="1"/>
          </p:cNvSpPr>
          <p:nvPr>
            <p:ph type="dt" sz="half" idx="10"/>
          </p:nvPr>
        </p:nvSpPr>
        <p:spPr/>
        <p:txBody>
          <a:bodyPr/>
          <a:lstStyle/>
          <a:p>
            <a:fld id="{F67A140D-425E-4473-A49C-5A20CE872EF9}" type="datetimeFigureOut">
              <a:rPr lang="pt-BR" smtClean="0"/>
              <a:t>08/06/2022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6A89A9-1C85-4219-B5B7-304AD13D02EE}" type="slidenum">
              <a:rPr lang="pt-BR" smtClean="0"/>
              <a:t>‹nº›</a:t>
            </a:fld>
            <a:endParaRPr lang="pt-BR"/>
          </a:p>
        </p:txBody>
      </p:sp>
      <p:pic>
        <p:nvPicPr>
          <p:cNvPr id="9" name="Imagem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9842" y="325821"/>
            <a:ext cx="1543050" cy="1530318"/>
          </a:xfrm>
          <a:prstGeom prst="rect">
            <a:avLst/>
          </a:prstGeom>
        </p:spPr>
      </p:pic>
    </p:spTree>
    <p:extLst>
      <p:ext uri="{BB962C8B-B14F-4D97-AF65-F5344CB8AC3E}">
        <p14:creationId xmlns:p14="http://schemas.microsoft.com/office/powerpoint/2010/main" val="3487034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atin typeface="HelveticaNeueLT Pro 97 BlkCn" panose="020B0806030702040204" pitchFamily="34" charset="0"/>
              </a:defRPr>
            </a:lvl1pPr>
          </a:lstStyle>
          <a:p>
            <a:r>
              <a:rPr lang="pt-BR" dirty="0"/>
              <a:t>Clique para editar o título mestre</a:t>
            </a:r>
            <a:endParaRPr lang="en-US" dirty="0"/>
          </a:p>
        </p:txBody>
      </p:sp>
      <p:sp>
        <p:nvSpPr>
          <p:cNvPr id="3" name="Picture Placeholder 2"/>
          <p:cNvSpPr>
            <a:spLocks noGrp="1" noChangeAspect="1"/>
          </p:cNvSpPr>
          <p:nvPr>
            <p:ph type="pic" idx="1"/>
          </p:nvPr>
        </p:nvSpPr>
        <p:spPr>
          <a:xfrm>
            <a:off x="1402773" y="621321"/>
            <a:ext cx="938645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08/06/2022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407336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08/06/2022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63884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719056" y="609600"/>
            <a:ext cx="8753888" cy="2992904"/>
          </a:xfrm>
        </p:spPr>
        <p:txBody>
          <a:bodyPr anchor="ctr"/>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atin typeface="HelveticaNeueLT Pro 35 Th" panose="020B04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08/06/2022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sp>
        <p:nvSpPr>
          <p:cNvPr id="11" name="TextBox 10"/>
          <p:cNvSpPr txBox="1"/>
          <p:nvPr/>
        </p:nvSpPr>
        <p:spPr>
          <a:xfrm>
            <a:off x="1236662" y="75002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396652"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Imagem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4241378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08/06/2022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62826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3" name="Date Placeholder 2"/>
          <p:cNvSpPr>
            <a:spLocks noGrp="1"/>
          </p:cNvSpPr>
          <p:nvPr>
            <p:ph type="dt" sz="half" idx="10"/>
          </p:nvPr>
        </p:nvSpPr>
        <p:spPr/>
        <p:txBody>
          <a:bodyPr/>
          <a:lstStyle/>
          <a:p>
            <a:fld id="{F67A140D-425E-4473-A49C-5A20CE872EF9}" type="datetimeFigureOut">
              <a:rPr lang="pt-BR" smtClean="0"/>
              <a:t>08/06/2022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76A89A9-1C85-4219-B5B7-304AD13D02EE}" type="slidenum">
              <a:rPr lang="pt-BR" smtClean="0"/>
              <a:t>‹nº›</a:t>
            </a:fld>
            <a:endParaRPr lang="pt-BR"/>
          </a:p>
        </p:txBody>
      </p:sp>
      <p:pic>
        <p:nvPicPr>
          <p:cNvPr id="13" name="Imagem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4007212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a:t>Clique no ícone para adicionar uma imagem</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lumMod val="75000"/>
                    <a:lumOff val="25000"/>
                  </a:schemeClr>
                </a:solidFill>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atin typeface="HelveticaNeueLT Pro 55 Roman"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dirty="0"/>
              <a:t>Editar estilos de texto Mestre</a:t>
            </a:r>
          </a:p>
        </p:txBody>
      </p:sp>
      <p:sp>
        <p:nvSpPr>
          <p:cNvPr id="3" name="Date Placeholder 2"/>
          <p:cNvSpPr>
            <a:spLocks noGrp="1"/>
          </p:cNvSpPr>
          <p:nvPr>
            <p:ph type="dt" sz="half" idx="10"/>
          </p:nvPr>
        </p:nvSpPr>
        <p:spPr/>
        <p:txBody>
          <a:bodyPr/>
          <a:lstStyle/>
          <a:p>
            <a:fld id="{F67A140D-425E-4473-A49C-5A20CE872EF9}" type="datetimeFigureOut">
              <a:rPr lang="pt-BR" smtClean="0"/>
              <a:t>08/06/2022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76A89A9-1C85-4219-B5B7-304AD13D02EE}" type="slidenum">
              <a:rPr lang="pt-BR" smtClean="0"/>
              <a:t>‹nº›</a:t>
            </a:fld>
            <a:endParaRPr lang="pt-BR"/>
          </a:p>
        </p:txBody>
      </p:sp>
      <p:pic>
        <p:nvPicPr>
          <p:cNvPr id="17" name="Imagem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499571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mente Título Fundo Limp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p>
        </p:txBody>
      </p:sp>
      <p:sp>
        <p:nvSpPr>
          <p:cNvPr id="3" name="Espaço Reservado para Data 2"/>
          <p:cNvSpPr>
            <a:spLocks noGrp="1"/>
          </p:cNvSpPr>
          <p:nvPr>
            <p:ph type="dt" sz="half" idx="10"/>
          </p:nvPr>
        </p:nvSpPr>
        <p:spPr/>
        <p:txBody>
          <a:bodyPr/>
          <a:lstStyle/>
          <a:p>
            <a:fld id="{F67A140D-425E-4473-A49C-5A20CE872EF9}" type="datetimeFigureOut">
              <a:rPr lang="pt-BR" smtClean="0"/>
              <a:pPr/>
              <a:t>08/06/2022</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576A89A9-1C85-4219-B5B7-304AD13D02EE}" type="slidenum">
              <a:rPr lang="pt-BR" smtClean="0"/>
              <a:pPr/>
              <a:t>‹nº›</a:t>
            </a:fld>
            <a:endParaRPr lang="pt-BR" dirty="0"/>
          </a:p>
        </p:txBody>
      </p:sp>
      <p:pic>
        <p:nvPicPr>
          <p:cNvPr id="8" name="Imagem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248366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omente Título Fundo Limp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p>
        </p:txBody>
      </p:sp>
      <p:sp>
        <p:nvSpPr>
          <p:cNvPr id="3" name="Espaço Reservado para Data 2"/>
          <p:cNvSpPr>
            <a:spLocks noGrp="1"/>
          </p:cNvSpPr>
          <p:nvPr>
            <p:ph type="dt" sz="half" idx="10"/>
          </p:nvPr>
        </p:nvSpPr>
        <p:spPr/>
        <p:txBody>
          <a:bodyPr/>
          <a:lstStyle/>
          <a:p>
            <a:fld id="{F67A140D-425E-4473-A49C-5A20CE872EF9}" type="datetimeFigureOut">
              <a:rPr lang="pt-BR" smtClean="0"/>
              <a:pPr/>
              <a:t>08/06/2022</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576A89A9-1C85-4219-B5B7-304AD13D02EE}" type="slidenum">
              <a:rPr lang="pt-BR" smtClean="0"/>
              <a:pPr/>
              <a:t>‹nº›</a:t>
            </a:fld>
            <a:endParaRPr lang="pt-BR" dirty="0"/>
          </a:p>
        </p:txBody>
      </p:sp>
    </p:spTree>
    <p:extLst>
      <p:ext uri="{BB962C8B-B14F-4D97-AF65-F5344CB8AC3E}">
        <p14:creationId xmlns:p14="http://schemas.microsoft.com/office/powerpoint/2010/main" val="86829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Content Placeholder 2"/>
          <p:cNvSpPr>
            <a:spLocks noGrp="1"/>
          </p:cNvSpPr>
          <p:nvPr>
            <p:ph idx="1"/>
          </p:nvPr>
        </p:nvSpPr>
        <p:spPr/>
        <p:txBody>
          <a:bodyPr/>
          <a:lstStyle>
            <a:lvl1pPr>
              <a:defRPr>
                <a:latin typeface="HelveticaNeueLT Pro 65 Md" panose="020B0604020202020204" pitchFamily="34" charset="0"/>
              </a:defRPr>
            </a:lvl1pPr>
            <a:lvl2pPr>
              <a:defRPr>
                <a:latin typeface="HelveticaNeueLT Pro 65 Md"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F67A140D-425E-4473-A49C-5A20CE872EF9}" type="datetimeFigureOut">
              <a:rPr lang="pt-BR" smtClean="0"/>
              <a:t>08/06/2022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45097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atin typeface="HelveticaNeueLT Pro 97 BlkCn" panose="020B0806030702040204" pitchFamily="34" charset="0"/>
              </a:defRPr>
            </a:lvl1pPr>
          </a:lstStyle>
          <a:p>
            <a:r>
              <a:rPr lang="pt-BR" dirty="0"/>
              <a:t>Clique para editar o título mestre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bg1">
                    <a:lumMod val="95000"/>
                  </a:schemeClr>
                </a:solidFill>
                <a:latin typeface="HelveticaNeueLT Pro 65 Md"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dirty="0"/>
              <a:t>Editar estilos de texto Mestre</a:t>
            </a:r>
          </a:p>
        </p:txBody>
      </p:sp>
      <p:sp>
        <p:nvSpPr>
          <p:cNvPr id="4" name="Date Placeholder 3"/>
          <p:cNvSpPr>
            <a:spLocks noGrp="1"/>
          </p:cNvSpPr>
          <p:nvPr>
            <p:ph type="dt" sz="half" idx="10"/>
          </p:nvPr>
        </p:nvSpPr>
        <p:spPr/>
        <p:txBody>
          <a:bodyPr/>
          <a:lstStyle/>
          <a:p>
            <a:fld id="{F67A140D-425E-4473-A49C-5A20CE872EF9}" type="datetimeFigureOut">
              <a:rPr lang="pt-BR" smtClean="0"/>
              <a:t>08/06/2022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0727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Content Placeholder 2"/>
          <p:cNvSpPr>
            <a:spLocks noGrp="1"/>
          </p:cNvSpPr>
          <p:nvPr>
            <p:ph sz="half" idx="1"/>
          </p:nvPr>
        </p:nvSpPr>
        <p:spPr>
          <a:xfrm>
            <a:off x="913795" y="2088319"/>
            <a:ext cx="5106004" cy="3702881"/>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Content Placeholder 3"/>
          <p:cNvSpPr>
            <a:spLocks noGrp="1"/>
          </p:cNvSpPr>
          <p:nvPr>
            <p:ph sz="half" idx="2"/>
          </p:nvPr>
        </p:nvSpPr>
        <p:spPr>
          <a:xfrm>
            <a:off x="6173403" y="2088319"/>
            <a:ext cx="5094154" cy="3702881"/>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5" name="Date Placeholder 4"/>
          <p:cNvSpPr>
            <a:spLocks noGrp="1"/>
          </p:cNvSpPr>
          <p:nvPr>
            <p:ph type="dt" sz="half" idx="10"/>
          </p:nvPr>
        </p:nvSpPr>
        <p:spPr/>
        <p:txBody>
          <a:bodyPr/>
          <a:lstStyle/>
          <a:p>
            <a:fld id="{F67A140D-425E-4473-A49C-5A20CE872EF9}" type="datetimeFigureOut">
              <a:rPr lang="pt-BR" smtClean="0"/>
              <a:t>08/06/2022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76999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4" name="Content Placeholder 3"/>
          <p:cNvSpPr>
            <a:spLocks noGrp="1"/>
          </p:cNvSpPr>
          <p:nvPr>
            <p:ph sz="half" idx="2"/>
          </p:nvPr>
        </p:nvSpPr>
        <p:spPr>
          <a:xfrm>
            <a:off x="913795" y="2912232"/>
            <a:ext cx="5107208" cy="2878968"/>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atin typeface="HelveticaNeueLT Pro 65 Md"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Editar estilos de texto Mestre</a:t>
            </a:r>
          </a:p>
        </p:txBody>
      </p:sp>
      <p:sp>
        <p:nvSpPr>
          <p:cNvPr id="6" name="Content Placeholder 5"/>
          <p:cNvSpPr>
            <a:spLocks noGrp="1"/>
          </p:cNvSpPr>
          <p:nvPr>
            <p:ph sz="quarter" idx="4"/>
          </p:nvPr>
        </p:nvSpPr>
        <p:spPr>
          <a:xfrm>
            <a:off x="6172200" y="2912232"/>
            <a:ext cx="5095357" cy="2878968"/>
          </a:xfrm>
        </p:spPr>
        <p:txBody>
          <a:bodyP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7" name="Date Placeholder 6"/>
          <p:cNvSpPr>
            <a:spLocks noGrp="1"/>
          </p:cNvSpPr>
          <p:nvPr>
            <p:ph type="dt" sz="half" idx="10"/>
          </p:nvPr>
        </p:nvSpPr>
        <p:spPr/>
        <p:txBody>
          <a:bodyPr/>
          <a:lstStyle/>
          <a:p>
            <a:fld id="{F67A140D-425E-4473-A49C-5A20CE872EF9}" type="datetimeFigureOut">
              <a:rPr lang="pt-BR" smtClean="0"/>
              <a:t>08/06/2022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76A89A9-1C85-4219-B5B7-304AD13D02EE}" type="slidenum">
              <a:rPr lang="pt-BR" smtClean="0"/>
              <a:t>‹nº›</a:t>
            </a:fld>
            <a:endParaRPr lang="pt-BR"/>
          </a:p>
        </p:txBody>
      </p:sp>
      <p:pic>
        <p:nvPicPr>
          <p:cNvPr id="12" name="Imagem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7134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NeueLT Pro 97 BlkCn" panose="020B0806030702040204" pitchFamily="34" charset="0"/>
              </a:defRPr>
            </a:lvl1pPr>
          </a:lstStyle>
          <a:p>
            <a:r>
              <a:rPr lang="pt-BR" dirty="0"/>
              <a:t>Clique para editar o título mestre</a:t>
            </a:r>
            <a:endParaRPr lang="en-US" dirty="0"/>
          </a:p>
        </p:txBody>
      </p:sp>
      <p:sp>
        <p:nvSpPr>
          <p:cNvPr id="3" name="Date Placeholder 2"/>
          <p:cNvSpPr>
            <a:spLocks noGrp="1"/>
          </p:cNvSpPr>
          <p:nvPr>
            <p:ph type="dt" sz="half" idx="10"/>
          </p:nvPr>
        </p:nvSpPr>
        <p:spPr/>
        <p:txBody>
          <a:bodyPr/>
          <a:lstStyle/>
          <a:p>
            <a:fld id="{F67A140D-425E-4473-A49C-5A20CE872EF9}" type="datetimeFigureOut">
              <a:rPr lang="pt-BR" smtClean="0"/>
              <a:t>08/06/2022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76A89A9-1C85-4219-B5B7-304AD13D02EE}" type="slidenum">
              <a:rPr lang="pt-BR" smtClean="0"/>
              <a:t>‹nº›</a:t>
            </a:fld>
            <a:endParaRPr lang="pt-BR"/>
          </a:p>
        </p:txBody>
      </p:sp>
      <p:pic>
        <p:nvPicPr>
          <p:cNvPr id="8" name="Imagem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95078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A140D-425E-4473-A49C-5A20CE872EF9}" type="datetimeFigureOut">
              <a:rPr lang="pt-BR" smtClean="0"/>
              <a:t>08/06/2022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76A89A9-1C85-4219-B5B7-304AD13D02EE}" type="slidenum">
              <a:rPr lang="pt-BR" smtClean="0"/>
              <a:t>‹nº›</a:t>
            </a:fld>
            <a:endParaRPr lang="pt-BR"/>
          </a:p>
        </p:txBody>
      </p:sp>
      <p:pic>
        <p:nvPicPr>
          <p:cNvPr id="7" name="Imagem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241767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atin typeface="HelveticaNeueLT Pro 97 BlkCn" panose="020B0806030702040204" pitchFamily="34" charset="0"/>
              </a:defRPr>
            </a:lvl1pPr>
          </a:lstStyle>
          <a:p>
            <a:r>
              <a:rPr lang="pt-BR" dirty="0"/>
              <a:t>Clique para editar o título mestre</a:t>
            </a:r>
            <a:endParaRPr lang="en-US" dirty="0"/>
          </a:p>
        </p:txBody>
      </p:sp>
      <p:sp>
        <p:nvSpPr>
          <p:cNvPr id="3" name="Content Placeholder 2"/>
          <p:cNvSpPr>
            <a:spLocks noGrp="1"/>
          </p:cNvSpPr>
          <p:nvPr>
            <p:ph idx="1"/>
          </p:nvPr>
        </p:nvSpPr>
        <p:spPr>
          <a:xfrm>
            <a:off x="5078064" y="609600"/>
            <a:ext cx="6189492" cy="5181600"/>
          </a:xfrm>
        </p:spPr>
        <p:txBody>
          <a:bodyPr anchor="ctr"/>
          <a:lstStyle>
            <a:lvl1pPr>
              <a:defRPr>
                <a:latin typeface="HelveticaNeueLT Pro 55 Roman" panose="020B0604020202020204" pitchFamily="34" charset="0"/>
              </a:defRPr>
            </a:lvl1pPr>
            <a:lvl2pPr>
              <a:defRPr>
                <a:latin typeface="HelveticaNeueLT Pro 55 Roman" panose="020B0604020202020204" pitchFamily="34" charset="0"/>
              </a:defRPr>
            </a:lvl2pPr>
            <a:lvl3pPr>
              <a:defRPr>
                <a:latin typeface="HelveticaNeueLT Pro 55 Roman" panose="020B0604020202020204" pitchFamily="34" charset="0"/>
              </a:defRPr>
            </a:lvl3pPr>
            <a:lvl4pPr>
              <a:defRPr>
                <a:latin typeface="HelveticaNeueLT Pro 55 Roman" panose="020B0604020202020204" pitchFamily="34" charset="0"/>
              </a:defRPr>
            </a:lvl4pPr>
            <a:lvl5pPr>
              <a:defRPr>
                <a:latin typeface="HelveticaNeueLT Pro 55 Roman" panose="020B0604020202020204" pitchFamily="34"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08/06/2022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94446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atin typeface="HelveticaNeueLT Pro 97 BlkCn" panose="020B0806030702040204" pitchFamily="34" charset="0"/>
              </a:defRPr>
            </a:lvl1pPr>
          </a:lstStyle>
          <a:p>
            <a:r>
              <a:rPr lang="pt-BR" dirty="0"/>
              <a:t>Clique para editar o título mestre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atin typeface="HelveticaNeueLT Pro 55 Roman"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dirty="0"/>
              <a:t>Editar estilos de texto Mestre</a:t>
            </a:r>
          </a:p>
        </p:txBody>
      </p:sp>
      <p:sp>
        <p:nvSpPr>
          <p:cNvPr id="5" name="Date Placeholder 4"/>
          <p:cNvSpPr>
            <a:spLocks noGrp="1"/>
          </p:cNvSpPr>
          <p:nvPr>
            <p:ph type="dt" sz="half" idx="10"/>
          </p:nvPr>
        </p:nvSpPr>
        <p:spPr/>
        <p:txBody>
          <a:bodyPr/>
          <a:lstStyle/>
          <a:p>
            <a:fld id="{F67A140D-425E-4473-A49C-5A20CE872EF9}" type="datetimeFigureOut">
              <a:rPr lang="pt-BR" smtClean="0"/>
              <a:t>08/06/2022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76A89A9-1C85-4219-B5B7-304AD13D02EE}" type="slidenum">
              <a:rPr lang="pt-BR" smtClean="0"/>
              <a:t>‹nº›</a:t>
            </a:fld>
            <a:endParaRPr lang="pt-BR"/>
          </a:p>
        </p:txBody>
      </p:sp>
      <p:pic>
        <p:nvPicPr>
          <p:cNvPr id="10" name="Image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170" y="176782"/>
            <a:ext cx="872836" cy="865634"/>
          </a:xfrm>
          <a:prstGeom prst="rect">
            <a:avLst/>
          </a:prstGeom>
        </p:spPr>
      </p:pic>
    </p:spTree>
    <p:extLst>
      <p:ext uri="{BB962C8B-B14F-4D97-AF65-F5344CB8AC3E}">
        <p14:creationId xmlns:p14="http://schemas.microsoft.com/office/powerpoint/2010/main" val="326723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pt-BR" dirty="0"/>
              <a:t>Clique para editar o título mestre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bg1"/>
                </a:solidFill>
              </a:defRPr>
            </a:lvl1pPr>
          </a:lstStyle>
          <a:p>
            <a:fld id="{F67A140D-425E-4473-A49C-5A20CE872EF9}" type="datetimeFigureOut">
              <a:rPr lang="pt-BR" smtClean="0"/>
              <a:pPr/>
              <a:t>08/06/2022</a:t>
            </a:fld>
            <a:endParaRPr lang="pt-BR"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bg1"/>
                </a:solidFill>
              </a:defRPr>
            </a:lvl1pPr>
          </a:lstStyle>
          <a:p>
            <a:endParaRPr lang="pt-BR"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bg1"/>
                </a:solidFill>
              </a:defRPr>
            </a:lvl1pPr>
          </a:lstStyle>
          <a:p>
            <a:fld id="{576A89A9-1C85-4219-B5B7-304AD13D02EE}" type="slidenum">
              <a:rPr lang="pt-BR" smtClean="0"/>
              <a:pPr/>
              <a:t>‹nº›</a:t>
            </a:fld>
            <a:endParaRPr lang="pt-BR" dirty="0"/>
          </a:p>
        </p:txBody>
      </p:sp>
    </p:spTree>
    <p:extLst>
      <p:ext uri="{BB962C8B-B14F-4D97-AF65-F5344CB8AC3E}">
        <p14:creationId xmlns:p14="http://schemas.microsoft.com/office/powerpoint/2010/main" val="417369150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6" r:id="rId16"/>
    <p:sldLayoutId id="2147483847" r:id="rId17"/>
  </p:sldLayoutIdLst>
  <p:txStyles>
    <p:titleStyle>
      <a:lvl1pPr algn="ctr" defTabSz="914400" rtl="0" eaLnBrk="1" latinLnBrk="0" hangingPunct="1">
        <a:lnSpc>
          <a:spcPct val="90000"/>
        </a:lnSpc>
        <a:spcBef>
          <a:spcPct val="0"/>
        </a:spcBef>
        <a:buNone/>
        <a:defRPr sz="3400" b="1"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planalto.gov.br/ccivil_03/LEIS/LCP/Lcp97.ht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5269" y="1813772"/>
            <a:ext cx="9001462" cy="2387600"/>
          </a:xfrm>
        </p:spPr>
        <p:txBody>
          <a:bodyPr/>
          <a:lstStyle/>
          <a:p>
            <a:r>
              <a:rPr lang="pt-BR" dirty="0" smtClean="0"/>
              <a:t>INTRODUÇÃO AO DIREITO PENAL MILITAR e AO DIREITO PROCESSUAL MILITAR </a:t>
            </a:r>
            <a:endParaRPr lang="pt-BR" dirty="0"/>
          </a:p>
        </p:txBody>
      </p:sp>
      <p:sp>
        <p:nvSpPr>
          <p:cNvPr id="3" name="Subtítulo 2"/>
          <p:cNvSpPr>
            <a:spLocks noGrp="1"/>
          </p:cNvSpPr>
          <p:nvPr>
            <p:ph type="subTitle" idx="1"/>
          </p:nvPr>
        </p:nvSpPr>
        <p:spPr>
          <a:xfrm>
            <a:off x="1595269" y="4554590"/>
            <a:ext cx="9001462" cy="685688"/>
          </a:xfrm>
        </p:spPr>
        <p:txBody>
          <a:bodyPr/>
          <a:lstStyle/>
          <a:p>
            <a:r>
              <a:rPr lang="pt-BR" dirty="0" smtClean="0">
                <a:solidFill>
                  <a:schemeClr val="tx1">
                    <a:lumMod val="75000"/>
                    <a:lumOff val="25000"/>
                  </a:schemeClr>
                </a:solidFill>
              </a:rPr>
              <a:t>AULA 05 e 06: Crime militar – Parte 2</a:t>
            </a:r>
            <a:endParaRPr lang="en-US" dirty="0">
              <a:solidFill>
                <a:schemeClr val="tx1">
                  <a:lumMod val="75000"/>
                  <a:lumOff val="25000"/>
                </a:schemeClr>
              </a:solidFill>
            </a:endParaRPr>
          </a:p>
          <a:p>
            <a:endParaRPr lang="pt-BR" dirty="0">
              <a:solidFill>
                <a:schemeClr val="tx1">
                  <a:lumMod val="75000"/>
                  <a:lumOff val="25000"/>
                </a:schemeClr>
              </a:solidFill>
            </a:endParaRPr>
          </a:p>
        </p:txBody>
      </p:sp>
      <p:sp>
        <p:nvSpPr>
          <p:cNvPr id="7" name="Subtitle 2"/>
          <p:cNvSpPr txBox="1">
            <a:spLocks/>
          </p:cNvSpPr>
          <p:nvPr/>
        </p:nvSpPr>
        <p:spPr>
          <a:xfrm>
            <a:off x="1595269" y="201995"/>
            <a:ext cx="9001462" cy="828293"/>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baseline="0">
                <a:solidFill>
                  <a:schemeClr val="bg1"/>
                </a:solidFill>
                <a:effectLst>
                  <a:outerShdw blurRad="50800" dist="38100" dir="2700000" algn="tl" rotWithShape="0">
                    <a:srgbClr val="000000">
                      <a:alpha val="48000"/>
                    </a:srgbClr>
                  </a:outerShdw>
                </a:effectLst>
                <a:latin typeface="HelveticaNeueLT Pro 65 Md" panose="020B0604020202020204" pitchFamily="34" charset="0"/>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bg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bg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spcBef>
                <a:spcPts val="0"/>
              </a:spcBef>
            </a:pPr>
            <a:r>
              <a:rPr lang="pt-BR" sz="2000" dirty="0">
                <a:solidFill>
                  <a:schemeClr val="tx1"/>
                </a:solidFill>
                <a:effectLst/>
              </a:rPr>
              <a:t>POLÍCIA MILITAR DO AMAPÁ</a:t>
            </a:r>
          </a:p>
          <a:p>
            <a:pPr>
              <a:spcBef>
                <a:spcPts val="0"/>
              </a:spcBef>
            </a:pPr>
            <a:r>
              <a:rPr lang="pt-BR" sz="2000" dirty="0">
                <a:solidFill>
                  <a:schemeClr val="tx1"/>
                </a:solidFill>
                <a:effectLst/>
              </a:rPr>
              <a:t>CENTRO DE FORMAÇÃO E APERFEIÇOAMENTO</a:t>
            </a:r>
            <a:endParaRPr lang="en-US" sz="2000" dirty="0">
              <a:solidFill>
                <a:schemeClr val="tx1"/>
              </a:solidFill>
              <a:effectLst/>
            </a:endParaRPr>
          </a:p>
        </p:txBody>
      </p:sp>
      <p:sp>
        <p:nvSpPr>
          <p:cNvPr id="8" name="Subtitle 2"/>
          <p:cNvSpPr txBox="1">
            <a:spLocks/>
          </p:cNvSpPr>
          <p:nvPr/>
        </p:nvSpPr>
        <p:spPr>
          <a:xfrm>
            <a:off x="1595269" y="5611540"/>
            <a:ext cx="9672287" cy="414147"/>
          </a:xfrm>
          <a:prstGeom prst="rect">
            <a:avLst/>
          </a:prstGeom>
        </p:spPr>
        <p:txBody>
          <a:bodyPr vert="horz" lIns="91440" tIns="45720" rIns="91440" bIns="45720" rtlCol="0" anchor="ct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baseline="0">
                <a:solidFill>
                  <a:schemeClr val="bg1"/>
                </a:solidFill>
                <a:effectLst>
                  <a:outerShdw blurRad="50800" dist="38100" dir="2700000" algn="tl" rotWithShape="0">
                    <a:srgbClr val="000000">
                      <a:alpha val="48000"/>
                    </a:srgbClr>
                  </a:outerShdw>
                </a:effectLst>
                <a:latin typeface="HelveticaNeueLT Pro 65 Md" panose="020B0604020202020204" pitchFamily="34" charset="0"/>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bg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bg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bg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r">
              <a:spcBef>
                <a:spcPts val="0"/>
              </a:spcBef>
            </a:pPr>
            <a:r>
              <a:rPr lang="pt-BR" sz="1400" dirty="0" smtClean="0">
                <a:solidFill>
                  <a:schemeClr val="tx1">
                    <a:lumMod val="85000"/>
                    <a:lumOff val="15000"/>
                  </a:schemeClr>
                </a:solidFill>
                <a:effectLst/>
              </a:rPr>
              <a:t>CAP TAKADA</a:t>
            </a:r>
          </a:p>
          <a:p>
            <a:pPr algn="r">
              <a:spcBef>
                <a:spcPts val="0"/>
              </a:spcBef>
            </a:pPr>
            <a:r>
              <a:rPr lang="pt-BR" sz="1400" dirty="0" smtClean="0">
                <a:solidFill>
                  <a:schemeClr val="tx1">
                    <a:lumMod val="85000"/>
                    <a:lumOff val="15000"/>
                  </a:schemeClr>
                </a:solidFill>
                <a:effectLst/>
              </a:rPr>
              <a:t>SD SANCHES PELZ</a:t>
            </a:r>
          </a:p>
          <a:p>
            <a:pPr algn="r">
              <a:spcBef>
                <a:spcPts val="0"/>
              </a:spcBef>
            </a:pPr>
            <a:r>
              <a:rPr lang="pt-BR" sz="1400" dirty="0" smtClean="0">
                <a:solidFill>
                  <a:schemeClr val="tx1">
                    <a:lumMod val="85000"/>
                    <a:lumOff val="15000"/>
                  </a:schemeClr>
                </a:solidFill>
                <a:effectLst/>
              </a:rPr>
              <a:t>SD ARD’JANE </a:t>
            </a:r>
            <a:endParaRPr lang="pt-BR" sz="1400" dirty="0">
              <a:solidFill>
                <a:schemeClr val="tx1">
                  <a:lumMod val="85000"/>
                  <a:lumOff val="15000"/>
                </a:schemeClr>
              </a:solidFill>
              <a:effectLst/>
            </a:endParaRPr>
          </a:p>
        </p:txBody>
      </p:sp>
      <p:pic>
        <p:nvPicPr>
          <p:cNvPr id="9" name="Imagem 8" descr="Uma imagem contendo desenho, caneca, comida, placar&#10;&#10;Descrição gerada automaticamente">
            <a:extLst>
              <a:ext uri="{FF2B5EF4-FFF2-40B4-BE49-F238E27FC236}">
                <a16:creationId xmlns:a16="http://schemas.microsoft.com/office/drawing/2014/main" id="{AA929F48-DECE-A451-27CC-4C41E120B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8851" y="372557"/>
            <a:ext cx="1129748" cy="1371837"/>
          </a:xfrm>
          <a:prstGeom prst="rect">
            <a:avLst/>
          </a:prstGeom>
        </p:spPr>
      </p:pic>
    </p:spTree>
    <p:extLst>
      <p:ext uri="{BB962C8B-B14F-4D97-AF65-F5344CB8AC3E}">
        <p14:creationId xmlns:p14="http://schemas.microsoft.com/office/powerpoint/2010/main" val="3398779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Hipótese do art. </a:t>
            </a:r>
            <a:r>
              <a:rPr lang="pt-BR" sz="4000" dirty="0" smtClean="0"/>
              <a:t>9º, inciso </a:t>
            </a:r>
            <a:r>
              <a:rPr lang="pt-BR" sz="4000" dirty="0" err="1" smtClean="0"/>
              <a:t>ii</a:t>
            </a:r>
            <a:r>
              <a:rPr lang="pt-BR" sz="4000" dirty="0" smtClean="0"/>
              <a:t> </a:t>
            </a:r>
            <a:r>
              <a:rPr lang="pt-BR" sz="4000" dirty="0" smtClean="0"/>
              <a:t>do </a:t>
            </a:r>
            <a:r>
              <a:rPr lang="pt-BR" sz="4000" dirty="0" err="1" smtClean="0"/>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151073"/>
            <a:ext cx="10353762" cy="3695136"/>
          </a:xfrm>
        </p:spPr>
        <p:txBody>
          <a:bodyPr>
            <a:normAutofit/>
          </a:bodyPr>
          <a:lstStyle/>
          <a:p>
            <a:pPr marL="0" lvl="0" indent="0" algn="just">
              <a:buSzPts val="1920"/>
              <a:buNone/>
            </a:pPr>
            <a:r>
              <a:rPr lang="pt-BR" sz="2400" b="1" spc="-1" dirty="0" smtClean="0">
                <a:solidFill>
                  <a:srgbClr val="FF0000"/>
                </a:solidFill>
                <a:latin typeface="Arial"/>
                <a:ea typeface="DejaVu Sans"/>
              </a:rPr>
              <a:t>Art</a:t>
            </a:r>
            <a:r>
              <a:rPr lang="pt-BR" sz="2400" b="1" spc="-1" dirty="0">
                <a:solidFill>
                  <a:srgbClr val="FF0000"/>
                </a:solidFill>
                <a:latin typeface="Arial"/>
                <a:ea typeface="DejaVu Sans"/>
              </a:rPr>
              <a:t>. 9º do CPM:</a:t>
            </a:r>
            <a:r>
              <a:rPr lang="pt-BR" sz="2400" spc="-1" dirty="0">
                <a:solidFill>
                  <a:srgbClr val="FF0000"/>
                </a:solidFill>
                <a:latin typeface="Arial"/>
                <a:ea typeface="DejaVu Sans"/>
              </a:rPr>
              <a:t> </a:t>
            </a:r>
            <a:r>
              <a:rPr lang="pt-BR" sz="2400" spc="-1" dirty="0">
                <a:solidFill>
                  <a:srgbClr val="000000"/>
                </a:solidFill>
                <a:latin typeface="Arial"/>
                <a:ea typeface="DejaVu Sans"/>
              </a:rPr>
              <a:t>Consideram-se crimes militares, em tempo de paz: </a:t>
            </a:r>
            <a:r>
              <a:rPr lang="pt-BR" sz="2400" b="1" spc="-1" dirty="0">
                <a:solidFill>
                  <a:srgbClr val="000000"/>
                </a:solidFill>
                <a:latin typeface="Arial"/>
                <a:ea typeface="DejaVu Sans"/>
              </a:rPr>
              <a:t>	</a:t>
            </a:r>
            <a:endParaRPr lang="pt-BR" sz="2400" spc="-1" dirty="0">
              <a:latin typeface="Arial"/>
            </a:endParaRPr>
          </a:p>
          <a:p>
            <a:pPr marL="0" indent="0" algn="just">
              <a:lnSpc>
                <a:spcPct val="100000"/>
              </a:lnSpc>
              <a:buNone/>
            </a:pPr>
            <a:r>
              <a:rPr lang="pt-BR" sz="2400" spc="-1" dirty="0">
                <a:solidFill>
                  <a:srgbClr val="FF0000"/>
                </a:solidFill>
                <a:latin typeface="Trebuchet MS"/>
                <a:ea typeface="DejaVu Sans"/>
              </a:rPr>
              <a:t>II –</a:t>
            </a:r>
            <a:r>
              <a:rPr lang="pt-BR" sz="2400" spc="-1" dirty="0">
                <a:solidFill>
                  <a:srgbClr val="000000"/>
                </a:solidFill>
                <a:latin typeface="Trebuchet MS"/>
                <a:ea typeface="DejaVu Sans"/>
              </a:rPr>
              <a:t> os crimes previstos neste </a:t>
            </a:r>
            <a:r>
              <a:rPr lang="pt-BR" sz="2400" u="sng" spc="-1" dirty="0">
                <a:solidFill>
                  <a:srgbClr val="000000"/>
                </a:solidFill>
                <a:latin typeface="Trebuchet MS"/>
                <a:ea typeface="DejaVu Sans"/>
              </a:rPr>
              <a:t>Código e os previstos na legislação penal</a:t>
            </a:r>
            <a:r>
              <a:rPr lang="pt-BR" sz="2400" spc="-1" dirty="0">
                <a:solidFill>
                  <a:srgbClr val="000000"/>
                </a:solidFill>
                <a:latin typeface="Trebuchet MS"/>
                <a:ea typeface="DejaVu Sans"/>
              </a:rPr>
              <a:t>, quando praticados</a:t>
            </a:r>
            <a:r>
              <a:rPr lang="pt-BR" sz="2400" spc="-1" dirty="0" smtClean="0">
                <a:solidFill>
                  <a:srgbClr val="000000"/>
                </a:solidFill>
                <a:latin typeface="Trebuchet MS"/>
                <a:ea typeface="DejaVu Sans"/>
              </a:rPr>
              <a:t>:</a:t>
            </a:r>
          </a:p>
          <a:p>
            <a:pPr marL="0" indent="0" algn="just">
              <a:lnSpc>
                <a:spcPct val="100000"/>
              </a:lnSpc>
              <a:buNone/>
            </a:pPr>
            <a:endParaRPr lang="pt-BR" sz="2400" spc="-1" dirty="0" smtClean="0">
              <a:solidFill>
                <a:srgbClr val="000000"/>
              </a:solidFill>
              <a:latin typeface="Trebuchet MS"/>
            </a:endParaRPr>
          </a:p>
          <a:p>
            <a:pPr marL="0" indent="0" algn="just">
              <a:lnSpc>
                <a:spcPct val="100000"/>
              </a:lnSpc>
              <a:buNone/>
            </a:pPr>
            <a:r>
              <a:rPr lang="pt-BR" sz="2400" b="1" spc="-1" dirty="0" smtClean="0">
                <a:solidFill>
                  <a:srgbClr val="000000"/>
                </a:solidFill>
                <a:latin typeface="Trebuchet MS"/>
              </a:rPr>
              <a:t>Exemplos: </a:t>
            </a:r>
            <a:endParaRPr lang="pt-BR" sz="2400" b="1" spc="-1" dirty="0">
              <a:latin typeface="Arial"/>
            </a:endParaRPr>
          </a:p>
          <a:p>
            <a:pPr marL="0" indent="0" algn="just">
              <a:lnSpc>
                <a:spcPct val="100000"/>
              </a:lnSpc>
              <a:buNone/>
            </a:pPr>
            <a:r>
              <a:rPr lang="pt-BR" sz="2400" dirty="0" err="1" smtClean="0"/>
              <a:t>Arts</a:t>
            </a:r>
            <a:r>
              <a:rPr lang="pt-BR" sz="2400" dirty="0"/>
              <a:t>. </a:t>
            </a:r>
            <a:r>
              <a:rPr lang="pt-BR" sz="2400" dirty="0" smtClean="0"/>
              <a:t>205 (Homicídio), 209 (Lesão Leve), 240 (Furto) </a:t>
            </a:r>
            <a:r>
              <a:rPr lang="pt-BR" sz="2400" dirty="0"/>
              <a:t>e 242 </a:t>
            </a:r>
            <a:r>
              <a:rPr lang="pt-BR" sz="2400" dirty="0" smtClean="0"/>
              <a:t>(Roubo) do </a:t>
            </a:r>
            <a:r>
              <a:rPr lang="pt-BR" sz="2400" dirty="0"/>
              <a:t>CPM; abuso de autoridade (Lei n. 4.898/65),</a:t>
            </a:r>
            <a:endParaRPr lang="pt-BR" sz="2400" u="sng" spc="-1" dirty="0">
              <a:latin typeface="Arial"/>
            </a:endParaRPr>
          </a:p>
        </p:txBody>
      </p:sp>
    </p:spTree>
    <p:extLst>
      <p:ext uri="{BB962C8B-B14F-4D97-AF65-F5344CB8AC3E}">
        <p14:creationId xmlns:p14="http://schemas.microsoft.com/office/powerpoint/2010/main" val="2946193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Hipótese do art. </a:t>
            </a:r>
            <a:r>
              <a:rPr lang="pt-BR" sz="4000" dirty="0" smtClean="0"/>
              <a:t>9º, inciso </a:t>
            </a:r>
            <a:r>
              <a:rPr lang="pt-BR" sz="4000" dirty="0" err="1" smtClean="0"/>
              <a:t>ii</a:t>
            </a:r>
            <a:r>
              <a:rPr lang="pt-BR" sz="4000" dirty="0" smtClean="0"/>
              <a:t> </a:t>
            </a:r>
            <a:r>
              <a:rPr lang="pt-BR" sz="4000" dirty="0" smtClean="0"/>
              <a:t>do </a:t>
            </a:r>
            <a:r>
              <a:rPr lang="pt-BR" sz="4000" dirty="0" err="1" smtClean="0"/>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55000" lnSpcReduction="20000"/>
          </a:bodyPr>
          <a:lstStyle/>
          <a:p>
            <a:pPr marL="0" lvl="0" indent="0" algn="just">
              <a:buSzPts val="1920"/>
              <a:buNone/>
            </a:pPr>
            <a:r>
              <a:rPr lang="pt-BR" sz="3500" b="1" spc="-1" dirty="0" smtClean="0">
                <a:solidFill>
                  <a:srgbClr val="FF0000"/>
                </a:solidFill>
                <a:latin typeface="Arial"/>
                <a:ea typeface="DejaVu Sans"/>
              </a:rPr>
              <a:t>Art</a:t>
            </a:r>
            <a:r>
              <a:rPr lang="pt-BR" sz="3500" b="1" spc="-1" dirty="0">
                <a:solidFill>
                  <a:srgbClr val="FF0000"/>
                </a:solidFill>
                <a:latin typeface="Arial"/>
                <a:ea typeface="DejaVu Sans"/>
              </a:rPr>
              <a:t>. 9º do CPM:</a:t>
            </a:r>
            <a:r>
              <a:rPr lang="pt-BR" sz="3500" spc="-1" dirty="0">
                <a:solidFill>
                  <a:srgbClr val="FF0000"/>
                </a:solidFill>
                <a:latin typeface="Arial"/>
                <a:ea typeface="DejaVu Sans"/>
              </a:rPr>
              <a:t> </a:t>
            </a:r>
            <a:r>
              <a:rPr lang="pt-BR" sz="3500" spc="-1" dirty="0">
                <a:solidFill>
                  <a:srgbClr val="000000"/>
                </a:solidFill>
                <a:latin typeface="Arial"/>
                <a:ea typeface="DejaVu Sans"/>
              </a:rPr>
              <a:t>Consideram-se crimes militares, em tempo de paz: </a:t>
            </a:r>
            <a:r>
              <a:rPr lang="pt-BR" sz="3500" b="1" spc="-1" dirty="0">
                <a:solidFill>
                  <a:srgbClr val="000000"/>
                </a:solidFill>
                <a:latin typeface="Arial"/>
                <a:ea typeface="DejaVu Sans"/>
              </a:rPr>
              <a:t>	</a:t>
            </a:r>
            <a:endParaRPr lang="pt-BR" sz="3500" spc="-1" dirty="0">
              <a:latin typeface="Arial"/>
            </a:endParaRPr>
          </a:p>
          <a:p>
            <a:pPr marL="0" indent="0" algn="just">
              <a:lnSpc>
                <a:spcPct val="100000"/>
              </a:lnSpc>
              <a:buNone/>
            </a:pPr>
            <a:r>
              <a:rPr lang="pt-BR" sz="3500" spc="-1" dirty="0">
                <a:solidFill>
                  <a:srgbClr val="FF0000"/>
                </a:solidFill>
                <a:latin typeface="Trebuchet MS"/>
                <a:ea typeface="DejaVu Sans"/>
              </a:rPr>
              <a:t>II –</a:t>
            </a:r>
            <a:r>
              <a:rPr lang="pt-BR" sz="3500" spc="-1" dirty="0">
                <a:solidFill>
                  <a:srgbClr val="000000"/>
                </a:solidFill>
                <a:latin typeface="Trebuchet MS"/>
                <a:ea typeface="DejaVu Sans"/>
              </a:rPr>
              <a:t> os crimes previstos neste </a:t>
            </a:r>
            <a:r>
              <a:rPr lang="pt-BR" sz="3500" u="sng" spc="-1" dirty="0">
                <a:solidFill>
                  <a:srgbClr val="000000"/>
                </a:solidFill>
                <a:latin typeface="Trebuchet MS"/>
                <a:ea typeface="DejaVu Sans"/>
              </a:rPr>
              <a:t>Código e os previstos na legislação penal</a:t>
            </a:r>
            <a:r>
              <a:rPr lang="pt-BR" sz="3500" spc="-1" dirty="0">
                <a:solidFill>
                  <a:srgbClr val="000000"/>
                </a:solidFill>
                <a:latin typeface="Trebuchet MS"/>
                <a:ea typeface="DejaVu Sans"/>
              </a:rPr>
              <a:t>, quando praticados</a:t>
            </a:r>
            <a:r>
              <a:rPr lang="pt-BR" sz="3500" spc="-1" dirty="0" smtClean="0">
                <a:solidFill>
                  <a:srgbClr val="000000"/>
                </a:solidFill>
                <a:latin typeface="Trebuchet MS"/>
                <a:ea typeface="DejaVu Sans"/>
              </a:rPr>
              <a:t>:</a:t>
            </a:r>
            <a:endParaRPr lang="pt-BR" sz="3500" spc="-1" dirty="0">
              <a:latin typeface="Arial"/>
            </a:endParaRPr>
          </a:p>
          <a:p>
            <a:pPr marL="0" indent="0" algn="just">
              <a:lnSpc>
                <a:spcPct val="100000"/>
              </a:lnSpc>
              <a:buNone/>
            </a:pPr>
            <a:r>
              <a:rPr lang="pt-BR" sz="3500" spc="-1" dirty="0" smtClean="0">
                <a:solidFill>
                  <a:srgbClr val="000000"/>
                </a:solidFill>
                <a:latin typeface="Trebuchet MS"/>
                <a:ea typeface="DejaVu Sans"/>
              </a:rPr>
              <a:t>a</a:t>
            </a:r>
            <a:r>
              <a:rPr lang="pt-BR" sz="3500" spc="-1" dirty="0">
                <a:solidFill>
                  <a:srgbClr val="000000"/>
                </a:solidFill>
                <a:latin typeface="Trebuchet MS"/>
                <a:ea typeface="DejaVu Sans"/>
              </a:rPr>
              <a:t>) </a:t>
            </a:r>
            <a:r>
              <a:rPr lang="pt-BR" sz="3500" spc="-1" dirty="0">
                <a:solidFill>
                  <a:srgbClr val="FF0000"/>
                </a:solidFill>
                <a:latin typeface="Trebuchet MS"/>
                <a:ea typeface="DejaVu Sans"/>
              </a:rPr>
              <a:t>por militar em situação de atividade </a:t>
            </a:r>
            <a:r>
              <a:rPr lang="pt-BR" sz="3500" spc="-1" dirty="0">
                <a:solidFill>
                  <a:srgbClr val="000000"/>
                </a:solidFill>
                <a:latin typeface="Trebuchet MS"/>
                <a:ea typeface="DejaVu Sans"/>
              </a:rPr>
              <a:t>ou assemelhado, </a:t>
            </a:r>
            <a:r>
              <a:rPr lang="pt-BR" sz="3500" u="sng" spc="-1" dirty="0">
                <a:solidFill>
                  <a:srgbClr val="000000"/>
                </a:solidFill>
                <a:latin typeface="Trebuchet MS"/>
                <a:ea typeface="DejaVu Sans"/>
              </a:rPr>
              <a:t>contra militar na mesma situação </a:t>
            </a:r>
            <a:r>
              <a:rPr lang="pt-BR" sz="3500" spc="-1" dirty="0">
                <a:solidFill>
                  <a:srgbClr val="000000"/>
                </a:solidFill>
                <a:latin typeface="Trebuchet MS"/>
                <a:ea typeface="DejaVu Sans"/>
              </a:rPr>
              <a:t>ou assemelhado</a:t>
            </a:r>
            <a:r>
              <a:rPr lang="pt-BR" sz="3500" spc="-1" dirty="0" smtClean="0">
                <a:solidFill>
                  <a:srgbClr val="000000"/>
                </a:solidFill>
                <a:latin typeface="Trebuchet MS"/>
                <a:ea typeface="DejaVu Sans"/>
              </a:rPr>
              <a:t>;</a:t>
            </a:r>
          </a:p>
          <a:p>
            <a:pPr algn="just">
              <a:lnSpc>
                <a:spcPct val="100000"/>
              </a:lnSpc>
            </a:pPr>
            <a:endParaRPr lang="pt-BR" sz="3500" spc="-1" dirty="0">
              <a:latin typeface="Arial"/>
            </a:endParaRPr>
          </a:p>
          <a:p>
            <a:pPr marL="342900" lvl="0" indent="-342900" algn="just">
              <a:buSzPts val="1920"/>
              <a:buFont typeface="Arial" panose="020B0604020202020204" pitchFamily="34" charset="0"/>
              <a:buChar char="►"/>
            </a:pPr>
            <a:r>
              <a:rPr lang="pt-BR" sz="3500" u="sng" spc="-1" dirty="0" smtClean="0">
                <a:solidFill>
                  <a:srgbClr val="FF0000"/>
                </a:solidFill>
                <a:latin typeface="Arial"/>
                <a:ea typeface="DejaVu Sans"/>
              </a:rPr>
              <a:t>Militar </a:t>
            </a:r>
            <a:r>
              <a:rPr lang="pt-BR" sz="3500" u="sng" spc="-1" dirty="0">
                <a:solidFill>
                  <a:srgbClr val="FF0000"/>
                </a:solidFill>
                <a:latin typeface="Arial"/>
                <a:ea typeface="DejaVu Sans"/>
              </a:rPr>
              <a:t>contra militar</a:t>
            </a:r>
            <a:r>
              <a:rPr lang="pt-BR" sz="3500" spc="-1" dirty="0">
                <a:solidFill>
                  <a:srgbClr val="000000"/>
                </a:solidFill>
                <a:latin typeface="Arial"/>
                <a:ea typeface="DejaVu Sans"/>
              </a:rPr>
              <a:t>: a expressão em situação de </a:t>
            </a:r>
            <a:r>
              <a:rPr lang="pt-BR" sz="3500" spc="-1" dirty="0" smtClean="0">
                <a:solidFill>
                  <a:srgbClr val="000000"/>
                </a:solidFill>
                <a:latin typeface="Arial"/>
                <a:ea typeface="DejaVu Sans"/>
              </a:rPr>
              <a:t>atividade significa </a:t>
            </a:r>
            <a:r>
              <a:rPr lang="pt-BR" sz="3500" spc="-1" dirty="0">
                <a:solidFill>
                  <a:srgbClr val="000000"/>
                </a:solidFill>
                <a:latin typeface="Arial"/>
                <a:ea typeface="DejaVu Sans"/>
              </a:rPr>
              <a:t>encontrar-se o militar na ativa, portanto, não se encontra na reserva, nem reformado. </a:t>
            </a:r>
            <a:endParaRPr lang="pt-BR" sz="3500" spc="-1" dirty="0">
              <a:latin typeface="Arial"/>
            </a:endParaRPr>
          </a:p>
          <a:p>
            <a:pPr marL="360" indent="0" algn="just">
              <a:lnSpc>
                <a:spcPct val="100000"/>
              </a:lnSpc>
              <a:buClr>
                <a:srgbClr val="000000"/>
              </a:buClr>
              <a:buNone/>
            </a:pPr>
            <a:r>
              <a:rPr lang="pt-BR" sz="3500" spc="-1" dirty="0" smtClean="0">
                <a:solidFill>
                  <a:srgbClr val="000000"/>
                </a:solidFill>
                <a:latin typeface="Arial"/>
                <a:ea typeface="DejaVu Sans"/>
              </a:rPr>
              <a:t>A </a:t>
            </a:r>
            <a:r>
              <a:rPr lang="pt-BR" sz="3500" spc="-1" dirty="0">
                <a:solidFill>
                  <a:srgbClr val="000000"/>
                </a:solidFill>
                <a:latin typeface="Arial"/>
                <a:ea typeface="DejaVu Sans"/>
              </a:rPr>
              <a:t>situação de atividade remete ao militar da ativa. Posição de Guilherme </a:t>
            </a:r>
            <a:r>
              <a:rPr lang="pt-BR" sz="3500" spc="-1" dirty="0" err="1">
                <a:solidFill>
                  <a:srgbClr val="000000"/>
                </a:solidFill>
                <a:latin typeface="Arial"/>
                <a:ea typeface="DejaVu Sans"/>
              </a:rPr>
              <a:t>Nucci</a:t>
            </a:r>
            <a:r>
              <a:rPr lang="pt-BR" sz="3500" spc="-1" dirty="0">
                <a:solidFill>
                  <a:srgbClr val="000000"/>
                </a:solidFill>
                <a:latin typeface="Arial"/>
                <a:ea typeface="DejaVu Sans"/>
              </a:rPr>
              <a:t>, Célio Lobão, </a:t>
            </a:r>
            <a:r>
              <a:rPr lang="pt-BR" sz="3500" spc="-1" dirty="0" err="1">
                <a:solidFill>
                  <a:srgbClr val="000000"/>
                </a:solidFill>
                <a:latin typeface="Arial"/>
                <a:ea typeface="DejaVu Sans"/>
              </a:rPr>
              <a:t>Enio</a:t>
            </a:r>
            <a:r>
              <a:rPr lang="pt-BR" sz="3500" spc="-1" dirty="0">
                <a:solidFill>
                  <a:srgbClr val="000000"/>
                </a:solidFill>
                <a:latin typeface="Arial"/>
                <a:ea typeface="DejaVu Sans"/>
              </a:rPr>
              <a:t> Luiz </a:t>
            </a:r>
            <a:r>
              <a:rPr lang="pt-BR" sz="3500" spc="-1" dirty="0" err="1">
                <a:solidFill>
                  <a:srgbClr val="000000"/>
                </a:solidFill>
                <a:latin typeface="Arial"/>
                <a:ea typeface="DejaVu Sans"/>
              </a:rPr>
              <a:t>Rosseto</a:t>
            </a:r>
            <a:r>
              <a:rPr lang="pt-BR" sz="3500" spc="-1" dirty="0">
                <a:solidFill>
                  <a:srgbClr val="000000"/>
                </a:solidFill>
                <a:latin typeface="Arial"/>
                <a:ea typeface="DejaVu Sans"/>
              </a:rPr>
              <a:t> e José da Silva Loureiro Neto.</a:t>
            </a:r>
            <a:endParaRPr lang="pt-BR" sz="3500" spc="-1" dirty="0">
              <a:latin typeface="Arial"/>
            </a:endParaRPr>
          </a:p>
          <a:p>
            <a:pPr marL="0" indent="0" algn="just">
              <a:buSzPts val="1920"/>
              <a:buNone/>
            </a:pPr>
            <a:r>
              <a:rPr lang="pt-BR" sz="3500" spc="-1" dirty="0">
                <a:solidFill>
                  <a:srgbClr val="000000"/>
                </a:solidFill>
                <a:latin typeface="Arial"/>
                <a:ea typeface="DejaVu Sans"/>
              </a:rPr>
              <a:t>OBS. </a:t>
            </a:r>
            <a:r>
              <a:rPr lang="pt-BR" sz="3500" spc="-1" dirty="0" smtClean="0">
                <a:solidFill>
                  <a:srgbClr val="000000"/>
                </a:solidFill>
                <a:latin typeface="Arial"/>
                <a:ea typeface="DejaVu Sans"/>
              </a:rPr>
              <a:t>Pelo CPM não </a:t>
            </a:r>
            <a:r>
              <a:rPr lang="pt-BR" sz="3500" spc="-1" dirty="0">
                <a:solidFill>
                  <a:srgbClr val="000000"/>
                </a:solidFill>
                <a:latin typeface="Arial"/>
                <a:ea typeface="DejaVu Sans"/>
              </a:rPr>
              <a:t>é necessário conhecer a condição de militar da </a:t>
            </a:r>
            <a:r>
              <a:rPr lang="pt-BR" sz="3500" spc="-1" dirty="0" smtClean="0">
                <a:solidFill>
                  <a:srgbClr val="000000"/>
                </a:solidFill>
                <a:latin typeface="Arial"/>
                <a:ea typeface="DejaVu Sans"/>
              </a:rPr>
              <a:t>ativa</a:t>
            </a:r>
            <a:r>
              <a:rPr lang="pt-BR" sz="3500" spc="-1" dirty="0">
                <a:solidFill>
                  <a:srgbClr val="000000"/>
                </a:solidFill>
                <a:latin typeface="Arial"/>
                <a:ea typeface="DejaVu Sans"/>
              </a:rPr>
              <a:t> </a:t>
            </a:r>
            <a:r>
              <a:rPr lang="pt-BR" sz="3500" spc="-1" dirty="0" smtClean="0">
                <a:solidFill>
                  <a:srgbClr val="000000"/>
                </a:solidFill>
                <a:latin typeface="Arial"/>
                <a:ea typeface="DejaVu Sans"/>
              </a:rPr>
              <a:t>(Art. 47, I)</a:t>
            </a:r>
            <a:endParaRPr lang="pt-BR" sz="3500" spc="-1" dirty="0">
              <a:solidFill>
                <a:srgbClr val="000000"/>
              </a:solidFill>
              <a:latin typeface="Arial"/>
              <a:ea typeface="DejaVu Sans"/>
            </a:endParaRP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4045565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a:t>Hipótese do art. 9º, inciso </a:t>
            </a:r>
            <a:r>
              <a:rPr lang="pt-BR" sz="4000" dirty="0" err="1"/>
              <a:t>ii</a:t>
            </a:r>
            <a:r>
              <a:rPr lang="pt-BR" sz="4000" dirty="0"/>
              <a:t> do </a:t>
            </a:r>
            <a:r>
              <a:rPr lang="pt-BR" sz="4000" dirty="0" err="1"/>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85000" lnSpcReduction="20000"/>
          </a:bodyPr>
          <a:lstStyle/>
          <a:p>
            <a:pPr marL="0" indent="0" algn="just">
              <a:lnSpc>
                <a:spcPct val="100000"/>
              </a:lnSpc>
              <a:buNone/>
            </a:pPr>
            <a:endParaRPr lang="pt-BR" sz="2400" spc="-1" dirty="0" smtClean="0">
              <a:solidFill>
                <a:srgbClr val="000000"/>
              </a:solidFill>
              <a:latin typeface="Arial"/>
              <a:ea typeface="DejaVu Sans"/>
            </a:endParaRPr>
          </a:p>
          <a:p>
            <a:pPr marL="342900" lvl="0" indent="-342900" algn="just">
              <a:buSzPts val="1920"/>
              <a:buFont typeface="Arial" panose="020B0604020202020204" pitchFamily="34" charset="0"/>
              <a:buChar char="►"/>
            </a:pPr>
            <a:r>
              <a:rPr lang="pt-BR" sz="2400" spc="-1" dirty="0" smtClean="0">
                <a:solidFill>
                  <a:srgbClr val="000000"/>
                </a:solidFill>
                <a:latin typeface="Arial"/>
                <a:ea typeface="DejaVu Sans"/>
              </a:rPr>
              <a:t>Os </a:t>
            </a:r>
            <a:r>
              <a:rPr lang="pt-BR" sz="2400" spc="-1" dirty="0">
                <a:solidFill>
                  <a:srgbClr val="000000"/>
                </a:solidFill>
                <a:latin typeface="Arial"/>
                <a:ea typeface="DejaVu Sans"/>
              </a:rPr>
              <a:t>tribunais divergem nessa interpretação (principalmente o STF), ora adotando a tese de ser o militar da ativa, ora de ser o militar em serviço. Observa-se, no entanto, predominar a visão de se cuidar do militar da ativa, em oposição ao que se encontra reformado ou na </a:t>
            </a:r>
            <a:r>
              <a:rPr lang="pt-BR" sz="2400" spc="-1" dirty="0" smtClean="0">
                <a:solidFill>
                  <a:srgbClr val="000000"/>
                </a:solidFill>
                <a:latin typeface="Arial"/>
                <a:ea typeface="DejaVu Sans"/>
              </a:rPr>
              <a:t>reserva.</a:t>
            </a:r>
          </a:p>
          <a:p>
            <a:pPr marL="342900" lvl="0" indent="-342900" algn="just">
              <a:buSzPts val="1920"/>
              <a:buFont typeface="Arial" panose="020B0604020202020204" pitchFamily="34" charset="0"/>
              <a:buChar char="►"/>
            </a:pPr>
            <a:r>
              <a:rPr lang="pt-BR" sz="2400" spc="-1" dirty="0" smtClean="0">
                <a:solidFill>
                  <a:srgbClr val="000000"/>
                </a:solidFill>
                <a:latin typeface="Arial"/>
                <a:ea typeface="DejaVu Sans"/>
              </a:rPr>
              <a:t>Diante </a:t>
            </a:r>
            <a:r>
              <a:rPr lang="pt-BR" sz="2400" spc="-1" dirty="0">
                <a:solidFill>
                  <a:srgbClr val="000000"/>
                </a:solidFill>
                <a:latin typeface="Arial"/>
                <a:ea typeface="DejaVu Sans"/>
              </a:rPr>
              <a:t>disso, o militar, em situação de atividade, envolve quem está </a:t>
            </a:r>
            <a:r>
              <a:rPr lang="pt-BR" sz="2400" spc="-1" dirty="0">
                <a:solidFill>
                  <a:srgbClr val="FF0000"/>
                </a:solidFill>
                <a:latin typeface="Arial"/>
                <a:ea typeface="DejaVu Sans"/>
              </a:rPr>
              <a:t>ativo </a:t>
            </a:r>
            <a:r>
              <a:rPr lang="pt-BR" sz="2400" spc="-1" dirty="0">
                <a:solidFill>
                  <a:srgbClr val="000000"/>
                </a:solidFill>
                <a:latin typeface="Arial"/>
                <a:ea typeface="DejaVu Sans"/>
              </a:rPr>
              <a:t>no serviço militar, ainda que em gozo de férias, folga ou licença para qualquer finalidade. Ser militar envolve inúmeras responsabilidades distintas da vida civil, justamente o motivo de existência da Justiça Especializada para julgar os delitos militares</a:t>
            </a:r>
            <a:r>
              <a:rPr lang="pt-BR" sz="2400" spc="-1" dirty="0" smtClean="0">
                <a:solidFill>
                  <a:srgbClr val="000000"/>
                </a:solidFill>
                <a:latin typeface="Arial"/>
                <a:ea typeface="DejaVu Sans"/>
              </a:rPr>
              <a:t>.</a:t>
            </a:r>
          </a:p>
          <a:p>
            <a:pPr marL="342900" lvl="0" indent="-342900" algn="just">
              <a:buSzPts val="1920"/>
              <a:buFont typeface="Arial" panose="020B0604020202020204" pitchFamily="34" charset="0"/>
              <a:buChar char="►"/>
            </a:pPr>
            <a:r>
              <a:rPr lang="pt-BR" sz="2400" spc="-1" dirty="0" smtClean="0">
                <a:solidFill>
                  <a:srgbClr val="000000"/>
                </a:solidFill>
                <a:latin typeface="Arial"/>
              </a:rPr>
              <a:t>Posição STM, STJ e STF. </a:t>
            </a:r>
            <a:endParaRPr lang="pt-BR" sz="2400" spc="-1" dirty="0">
              <a:latin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2935735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5" name="Espaço Reservado para Conteúdo 7"/>
          <p:cNvSpPr>
            <a:spLocks noGrp="1"/>
          </p:cNvSpPr>
          <p:nvPr>
            <p:ph idx="1"/>
          </p:nvPr>
        </p:nvSpPr>
        <p:spPr>
          <a:xfrm>
            <a:off x="895642" y="2151073"/>
            <a:ext cx="10353762" cy="4355592"/>
          </a:xfrm>
        </p:spPr>
        <p:txBody>
          <a:bodyPr>
            <a:normAutofit/>
          </a:bodyPr>
          <a:lstStyle/>
          <a:p>
            <a:pPr marL="360" indent="0" algn="just">
              <a:lnSpc>
                <a:spcPct val="100000"/>
              </a:lnSpc>
              <a:buClr>
                <a:srgbClr val="000000"/>
              </a:buClr>
              <a:buNone/>
            </a:pPr>
            <a:r>
              <a:rPr lang="pt-BR" sz="2400" b="1" spc="-1" dirty="0">
                <a:solidFill>
                  <a:srgbClr val="000000"/>
                </a:solidFill>
                <a:latin typeface="Trebuchet MS"/>
                <a:ea typeface="Calibri"/>
              </a:rPr>
              <a:t>STF. HC 193.971, </a:t>
            </a:r>
            <a:r>
              <a:rPr lang="pt-BR" sz="2400" spc="-1" dirty="0">
                <a:solidFill>
                  <a:srgbClr val="000000"/>
                </a:solidFill>
                <a:latin typeface="Trebuchet MS"/>
                <a:ea typeface="Calibri"/>
              </a:rPr>
              <a:t>o crime de </a:t>
            </a:r>
            <a:r>
              <a:rPr lang="pt-BR" sz="2400" spc="-1" dirty="0">
                <a:solidFill>
                  <a:srgbClr val="FF0000"/>
                </a:solidFill>
                <a:latin typeface="Trebuchet MS"/>
                <a:ea typeface="Calibri"/>
              </a:rPr>
              <a:t>furto</a:t>
            </a:r>
            <a:r>
              <a:rPr lang="pt-BR" sz="2400" spc="-1" dirty="0">
                <a:solidFill>
                  <a:srgbClr val="000000"/>
                </a:solidFill>
                <a:latin typeface="Trebuchet MS"/>
                <a:ea typeface="Calibri"/>
              </a:rPr>
              <a:t> </a:t>
            </a:r>
            <a:r>
              <a:rPr lang="pt-BR" sz="2400" spc="-1" dirty="0">
                <a:solidFill>
                  <a:srgbClr val="FF0000"/>
                </a:solidFill>
                <a:latin typeface="Trebuchet MS"/>
                <a:ea typeface="Calibri"/>
              </a:rPr>
              <a:t>praticado por militar fora de situação de atividade e das instalações militares e sem conexão com a atividade castrense</a:t>
            </a:r>
            <a:r>
              <a:rPr lang="pt-BR" sz="2400" spc="-1" dirty="0">
                <a:solidFill>
                  <a:srgbClr val="000000"/>
                </a:solidFill>
                <a:latin typeface="Trebuchet MS"/>
                <a:ea typeface="Calibri"/>
              </a:rPr>
              <a:t> não ofende os bens jurídicos tutelados pelas instituições militares, razão pela qual o </a:t>
            </a:r>
            <a:r>
              <a:rPr lang="pt-BR" sz="2400" spc="-1" dirty="0">
                <a:solidFill>
                  <a:srgbClr val="FF0000"/>
                </a:solidFill>
                <a:latin typeface="Trebuchet MS"/>
                <a:ea typeface="Calibri"/>
              </a:rPr>
              <a:t>crime é comum</a:t>
            </a:r>
            <a:r>
              <a:rPr lang="pt-BR" sz="2400" spc="-1" dirty="0">
                <a:solidFill>
                  <a:srgbClr val="000000"/>
                </a:solidFill>
                <a:latin typeface="Trebuchet MS"/>
                <a:ea typeface="Calibri"/>
              </a:rPr>
              <a:t>. Relatora: Min. Rosa Weber, julgado em 24/02/2021. Data da publicação: 02/03/2021.</a:t>
            </a:r>
            <a:endParaRPr lang="pt-BR" sz="1800" spc="-1" dirty="0">
              <a:latin typeface="Arial"/>
            </a:endParaRPr>
          </a:p>
          <a:p>
            <a:pPr marL="800100" lvl="1" indent="-342900" algn="just">
              <a:buSzPts val="1920"/>
              <a:buFont typeface="Arial" panose="020B0604020202020204" pitchFamily="34" charset="0"/>
              <a:buChar char="►"/>
            </a:pPr>
            <a:endParaRPr lang="pt-BR" sz="2200" spc="-1" dirty="0" smtClean="0">
              <a:latin typeface="Arial"/>
            </a:endParaRPr>
          </a:p>
          <a:p>
            <a:pPr marL="342900" lvl="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2364224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5" name="Espaço Reservado para Conteúdo 7"/>
          <p:cNvSpPr>
            <a:spLocks noGrp="1"/>
          </p:cNvSpPr>
          <p:nvPr>
            <p:ph idx="1"/>
          </p:nvPr>
        </p:nvSpPr>
        <p:spPr>
          <a:xfrm>
            <a:off x="749338" y="1474417"/>
            <a:ext cx="10353762" cy="4355592"/>
          </a:xfrm>
        </p:spPr>
        <p:txBody>
          <a:bodyPr>
            <a:normAutofit/>
          </a:bodyPr>
          <a:lstStyle/>
          <a:p>
            <a:pPr marL="800100" lvl="1" indent="-342900" algn="just">
              <a:buSzPts val="1920"/>
              <a:buFont typeface="Arial" panose="020B0604020202020204" pitchFamily="34" charset="0"/>
              <a:buChar char="►"/>
            </a:pPr>
            <a:r>
              <a:rPr lang="pt-BR" sz="2200" spc="-1" dirty="0" smtClean="0">
                <a:latin typeface="Arial"/>
              </a:rPr>
              <a:t>Em sentido contrário </a:t>
            </a:r>
            <a:r>
              <a:rPr lang="pt-BR" sz="2200" spc="-1" dirty="0" smtClean="0">
                <a:solidFill>
                  <a:srgbClr val="000000"/>
                </a:solidFill>
                <a:latin typeface="Trebuchet MS"/>
                <a:ea typeface="Calibri"/>
              </a:rPr>
              <a:t>no </a:t>
            </a:r>
            <a:r>
              <a:rPr lang="pt-BR" sz="2200" spc="-1" dirty="0">
                <a:solidFill>
                  <a:srgbClr val="000000"/>
                </a:solidFill>
                <a:latin typeface="Trebuchet MS"/>
                <a:ea typeface="Calibri"/>
              </a:rPr>
              <a:t>âmbito do STM e dos tribunais de justiça militar, prevalece que </a:t>
            </a:r>
            <a:r>
              <a:rPr lang="pt-BR" sz="2200" spc="-1" dirty="0">
                <a:solidFill>
                  <a:srgbClr val="FF0000"/>
                </a:solidFill>
                <a:latin typeface="Trebuchet MS"/>
                <a:ea typeface="Calibri"/>
              </a:rPr>
              <a:t>a simples condição de militar do autor e da vítima, atrai a competência da Justiça </a:t>
            </a:r>
            <a:r>
              <a:rPr lang="pt-BR" sz="2200" spc="-1" dirty="0" smtClean="0">
                <a:solidFill>
                  <a:srgbClr val="FF0000"/>
                </a:solidFill>
                <a:latin typeface="Trebuchet MS"/>
                <a:ea typeface="Calibri"/>
              </a:rPr>
              <a:t>Militar</a:t>
            </a:r>
            <a:r>
              <a:rPr lang="pt-BR" sz="2200" spc="-1" dirty="0" smtClean="0">
                <a:solidFill>
                  <a:srgbClr val="000000"/>
                </a:solidFill>
                <a:latin typeface="Trebuchet MS"/>
                <a:ea typeface="Calibri"/>
              </a:rPr>
              <a:t>.</a:t>
            </a:r>
          </a:p>
          <a:p>
            <a:pPr marL="800100" lvl="1" indent="-342900" algn="just">
              <a:buSzPts val="1920"/>
              <a:buFont typeface="Arial" panose="020B0604020202020204" pitchFamily="34" charset="0"/>
              <a:buChar char="►"/>
            </a:pPr>
            <a:r>
              <a:rPr lang="pt-BR" sz="2200" spc="-1" dirty="0" smtClean="0">
                <a:solidFill>
                  <a:srgbClr val="000000"/>
                </a:solidFill>
                <a:latin typeface="Trebuchet MS"/>
              </a:rPr>
              <a:t>De </a:t>
            </a:r>
            <a:r>
              <a:rPr lang="pt-BR" sz="2200" spc="-1" dirty="0">
                <a:solidFill>
                  <a:srgbClr val="000000"/>
                </a:solidFill>
                <a:latin typeface="Trebuchet MS"/>
              </a:rPr>
              <a:t>acordo com doutrinadores brasileiros, o legislador entendeu que todo fato típico que envolva militares da ativa, estejam eles no exercício do ofício ou em momento de folga, atinge os bens jurídicos protegidos pela norma penal castrense. Ademais, não caberia ao intérprete restringir os efeitos da lei apenas aos atos praticados em atividade de </a:t>
            </a:r>
            <a:r>
              <a:rPr lang="pt-BR" sz="2200" spc="-1" dirty="0" smtClean="0">
                <a:solidFill>
                  <a:srgbClr val="000000"/>
                </a:solidFill>
                <a:latin typeface="Trebuchet MS"/>
              </a:rPr>
              <a:t>serviço.</a:t>
            </a:r>
          </a:p>
          <a:p>
            <a:pPr marL="1257300" lvl="2" indent="-342900" algn="just">
              <a:buSzPts val="1920"/>
              <a:buFont typeface="Arial" panose="020B0604020202020204" pitchFamily="34" charset="0"/>
              <a:buChar char="►"/>
            </a:pPr>
            <a:r>
              <a:rPr lang="pt-BR" sz="2000" spc="-1" dirty="0" smtClean="0">
                <a:solidFill>
                  <a:srgbClr val="000000"/>
                </a:solidFill>
                <a:latin typeface="Trebuchet MS"/>
              </a:rPr>
              <a:t>STM </a:t>
            </a:r>
            <a:r>
              <a:rPr lang="pt-BR" sz="2000" spc="-1" dirty="0">
                <a:solidFill>
                  <a:srgbClr val="000000"/>
                </a:solidFill>
                <a:latin typeface="Trebuchet MS"/>
              </a:rPr>
              <a:t>– RSE 70005866120197000000, relator: Péricles de Araújo. Publicado em 24.10.2019</a:t>
            </a:r>
            <a:endParaRPr lang="pt-BR" sz="2000" spc="-1" dirty="0">
              <a:latin typeface="Arial"/>
            </a:endParaRPr>
          </a:p>
          <a:p>
            <a:pPr marL="800100" lvl="1" indent="-342900" algn="just">
              <a:buSzPts val="1920"/>
              <a:buFont typeface="Arial" panose="020B0604020202020204" pitchFamily="34" charset="0"/>
              <a:buChar char="►"/>
            </a:pPr>
            <a:endParaRPr lang="pt-BR" sz="2200" spc="-1" dirty="0" smtClean="0">
              <a:latin typeface="Arial"/>
            </a:endParaRPr>
          </a:p>
          <a:p>
            <a:pPr marL="342900" lvl="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3888536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a:t>Hipótese do art. 9º, inciso </a:t>
            </a:r>
            <a:r>
              <a:rPr lang="pt-BR" sz="4000" dirty="0" err="1"/>
              <a:t>ii</a:t>
            </a:r>
            <a:r>
              <a:rPr lang="pt-BR" sz="4000" dirty="0"/>
              <a:t> do </a:t>
            </a:r>
            <a:r>
              <a:rPr lang="pt-BR" sz="4000" dirty="0" err="1"/>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0" indent="0" algn="just">
              <a:lnSpc>
                <a:spcPct val="100000"/>
              </a:lnSpc>
              <a:buNone/>
            </a:pPr>
            <a:endParaRPr lang="pt-BR" sz="2400" spc="-1" dirty="0" smtClean="0">
              <a:solidFill>
                <a:srgbClr val="000000"/>
              </a:solidFill>
              <a:latin typeface="Arial"/>
              <a:ea typeface="DejaVu Sans"/>
            </a:endParaRPr>
          </a:p>
          <a:p>
            <a:pPr marL="342900" lvl="0" indent="-342900" algn="just">
              <a:buSzPts val="1920"/>
              <a:buFont typeface="Arial" panose="020B0604020202020204" pitchFamily="34" charset="0"/>
              <a:buChar char="►"/>
            </a:pPr>
            <a:r>
              <a:rPr lang="pt-BR" sz="2400" spc="-1" dirty="0" smtClean="0">
                <a:solidFill>
                  <a:srgbClr val="000000"/>
                </a:solidFill>
                <a:latin typeface="Arial"/>
                <a:ea typeface="DejaVu Sans"/>
              </a:rPr>
              <a:t>Militar estadual de unidades diferentes. (Ex. Militar da PMSP contra militar da PMMG) - Crime militar (Art. 9º, II, CPM)</a:t>
            </a:r>
          </a:p>
          <a:p>
            <a:pPr marL="342900" indent="-342900" algn="just">
              <a:buSzPts val="1920"/>
              <a:buFont typeface="Arial" panose="020B0604020202020204" pitchFamily="34" charset="0"/>
              <a:buChar char="►"/>
            </a:pPr>
            <a:r>
              <a:rPr lang="pt-BR" sz="2400" spc="-1" dirty="0" smtClean="0">
                <a:solidFill>
                  <a:srgbClr val="000000"/>
                </a:solidFill>
                <a:latin typeface="Arial"/>
                <a:ea typeface="DejaVu Sans"/>
              </a:rPr>
              <a:t>Militar Estadual x Militar das Forças Armadas – Crime militar </a:t>
            </a:r>
            <a:r>
              <a:rPr lang="pt-BR" sz="2400" spc="-1" dirty="0">
                <a:solidFill>
                  <a:srgbClr val="000000"/>
                </a:solidFill>
                <a:latin typeface="Arial"/>
                <a:ea typeface="DejaVu Sans"/>
              </a:rPr>
              <a:t>(Art. 9º, II, CPM</a:t>
            </a:r>
            <a:r>
              <a:rPr lang="pt-BR" sz="2400" spc="-1" dirty="0" smtClean="0">
                <a:solidFill>
                  <a:srgbClr val="000000"/>
                </a:solidFill>
                <a:latin typeface="Arial"/>
                <a:ea typeface="DejaVu Sans"/>
              </a:rPr>
              <a:t>)</a:t>
            </a:r>
          </a:p>
          <a:p>
            <a:pPr marL="0" indent="0" algn="just">
              <a:buSzPts val="1920"/>
              <a:buNone/>
            </a:pPr>
            <a:r>
              <a:rPr lang="pt-BR" sz="2400" spc="-1" dirty="0" smtClean="0">
                <a:solidFill>
                  <a:srgbClr val="000000"/>
                </a:solidFill>
                <a:latin typeface="Arial"/>
                <a:ea typeface="DejaVu Sans"/>
              </a:rPr>
              <a:t>Posição majoritária da jurisprudência. </a:t>
            </a:r>
            <a:endParaRPr lang="pt-BR" sz="2400" spc="-1" dirty="0">
              <a:solidFill>
                <a:srgbClr val="000000"/>
              </a:solidFill>
              <a:latin typeface="Arial"/>
              <a:ea typeface="DejaVu Sans"/>
            </a:endParaRPr>
          </a:p>
          <a:p>
            <a:pPr marL="342900" lvl="0" indent="-342900" algn="just">
              <a:buSzPts val="1920"/>
              <a:buFont typeface="Arial" panose="020B0604020202020204" pitchFamily="34" charset="0"/>
              <a:buChar char="►"/>
            </a:pPr>
            <a:endParaRPr lang="pt-BR" sz="2400" spc="-1" dirty="0" smtClean="0">
              <a:solidFill>
                <a:srgbClr val="000000"/>
              </a:solidFill>
              <a:latin typeface="Arial"/>
              <a:ea typeface="DejaVu Sans"/>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2232430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a:t>Hipótese do art. 9º, inciso </a:t>
            </a:r>
            <a:r>
              <a:rPr lang="pt-BR" sz="4000" dirty="0" err="1"/>
              <a:t>ii</a:t>
            </a:r>
            <a:r>
              <a:rPr lang="pt-BR" sz="4000" dirty="0"/>
              <a:t> do </a:t>
            </a:r>
            <a:r>
              <a:rPr lang="pt-BR" sz="4000" dirty="0" err="1"/>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70000" lnSpcReduction="20000"/>
          </a:bodyPr>
          <a:lstStyle/>
          <a:p>
            <a:pPr marL="0" lvl="0" indent="0" algn="just">
              <a:buSzPts val="1920"/>
              <a:buNone/>
            </a:pPr>
            <a:r>
              <a:rPr lang="pt-BR" sz="3500" b="1" spc="-1" dirty="0" smtClean="0">
                <a:solidFill>
                  <a:srgbClr val="FF0000"/>
                </a:solidFill>
                <a:latin typeface="Arial"/>
                <a:ea typeface="DejaVu Sans"/>
              </a:rPr>
              <a:t>Art</a:t>
            </a:r>
            <a:r>
              <a:rPr lang="pt-BR" sz="3500" b="1" spc="-1" dirty="0">
                <a:solidFill>
                  <a:srgbClr val="FF0000"/>
                </a:solidFill>
                <a:latin typeface="Arial"/>
                <a:ea typeface="DejaVu Sans"/>
              </a:rPr>
              <a:t>. 9º do CPM:</a:t>
            </a:r>
            <a:r>
              <a:rPr lang="pt-BR" sz="3500" spc="-1" dirty="0">
                <a:solidFill>
                  <a:srgbClr val="FF0000"/>
                </a:solidFill>
                <a:latin typeface="Arial"/>
                <a:ea typeface="DejaVu Sans"/>
              </a:rPr>
              <a:t> </a:t>
            </a:r>
            <a:r>
              <a:rPr lang="pt-BR" sz="3500" spc="-1" dirty="0">
                <a:solidFill>
                  <a:srgbClr val="000000"/>
                </a:solidFill>
                <a:latin typeface="Arial"/>
                <a:ea typeface="DejaVu Sans"/>
              </a:rPr>
              <a:t>Consideram-se crimes militares, em tempo de paz: </a:t>
            </a:r>
            <a:r>
              <a:rPr lang="pt-BR" sz="3500" b="1" spc="-1" dirty="0">
                <a:solidFill>
                  <a:srgbClr val="000000"/>
                </a:solidFill>
                <a:latin typeface="Arial"/>
                <a:ea typeface="DejaVu Sans"/>
              </a:rPr>
              <a:t>	</a:t>
            </a:r>
            <a:endParaRPr lang="pt-BR" sz="3500" spc="-1" dirty="0">
              <a:latin typeface="Arial"/>
            </a:endParaRPr>
          </a:p>
          <a:p>
            <a:pPr marL="0" indent="0" algn="just">
              <a:lnSpc>
                <a:spcPct val="100000"/>
              </a:lnSpc>
              <a:buNone/>
            </a:pPr>
            <a:r>
              <a:rPr lang="pt-BR" sz="3500" spc="-1" dirty="0">
                <a:solidFill>
                  <a:srgbClr val="FF0000"/>
                </a:solidFill>
                <a:latin typeface="Trebuchet MS"/>
                <a:ea typeface="DejaVu Sans"/>
              </a:rPr>
              <a:t>II –</a:t>
            </a:r>
            <a:r>
              <a:rPr lang="pt-BR" sz="3500" spc="-1" dirty="0">
                <a:solidFill>
                  <a:srgbClr val="000000"/>
                </a:solidFill>
                <a:latin typeface="Trebuchet MS"/>
                <a:ea typeface="DejaVu Sans"/>
              </a:rPr>
              <a:t> os crimes previstos neste </a:t>
            </a:r>
            <a:r>
              <a:rPr lang="pt-BR" sz="3500" u="sng" spc="-1" dirty="0">
                <a:solidFill>
                  <a:srgbClr val="000000"/>
                </a:solidFill>
                <a:latin typeface="Trebuchet MS"/>
                <a:ea typeface="DejaVu Sans"/>
              </a:rPr>
              <a:t>Código e os previstos na legislação penal</a:t>
            </a:r>
            <a:r>
              <a:rPr lang="pt-BR" sz="3500" spc="-1" dirty="0">
                <a:solidFill>
                  <a:srgbClr val="000000"/>
                </a:solidFill>
                <a:latin typeface="Trebuchet MS"/>
                <a:ea typeface="DejaVu Sans"/>
              </a:rPr>
              <a:t>, quando praticados</a:t>
            </a:r>
            <a:r>
              <a:rPr lang="pt-BR" sz="3500" spc="-1" dirty="0" smtClean="0">
                <a:solidFill>
                  <a:srgbClr val="000000"/>
                </a:solidFill>
                <a:latin typeface="Trebuchet MS"/>
                <a:ea typeface="DejaVu Sans"/>
              </a:rPr>
              <a:t>:</a:t>
            </a:r>
          </a:p>
          <a:p>
            <a:pPr marL="0" indent="0" algn="just">
              <a:lnSpc>
                <a:spcPct val="100000"/>
              </a:lnSpc>
              <a:buNone/>
            </a:pPr>
            <a:endParaRPr lang="pt-BR" sz="3600" spc="-1" dirty="0" smtClean="0">
              <a:solidFill>
                <a:srgbClr val="000000"/>
              </a:solidFill>
              <a:latin typeface="Trebuchet MS"/>
              <a:ea typeface="DejaVu Sans"/>
            </a:endParaRPr>
          </a:p>
          <a:p>
            <a:pPr marL="0" indent="0" algn="just">
              <a:lnSpc>
                <a:spcPct val="100000"/>
              </a:lnSpc>
              <a:buNone/>
            </a:pPr>
            <a:r>
              <a:rPr lang="pt-BR" sz="3600" spc="-1" dirty="0" smtClean="0">
                <a:solidFill>
                  <a:srgbClr val="000000"/>
                </a:solidFill>
                <a:latin typeface="Trebuchet MS"/>
                <a:ea typeface="DejaVu Sans"/>
              </a:rPr>
              <a:t>b</a:t>
            </a:r>
            <a:r>
              <a:rPr lang="pt-BR" sz="3600" spc="-1" dirty="0">
                <a:solidFill>
                  <a:srgbClr val="000000"/>
                </a:solidFill>
                <a:latin typeface="Trebuchet MS"/>
                <a:ea typeface="DejaVu Sans"/>
              </a:rPr>
              <a:t>) </a:t>
            </a:r>
            <a:r>
              <a:rPr lang="pt-BR" sz="3600" spc="-1" dirty="0">
                <a:solidFill>
                  <a:srgbClr val="FF0000"/>
                </a:solidFill>
                <a:latin typeface="Trebuchet MS"/>
                <a:ea typeface="DejaVu Sans"/>
              </a:rPr>
              <a:t>por militar em situação de atividade </a:t>
            </a:r>
            <a:r>
              <a:rPr lang="pt-BR" sz="3600" spc="-1" dirty="0">
                <a:solidFill>
                  <a:srgbClr val="000000"/>
                </a:solidFill>
                <a:latin typeface="Trebuchet MS"/>
                <a:ea typeface="DejaVu Sans"/>
              </a:rPr>
              <a:t>ou assemelhado, </a:t>
            </a:r>
            <a:r>
              <a:rPr lang="pt-BR" sz="3600" u="sng" spc="-1" dirty="0">
                <a:solidFill>
                  <a:srgbClr val="000000"/>
                </a:solidFill>
                <a:latin typeface="Trebuchet MS"/>
                <a:ea typeface="DejaVu Sans"/>
              </a:rPr>
              <a:t>em </a:t>
            </a:r>
            <a:r>
              <a:rPr lang="pt-BR" sz="3600" u="sng" spc="-1" dirty="0">
                <a:solidFill>
                  <a:srgbClr val="FF0000"/>
                </a:solidFill>
                <a:latin typeface="Trebuchet MS"/>
                <a:ea typeface="DejaVu Sans"/>
              </a:rPr>
              <a:t>lugar sujeito à administração militar</a:t>
            </a:r>
            <a:r>
              <a:rPr lang="pt-BR" sz="3600" u="sng" spc="-1" dirty="0">
                <a:solidFill>
                  <a:srgbClr val="000000"/>
                </a:solidFill>
                <a:latin typeface="Trebuchet MS"/>
                <a:ea typeface="DejaVu Sans"/>
              </a:rPr>
              <a:t>, contra militar da reserva, ou reformado, ou assemelhado, ou civil</a:t>
            </a:r>
            <a:r>
              <a:rPr lang="pt-BR" sz="3600" spc="-1" dirty="0" smtClean="0">
                <a:solidFill>
                  <a:srgbClr val="000000"/>
                </a:solidFill>
                <a:latin typeface="Arial"/>
                <a:ea typeface="DejaVu Sans"/>
              </a:rPr>
              <a:t>;</a:t>
            </a:r>
          </a:p>
          <a:p>
            <a:pPr marL="0" indent="0" algn="just">
              <a:lnSpc>
                <a:spcPct val="100000"/>
              </a:lnSpc>
              <a:buNone/>
            </a:pPr>
            <a:endParaRPr lang="pt-BR" sz="3600" spc="-1" dirty="0">
              <a:solidFill>
                <a:srgbClr val="000000"/>
              </a:solidFill>
              <a:latin typeface="Arial"/>
            </a:endParaRPr>
          </a:p>
          <a:p>
            <a:pPr algn="just">
              <a:lnSpc>
                <a:spcPct val="100000"/>
              </a:lnSpc>
            </a:pPr>
            <a:r>
              <a:rPr lang="pt-BR" sz="3600" dirty="0"/>
              <a:t>Não há definição de lugar sujeito à Administração Militar no CPM.</a:t>
            </a:r>
            <a:endParaRPr lang="pt-BR" sz="3500" spc="-1" dirty="0">
              <a:latin typeface="Arial"/>
            </a:endParaRP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2947823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a:t>Hipótese do art. 9º, inciso </a:t>
            </a:r>
            <a:r>
              <a:rPr lang="pt-BR" sz="4000" dirty="0" err="1"/>
              <a:t>ii</a:t>
            </a:r>
            <a:r>
              <a:rPr lang="pt-BR" sz="4000" dirty="0"/>
              <a:t> do </a:t>
            </a:r>
            <a:r>
              <a:rPr lang="pt-BR" sz="4000" dirty="0" err="1"/>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62500" lnSpcReduction="20000"/>
          </a:bodyPr>
          <a:lstStyle/>
          <a:p>
            <a:pPr marL="0" lvl="0" indent="0" algn="just">
              <a:buSzPts val="1920"/>
              <a:buNone/>
            </a:pPr>
            <a:r>
              <a:rPr lang="pt-BR" sz="3500" b="1" spc="-1" dirty="0" smtClean="0">
                <a:solidFill>
                  <a:srgbClr val="FF0000"/>
                </a:solidFill>
                <a:latin typeface="Arial"/>
                <a:ea typeface="DejaVu Sans"/>
              </a:rPr>
              <a:t>Art</a:t>
            </a:r>
            <a:r>
              <a:rPr lang="pt-BR" sz="3500" b="1" spc="-1" dirty="0">
                <a:solidFill>
                  <a:srgbClr val="FF0000"/>
                </a:solidFill>
                <a:latin typeface="Arial"/>
                <a:ea typeface="DejaVu Sans"/>
              </a:rPr>
              <a:t>. 9º do CPM:</a:t>
            </a:r>
            <a:r>
              <a:rPr lang="pt-BR" sz="3500" spc="-1" dirty="0">
                <a:solidFill>
                  <a:srgbClr val="FF0000"/>
                </a:solidFill>
                <a:latin typeface="Arial"/>
                <a:ea typeface="DejaVu Sans"/>
              </a:rPr>
              <a:t> </a:t>
            </a:r>
            <a:r>
              <a:rPr lang="pt-BR" sz="3500" spc="-1" dirty="0">
                <a:solidFill>
                  <a:srgbClr val="000000"/>
                </a:solidFill>
                <a:latin typeface="Arial"/>
                <a:ea typeface="DejaVu Sans"/>
              </a:rPr>
              <a:t>Consideram-se crimes militares, em tempo de paz: </a:t>
            </a:r>
            <a:r>
              <a:rPr lang="pt-BR" sz="3500" b="1" spc="-1" dirty="0">
                <a:solidFill>
                  <a:srgbClr val="000000"/>
                </a:solidFill>
                <a:latin typeface="Arial"/>
                <a:ea typeface="DejaVu Sans"/>
              </a:rPr>
              <a:t>	</a:t>
            </a:r>
            <a:endParaRPr lang="pt-BR" sz="3500" spc="-1" dirty="0">
              <a:latin typeface="Arial"/>
            </a:endParaRPr>
          </a:p>
          <a:p>
            <a:pPr marL="0" indent="0" algn="just">
              <a:lnSpc>
                <a:spcPct val="100000"/>
              </a:lnSpc>
              <a:buNone/>
            </a:pPr>
            <a:r>
              <a:rPr lang="pt-BR" sz="3500" spc="-1" dirty="0">
                <a:solidFill>
                  <a:srgbClr val="FF0000"/>
                </a:solidFill>
                <a:latin typeface="Trebuchet MS"/>
                <a:ea typeface="DejaVu Sans"/>
              </a:rPr>
              <a:t>II –</a:t>
            </a:r>
            <a:r>
              <a:rPr lang="pt-BR" sz="3500" spc="-1" dirty="0">
                <a:solidFill>
                  <a:srgbClr val="000000"/>
                </a:solidFill>
                <a:latin typeface="Trebuchet MS"/>
                <a:ea typeface="DejaVu Sans"/>
              </a:rPr>
              <a:t> os crimes previstos neste </a:t>
            </a:r>
            <a:r>
              <a:rPr lang="pt-BR" sz="3500" u="sng" spc="-1" dirty="0">
                <a:solidFill>
                  <a:srgbClr val="000000"/>
                </a:solidFill>
                <a:latin typeface="Trebuchet MS"/>
                <a:ea typeface="DejaVu Sans"/>
              </a:rPr>
              <a:t>Código e os previstos na legislação penal</a:t>
            </a:r>
            <a:r>
              <a:rPr lang="pt-BR" sz="3500" spc="-1" dirty="0">
                <a:solidFill>
                  <a:srgbClr val="000000"/>
                </a:solidFill>
                <a:latin typeface="Trebuchet MS"/>
                <a:ea typeface="DejaVu Sans"/>
              </a:rPr>
              <a:t>, quando praticados: </a:t>
            </a:r>
            <a:endParaRPr lang="pt-BR" sz="3500" u="sng" spc="-1" dirty="0">
              <a:solidFill>
                <a:srgbClr val="5F5F5F"/>
              </a:solidFill>
              <a:latin typeface="Trebuchet MS"/>
              <a:ea typeface="DejaVu Sans"/>
            </a:endParaRPr>
          </a:p>
          <a:p>
            <a:pPr marL="0" indent="0" algn="just">
              <a:lnSpc>
                <a:spcPct val="100000"/>
              </a:lnSpc>
              <a:buNone/>
            </a:pPr>
            <a:endParaRPr lang="pt-BR" sz="3500" dirty="0" smtClean="0"/>
          </a:p>
          <a:p>
            <a:pPr marL="0" indent="0" algn="just">
              <a:lnSpc>
                <a:spcPct val="100000"/>
              </a:lnSpc>
              <a:buNone/>
            </a:pPr>
            <a:r>
              <a:rPr lang="pt-BR" sz="3500" dirty="0" smtClean="0"/>
              <a:t>c</a:t>
            </a:r>
            <a:r>
              <a:rPr lang="pt-BR" sz="3500" dirty="0"/>
              <a:t>) Por </a:t>
            </a:r>
            <a:r>
              <a:rPr lang="pt-BR" sz="3500" dirty="0">
                <a:solidFill>
                  <a:srgbClr val="FF0000"/>
                </a:solidFill>
              </a:rPr>
              <a:t>militar em serviço </a:t>
            </a:r>
            <a:r>
              <a:rPr lang="pt-BR" sz="3500" dirty="0"/>
              <a:t>ou atuando em razão da função, em comissão de natureza militar, ou em formatura, </a:t>
            </a:r>
            <a:r>
              <a:rPr lang="pt-BR" sz="3500" dirty="0">
                <a:solidFill>
                  <a:srgbClr val="FF0000"/>
                </a:solidFill>
              </a:rPr>
              <a:t>ainda que fora do lugar sujeito à administração milita</a:t>
            </a:r>
            <a:r>
              <a:rPr lang="pt-BR" sz="3500" dirty="0"/>
              <a:t>r </a:t>
            </a:r>
            <a:r>
              <a:rPr lang="pt-BR" sz="3500" u="sng" dirty="0"/>
              <a:t>contra militar da reserva, ou reformado, ou civil</a:t>
            </a:r>
            <a:r>
              <a:rPr lang="pt-BR" sz="3500" u="sng" dirty="0" smtClean="0"/>
              <a:t>;</a:t>
            </a:r>
          </a:p>
          <a:p>
            <a:pPr marL="0" indent="0" algn="just">
              <a:lnSpc>
                <a:spcPct val="100000"/>
              </a:lnSpc>
              <a:buNone/>
            </a:pPr>
            <a:endParaRPr lang="pt-BR" sz="3500" u="sng" spc="-1" dirty="0">
              <a:latin typeface="Arial"/>
            </a:endParaRPr>
          </a:p>
          <a:p>
            <a:pPr algn="just">
              <a:lnSpc>
                <a:spcPct val="100000"/>
              </a:lnSpc>
            </a:pPr>
            <a:r>
              <a:rPr lang="pt-BR" sz="3500" spc="-1" dirty="0" smtClean="0">
                <a:latin typeface="Arial"/>
              </a:rPr>
              <a:t>Militar escalado, designado, mesmo que ordem verbal. </a:t>
            </a:r>
          </a:p>
          <a:p>
            <a:pPr marL="0" indent="0" algn="just">
              <a:lnSpc>
                <a:spcPct val="100000"/>
              </a:lnSpc>
              <a:buNone/>
            </a:pPr>
            <a:r>
              <a:rPr lang="pt-BR" sz="3500" spc="-1" dirty="0" smtClean="0">
                <a:latin typeface="Arial"/>
              </a:rPr>
              <a:t>Exemplo: Militar escalado para PO em praça pública e lesiona civil. </a:t>
            </a:r>
          </a:p>
          <a:p>
            <a:pPr marL="0" indent="0" algn="just">
              <a:lnSpc>
                <a:spcPct val="100000"/>
              </a:lnSpc>
              <a:buNone/>
            </a:pPr>
            <a:endParaRPr lang="pt-BR" sz="3500" spc="-1" dirty="0">
              <a:latin typeface="Arial"/>
            </a:endParaRP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502076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a:t>Hipótese do art. 9º, inciso </a:t>
            </a:r>
            <a:r>
              <a:rPr lang="pt-BR" sz="4000" dirty="0" err="1"/>
              <a:t>ii</a:t>
            </a:r>
            <a:r>
              <a:rPr lang="pt-BR" sz="4000" dirty="0"/>
              <a:t> do </a:t>
            </a:r>
            <a:r>
              <a:rPr lang="pt-BR" sz="4000" dirty="0" err="1"/>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92500"/>
          </a:bodyPr>
          <a:lstStyle/>
          <a:p>
            <a:pPr marL="0" indent="0" algn="just">
              <a:lnSpc>
                <a:spcPct val="100000"/>
              </a:lnSpc>
              <a:buNone/>
            </a:pPr>
            <a:endParaRPr lang="pt-BR" sz="2400" spc="-1" dirty="0" smtClean="0">
              <a:solidFill>
                <a:srgbClr val="000000"/>
              </a:solidFill>
              <a:latin typeface="Arial"/>
              <a:ea typeface="DejaVu Sans"/>
            </a:endParaRPr>
          </a:p>
          <a:p>
            <a:pPr marL="342900" lvl="0" indent="-342900" algn="just">
              <a:buSzPts val="1920"/>
              <a:buFont typeface="Arial" panose="020B0604020202020204" pitchFamily="34" charset="0"/>
              <a:buChar char="►"/>
            </a:pPr>
            <a:r>
              <a:rPr lang="pt-BR" sz="2400" spc="-1" dirty="0" smtClean="0">
                <a:solidFill>
                  <a:srgbClr val="000000"/>
                </a:solidFill>
                <a:latin typeface="Trebuchet MS"/>
                <a:ea typeface="Calibri"/>
              </a:rPr>
              <a:t>Na </a:t>
            </a:r>
            <a:r>
              <a:rPr lang="pt-BR" sz="2400" spc="-1" dirty="0">
                <a:solidFill>
                  <a:srgbClr val="000000"/>
                </a:solidFill>
                <a:latin typeface="Trebuchet MS"/>
                <a:ea typeface="Calibri"/>
              </a:rPr>
              <a:t>alínea “c” sublima-se a </a:t>
            </a:r>
            <a:r>
              <a:rPr lang="pt-BR" sz="2400" spc="-1" dirty="0">
                <a:solidFill>
                  <a:srgbClr val="FF0000"/>
                </a:solidFill>
                <a:latin typeface="Trebuchet MS"/>
                <a:ea typeface="Calibri"/>
              </a:rPr>
              <a:t>atividade ou atuação </a:t>
            </a:r>
            <a:r>
              <a:rPr lang="pt-BR" sz="2400" spc="-1" dirty="0">
                <a:solidFill>
                  <a:srgbClr val="000000"/>
                </a:solidFill>
                <a:latin typeface="Trebuchet MS"/>
                <a:ea typeface="Calibri"/>
              </a:rPr>
              <a:t>do militar, motivo pelo qual utiliza-se a expressão </a:t>
            </a:r>
            <a:r>
              <a:rPr lang="pt-BR" sz="2400" spc="-1" dirty="0">
                <a:solidFill>
                  <a:srgbClr val="FF0000"/>
                </a:solidFill>
                <a:latin typeface="Trebuchet MS"/>
                <a:ea typeface="Calibri"/>
              </a:rPr>
              <a:t>em serviço ou atuando em razão da função </a:t>
            </a:r>
            <a:r>
              <a:rPr lang="pt-BR" sz="2400" spc="-1" dirty="0">
                <a:solidFill>
                  <a:srgbClr val="000000"/>
                </a:solidFill>
                <a:latin typeface="Trebuchet MS"/>
                <a:ea typeface="Calibri"/>
              </a:rPr>
              <a:t>e </a:t>
            </a:r>
            <a:r>
              <a:rPr lang="pt-BR" sz="2400" u="sng" spc="-1" dirty="0">
                <a:solidFill>
                  <a:srgbClr val="000000"/>
                </a:solidFill>
                <a:latin typeface="Trebuchet MS"/>
                <a:ea typeface="Calibri"/>
              </a:rPr>
              <a:t>não em situação de atividade</a:t>
            </a:r>
            <a:r>
              <a:rPr lang="pt-BR" sz="2400" spc="-1" dirty="0">
                <a:solidFill>
                  <a:srgbClr val="000000"/>
                </a:solidFill>
                <a:latin typeface="Trebuchet MS"/>
                <a:ea typeface="Calibri"/>
              </a:rPr>
              <a:t>, que simboliza apenas o militar da ativa. Assim sendo, independente do lugar onde a infração ocorra, caracteriza-se o delito militar, podendo a vítima ser militar reformado ou da reserva, ou civil. </a:t>
            </a:r>
            <a:endParaRPr lang="pt-BR" sz="2400" spc="-1" dirty="0" smtClean="0">
              <a:latin typeface="Arial"/>
            </a:endParaRPr>
          </a:p>
          <a:p>
            <a:pPr marL="342900" lvl="0" indent="-342900" algn="just">
              <a:buSzPts val="1920"/>
              <a:buFont typeface="Arial" panose="020B0604020202020204" pitchFamily="34" charset="0"/>
              <a:buChar char="►"/>
            </a:pPr>
            <a:r>
              <a:rPr lang="pt-BR" sz="2400" spc="-1" dirty="0" smtClean="0">
                <a:solidFill>
                  <a:srgbClr val="000000"/>
                </a:solidFill>
                <a:latin typeface="Trebuchet MS"/>
                <a:ea typeface="Calibri"/>
              </a:rPr>
              <a:t>Os </a:t>
            </a:r>
            <a:r>
              <a:rPr lang="pt-BR" sz="2400" u="sng" spc="-1" dirty="0">
                <a:solidFill>
                  <a:srgbClr val="000000"/>
                </a:solidFill>
                <a:latin typeface="Trebuchet MS"/>
                <a:ea typeface="Calibri"/>
              </a:rPr>
              <a:t>Policiais militares dos Estados</a:t>
            </a:r>
            <a:r>
              <a:rPr lang="pt-BR" sz="2400" spc="-1" dirty="0">
                <a:solidFill>
                  <a:srgbClr val="000000"/>
                </a:solidFill>
                <a:latin typeface="Trebuchet MS"/>
                <a:ea typeface="Calibri"/>
              </a:rPr>
              <a:t> incluem-se nesta alínea</a:t>
            </a:r>
            <a:r>
              <a:rPr lang="pt-BR" sz="2400" spc="-1" dirty="0" smtClean="0">
                <a:solidFill>
                  <a:srgbClr val="000000"/>
                </a:solidFill>
                <a:latin typeface="Trebuchet MS"/>
                <a:ea typeface="Calibri"/>
              </a:rPr>
              <a:t>, quando </a:t>
            </a:r>
            <a:r>
              <a:rPr lang="pt-BR" sz="2400" spc="-1" dirty="0">
                <a:solidFill>
                  <a:srgbClr val="000000"/>
                </a:solidFill>
                <a:latin typeface="Trebuchet MS"/>
                <a:ea typeface="Calibri"/>
              </a:rPr>
              <a:t>no exercício do policiamento ostensivo, constitucionalmente previsto.</a:t>
            </a:r>
            <a:endParaRPr lang="pt-BR" sz="2400" spc="-1" dirty="0">
              <a:latin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352361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1435608"/>
            <a:ext cx="10353762" cy="4355592"/>
          </a:xfrm>
        </p:spPr>
        <p:txBody>
          <a:bodyPr>
            <a:normAutofit lnSpcReduction="10000"/>
          </a:bodyPr>
          <a:lstStyle/>
          <a:p>
            <a:pPr marL="342900" indent="-342900" algn="just">
              <a:buSzPts val="1920"/>
              <a:buFont typeface="Arial" panose="020B0604020202020204" pitchFamily="34" charset="0"/>
              <a:buChar char="►"/>
            </a:pPr>
            <a:r>
              <a:rPr lang="pt-BR" sz="2400" spc="-1" dirty="0" smtClean="0">
                <a:solidFill>
                  <a:srgbClr val="000000"/>
                </a:solidFill>
                <a:latin typeface="Trebuchet MS"/>
                <a:ea typeface="Calibri"/>
              </a:rPr>
              <a:t>POLICIAL </a:t>
            </a:r>
            <a:r>
              <a:rPr lang="pt-BR" sz="2400" spc="-1" dirty="0">
                <a:solidFill>
                  <a:srgbClr val="000000"/>
                </a:solidFill>
                <a:latin typeface="Trebuchet MS"/>
                <a:ea typeface="Calibri"/>
              </a:rPr>
              <a:t>MILITAR QUE ESTIVER DE FOLGA E PRECISA AGIR PARA COMBATER O CRIME COMETE CRIME </a:t>
            </a:r>
            <a:r>
              <a:rPr lang="pt-BR" sz="2400" spc="-1" dirty="0" smtClean="0">
                <a:solidFill>
                  <a:srgbClr val="000000"/>
                </a:solidFill>
                <a:latin typeface="Trebuchet MS"/>
                <a:ea typeface="Calibri"/>
              </a:rPr>
              <a:t>MILITAR?</a:t>
            </a:r>
          </a:p>
          <a:p>
            <a:pPr marL="800100" lvl="1" indent="-342900" algn="just">
              <a:buSzPts val="1920"/>
              <a:buFont typeface="Arial" panose="020B0604020202020204" pitchFamily="34" charset="0"/>
              <a:buChar char="►"/>
            </a:pPr>
            <a:r>
              <a:rPr lang="pt-BR" sz="2200" spc="-1" dirty="0" smtClean="0">
                <a:solidFill>
                  <a:srgbClr val="000000"/>
                </a:solidFill>
                <a:latin typeface="Trebuchet MS"/>
                <a:ea typeface="Calibri"/>
              </a:rPr>
              <a:t>Destaca-se </a:t>
            </a:r>
            <a:r>
              <a:rPr lang="pt-BR" sz="2200" spc="-1" dirty="0">
                <a:solidFill>
                  <a:srgbClr val="000000"/>
                </a:solidFill>
                <a:latin typeface="Trebuchet MS"/>
                <a:ea typeface="Calibri"/>
              </a:rPr>
              <a:t>a atuação do militar, especialmente o policial, quando em folga, férias ou licença, pois o faz </a:t>
            </a:r>
            <a:r>
              <a:rPr lang="pt-BR" sz="2200" spc="-1" dirty="0">
                <a:solidFill>
                  <a:srgbClr val="FF0000"/>
                </a:solidFill>
                <a:latin typeface="Trebuchet MS"/>
                <a:ea typeface="Calibri"/>
              </a:rPr>
              <a:t>em razão da função</a:t>
            </a:r>
            <a:r>
              <a:rPr lang="pt-BR" sz="2200" spc="-1" dirty="0">
                <a:solidFill>
                  <a:srgbClr val="000000"/>
                </a:solidFill>
                <a:latin typeface="Trebuchet MS"/>
                <a:ea typeface="Calibri"/>
              </a:rPr>
              <a:t>, encaixando-se nesta alínea a sua prática. </a:t>
            </a:r>
            <a:endParaRPr lang="pt-BR" sz="2200" spc="-1" dirty="0">
              <a:latin typeface="Arial"/>
            </a:endParaRPr>
          </a:p>
          <a:p>
            <a:pPr marL="800100" lvl="1" indent="-342900" algn="just">
              <a:buSzPts val="1920"/>
              <a:buFont typeface="Arial" panose="020B0604020202020204" pitchFamily="34" charset="0"/>
              <a:buChar char="►"/>
            </a:pPr>
            <a:r>
              <a:rPr lang="pt-BR" sz="2400" spc="-1" dirty="0" smtClean="0">
                <a:solidFill>
                  <a:srgbClr val="000000"/>
                </a:solidFill>
                <a:latin typeface="Trebuchet MS"/>
                <a:ea typeface="Calibri"/>
              </a:rPr>
              <a:t>Como </a:t>
            </a:r>
            <a:r>
              <a:rPr lang="pt-BR" sz="2400" spc="-1" dirty="0">
                <a:solidFill>
                  <a:srgbClr val="000000"/>
                </a:solidFill>
                <a:latin typeface="Trebuchet MS"/>
                <a:ea typeface="Calibri"/>
              </a:rPr>
              <a:t>leciona </a:t>
            </a:r>
            <a:r>
              <a:rPr lang="pt-BR" sz="2400" spc="-1" dirty="0" err="1">
                <a:solidFill>
                  <a:srgbClr val="000000"/>
                </a:solidFill>
                <a:latin typeface="Trebuchet MS"/>
                <a:ea typeface="Calibri"/>
              </a:rPr>
              <a:t>Enio</a:t>
            </a:r>
            <a:r>
              <a:rPr lang="pt-BR" sz="2400" spc="-1" dirty="0">
                <a:solidFill>
                  <a:srgbClr val="000000"/>
                </a:solidFill>
                <a:latin typeface="Trebuchet MS"/>
                <a:ea typeface="Calibri"/>
              </a:rPr>
              <a:t> Luiz </a:t>
            </a:r>
            <a:r>
              <a:rPr lang="pt-BR" sz="2400" spc="-1" dirty="0" err="1">
                <a:solidFill>
                  <a:srgbClr val="000000"/>
                </a:solidFill>
                <a:latin typeface="Trebuchet MS"/>
                <a:ea typeface="Calibri"/>
              </a:rPr>
              <a:t>Rosseto</a:t>
            </a:r>
            <a:r>
              <a:rPr lang="pt-BR" sz="2400" spc="-1" dirty="0">
                <a:solidFill>
                  <a:srgbClr val="000000"/>
                </a:solidFill>
                <a:latin typeface="Trebuchet MS"/>
                <a:ea typeface="Calibri"/>
              </a:rPr>
              <a:t>, mesmo o policial militar atuando em “bico”, considerado ilegal, pode e deve agir para combater o crime; havendo o cometimento de algum abuso ou agressão, trata-se de delito militar. Afinal, o “bico” não lhe retira a condição de militar. </a:t>
            </a:r>
            <a:endParaRPr lang="pt-BR" sz="2400" spc="-1" dirty="0">
              <a:latin typeface="Arial"/>
            </a:endParaRPr>
          </a:p>
          <a:p>
            <a:pPr marL="342900" indent="-342900" algn="just">
              <a:buSzPts val="1920"/>
              <a:buFont typeface="Arial" panose="020B0604020202020204" pitchFamily="34" charset="0"/>
              <a:buChar char="►"/>
            </a:pPr>
            <a:endParaRPr lang="pt-BR" sz="2400" spc="-1" dirty="0">
              <a:latin typeface="Arial"/>
            </a:endParaRPr>
          </a:p>
          <a:p>
            <a:pPr marL="342900" lvl="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3763811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 militar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pic>
        <p:nvPicPr>
          <p:cNvPr id="3" name="Espaço Reservado para Conteúdo 2"/>
          <p:cNvPicPr>
            <a:picLocks noGrp="1" noChangeAspect="1"/>
          </p:cNvPicPr>
          <p:nvPr>
            <p:ph idx="1"/>
          </p:nvPr>
        </p:nvPicPr>
        <p:blipFill>
          <a:blip r:embed="rId3"/>
          <a:stretch>
            <a:fillRect/>
          </a:stretch>
        </p:blipFill>
        <p:spPr>
          <a:xfrm>
            <a:off x="2274018" y="2095500"/>
            <a:ext cx="7634439" cy="4186238"/>
          </a:xfrm>
          <a:prstGeom prst="rect">
            <a:avLst/>
          </a:prstGeom>
        </p:spPr>
      </p:pic>
    </p:spTree>
    <p:extLst>
      <p:ext uri="{BB962C8B-B14F-4D97-AF65-F5344CB8AC3E}">
        <p14:creationId xmlns:p14="http://schemas.microsoft.com/office/powerpoint/2010/main" val="1187666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a:t>Hipótese do art. 9º, inciso </a:t>
            </a:r>
            <a:r>
              <a:rPr lang="pt-BR" sz="4000" dirty="0" err="1"/>
              <a:t>ii</a:t>
            </a:r>
            <a:r>
              <a:rPr lang="pt-BR" sz="4000" dirty="0"/>
              <a:t> do </a:t>
            </a:r>
            <a:r>
              <a:rPr lang="pt-BR" sz="4000" dirty="0" err="1"/>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85000" lnSpcReduction="20000"/>
          </a:bodyPr>
          <a:lstStyle/>
          <a:p>
            <a:pPr marL="0" lvl="0" indent="0" algn="just">
              <a:buSzPts val="1920"/>
              <a:buNone/>
            </a:pPr>
            <a:r>
              <a:rPr lang="pt-BR" sz="3500" b="1" spc="-1" dirty="0" smtClean="0">
                <a:solidFill>
                  <a:srgbClr val="FF0000"/>
                </a:solidFill>
                <a:latin typeface="Arial"/>
                <a:ea typeface="DejaVu Sans"/>
              </a:rPr>
              <a:t>Art</a:t>
            </a:r>
            <a:r>
              <a:rPr lang="pt-BR" sz="3500" b="1" spc="-1" dirty="0">
                <a:solidFill>
                  <a:srgbClr val="FF0000"/>
                </a:solidFill>
                <a:latin typeface="Arial"/>
                <a:ea typeface="DejaVu Sans"/>
              </a:rPr>
              <a:t>. 9º do CPM:</a:t>
            </a:r>
            <a:r>
              <a:rPr lang="pt-BR" sz="3500" spc="-1" dirty="0">
                <a:solidFill>
                  <a:srgbClr val="FF0000"/>
                </a:solidFill>
                <a:latin typeface="Arial"/>
                <a:ea typeface="DejaVu Sans"/>
              </a:rPr>
              <a:t> </a:t>
            </a:r>
            <a:r>
              <a:rPr lang="pt-BR" sz="3500" spc="-1" dirty="0">
                <a:solidFill>
                  <a:srgbClr val="000000"/>
                </a:solidFill>
                <a:latin typeface="Arial"/>
                <a:ea typeface="DejaVu Sans"/>
              </a:rPr>
              <a:t>Consideram-se crimes militares, em tempo de paz: </a:t>
            </a:r>
            <a:r>
              <a:rPr lang="pt-BR" sz="3500" b="1" spc="-1" dirty="0">
                <a:solidFill>
                  <a:srgbClr val="000000"/>
                </a:solidFill>
                <a:latin typeface="Arial"/>
                <a:ea typeface="DejaVu Sans"/>
              </a:rPr>
              <a:t>	</a:t>
            </a:r>
            <a:endParaRPr lang="pt-BR" sz="3500" spc="-1" dirty="0">
              <a:latin typeface="Arial"/>
            </a:endParaRPr>
          </a:p>
          <a:p>
            <a:pPr marL="0" indent="0" algn="just">
              <a:lnSpc>
                <a:spcPct val="100000"/>
              </a:lnSpc>
              <a:buNone/>
            </a:pPr>
            <a:r>
              <a:rPr lang="pt-BR" sz="3500" spc="-1" dirty="0">
                <a:solidFill>
                  <a:srgbClr val="FF0000"/>
                </a:solidFill>
                <a:latin typeface="Trebuchet MS"/>
                <a:ea typeface="DejaVu Sans"/>
              </a:rPr>
              <a:t>II –</a:t>
            </a:r>
            <a:r>
              <a:rPr lang="pt-BR" sz="3500" spc="-1" dirty="0">
                <a:solidFill>
                  <a:srgbClr val="000000"/>
                </a:solidFill>
                <a:latin typeface="Trebuchet MS"/>
                <a:ea typeface="DejaVu Sans"/>
              </a:rPr>
              <a:t> os crimes previstos neste </a:t>
            </a:r>
            <a:r>
              <a:rPr lang="pt-BR" sz="3500" u="sng" spc="-1" dirty="0">
                <a:solidFill>
                  <a:srgbClr val="000000"/>
                </a:solidFill>
                <a:latin typeface="Trebuchet MS"/>
                <a:ea typeface="DejaVu Sans"/>
              </a:rPr>
              <a:t>Código e os previstos na legislação penal</a:t>
            </a:r>
            <a:r>
              <a:rPr lang="pt-BR" sz="3500" spc="-1" dirty="0">
                <a:solidFill>
                  <a:srgbClr val="000000"/>
                </a:solidFill>
                <a:latin typeface="Trebuchet MS"/>
                <a:ea typeface="DejaVu Sans"/>
              </a:rPr>
              <a:t>, quando praticados: </a:t>
            </a:r>
            <a:endParaRPr lang="pt-BR" sz="3500" u="sng" spc="-1" dirty="0">
              <a:solidFill>
                <a:srgbClr val="5F5F5F"/>
              </a:solidFill>
              <a:latin typeface="Trebuchet MS"/>
              <a:ea typeface="DejaVu Sans"/>
            </a:endParaRPr>
          </a:p>
          <a:p>
            <a:pPr marL="0" indent="0" algn="just">
              <a:lnSpc>
                <a:spcPct val="100000"/>
              </a:lnSpc>
              <a:buNone/>
            </a:pPr>
            <a:endParaRPr lang="pt-BR" sz="3500" dirty="0" smtClean="0"/>
          </a:p>
          <a:p>
            <a:pPr marL="0" indent="0" algn="just">
              <a:lnSpc>
                <a:spcPct val="100000"/>
              </a:lnSpc>
              <a:buNone/>
            </a:pPr>
            <a:r>
              <a:rPr lang="pt-BR" sz="3600" spc="-1" dirty="0" smtClean="0">
                <a:solidFill>
                  <a:srgbClr val="000000"/>
                </a:solidFill>
                <a:latin typeface="Arial"/>
                <a:ea typeface="DejaVu Sans"/>
              </a:rPr>
              <a:t>d</a:t>
            </a:r>
            <a:r>
              <a:rPr lang="pt-BR" sz="3600" spc="-1" dirty="0">
                <a:solidFill>
                  <a:srgbClr val="000000"/>
                </a:solidFill>
                <a:latin typeface="Arial"/>
                <a:ea typeface="DejaVu Sans"/>
              </a:rPr>
              <a:t>) por militar durante o período de manobras ou exercício, contra militar da reserva, ou reformado, ou assemelhado, ou civil;</a:t>
            </a: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1131830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1435608"/>
            <a:ext cx="10353762" cy="4355592"/>
          </a:xfrm>
        </p:spPr>
        <p:txBody>
          <a:bodyPr>
            <a:normAutofit/>
          </a:bodyPr>
          <a:lstStyle/>
          <a:p>
            <a:pPr marL="342900" indent="-342900" algn="just">
              <a:buSzPts val="1920"/>
              <a:buFont typeface="Arial" panose="020B0604020202020204" pitchFamily="34" charset="0"/>
              <a:buChar char="►"/>
            </a:pPr>
            <a:r>
              <a:rPr lang="pt-BR" sz="2400" spc="-1" dirty="0" smtClean="0">
                <a:solidFill>
                  <a:srgbClr val="000000"/>
                </a:solidFill>
                <a:latin typeface="Trebuchet MS"/>
                <a:ea typeface="Calibri"/>
              </a:rPr>
              <a:t>Militar em manobras ou exercício: é o militar atuando em serviço, portanto, hipótese já abrangida pela alínea anterior.</a:t>
            </a:r>
          </a:p>
          <a:p>
            <a:pPr marL="342900" indent="-342900" algn="just">
              <a:buSzPts val="1920"/>
              <a:buFont typeface="Arial" panose="020B0604020202020204" pitchFamily="34" charset="0"/>
              <a:buChar char="►"/>
            </a:pPr>
            <a:r>
              <a:rPr lang="pt-BR" sz="2400" spc="-1" dirty="0">
                <a:solidFill>
                  <a:srgbClr val="000000"/>
                </a:solidFill>
                <a:latin typeface="Trebuchet MS"/>
                <a:ea typeface="Calibri"/>
              </a:rPr>
              <a:t>Preleciona Moraes (2003, p. 48) que "neste caso o crime se caracteriza como militar quando o agente, militar da ativa, pratica a conduta delitiva durante instruções coletivas de contingentes militares, ou seja, em manobras e outros tipos de exercícios de tropas". O legislador poderia ter suprimido essa menção, uma vez que, por ocasião da realização das atividades, o militar estará efetivamente "em serviço".</a:t>
            </a:r>
          </a:p>
          <a:p>
            <a:pPr marL="342900" indent="-342900" algn="just">
              <a:buSzPts val="1920"/>
              <a:buFont typeface="Arial" panose="020B0604020202020204" pitchFamily="34" charset="0"/>
              <a:buChar char="►"/>
            </a:pPr>
            <a:endParaRPr lang="pt-BR" sz="2400" spc="-1" dirty="0">
              <a:latin typeface="Arial"/>
            </a:endParaRPr>
          </a:p>
          <a:p>
            <a:pPr marL="342900" lvl="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32356886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a:t>Hipótese do art. 9º, inciso </a:t>
            </a:r>
            <a:r>
              <a:rPr lang="pt-BR" sz="4000" dirty="0" err="1"/>
              <a:t>ii</a:t>
            </a:r>
            <a:r>
              <a:rPr lang="pt-BR" sz="4000" dirty="0"/>
              <a:t> do </a:t>
            </a:r>
            <a:r>
              <a:rPr lang="pt-BR" sz="4000" dirty="0" err="1"/>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0" lvl="0" indent="0" algn="just">
              <a:buSzPts val="1920"/>
              <a:buNone/>
            </a:pPr>
            <a:r>
              <a:rPr lang="pt-BR" sz="2800" b="1" spc="-1" dirty="0" smtClean="0">
                <a:solidFill>
                  <a:srgbClr val="FF0000"/>
                </a:solidFill>
                <a:latin typeface="Arial"/>
                <a:ea typeface="DejaVu Sans"/>
              </a:rPr>
              <a:t>Art</a:t>
            </a:r>
            <a:r>
              <a:rPr lang="pt-BR" sz="2800" b="1" spc="-1" dirty="0">
                <a:solidFill>
                  <a:srgbClr val="FF0000"/>
                </a:solidFill>
                <a:latin typeface="Arial"/>
                <a:ea typeface="DejaVu Sans"/>
              </a:rPr>
              <a:t>. 9º do CPM:</a:t>
            </a:r>
            <a:r>
              <a:rPr lang="pt-BR" sz="2800" spc="-1" dirty="0">
                <a:solidFill>
                  <a:srgbClr val="FF0000"/>
                </a:solidFill>
                <a:latin typeface="Arial"/>
                <a:ea typeface="DejaVu Sans"/>
              </a:rPr>
              <a:t> </a:t>
            </a:r>
            <a:r>
              <a:rPr lang="pt-BR" sz="2800" spc="-1" dirty="0">
                <a:solidFill>
                  <a:srgbClr val="000000"/>
                </a:solidFill>
                <a:latin typeface="Arial"/>
                <a:ea typeface="DejaVu Sans"/>
              </a:rPr>
              <a:t>Consideram-se crimes militares, em tempo de paz: </a:t>
            </a:r>
            <a:r>
              <a:rPr lang="pt-BR" sz="2800" b="1" spc="-1" dirty="0">
                <a:solidFill>
                  <a:srgbClr val="000000"/>
                </a:solidFill>
                <a:latin typeface="Arial"/>
                <a:ea typeface="DejaVu Sans"/>
              </a:rPr>
              <a:t>	</a:t>
            </a:r>
            <a:endParaRPr lang="pt-BR" sz="2800" spc="-1" dirty="0">
              <a:latin typeface="Arial"/>
            </a:endParaRPr>
          </a:p>
          <a:p>
            <a:pPr marL="0" indent="0" algn="just">
              <a:lnSpc>
                <a:spcPct val="100000"/>
              </a:lnSpc>
              <a:buNone/>
            </a:pPr>
            <a:r>
              <a:rPr lang="pt-BR" sz="2800" spc="-1" dirty="0">
                <a:solidFill>
                  <a:srgbClr val="FF0000"/>
                </a:solidFill>
                <a:latin typeface="Trebuchet MS"/>
                <a:ea typeface="DejaVu Sans"/>
              </a:rPr>
              <a:t>II –</a:t>
            </a:r>
            <a:r>
              <a:rPr lang="pt-BR" sz="2800" spc="-1" dirty="0">
                <a:solidFill>
                  <a:srgbClr val="000000"/>
                </a:solidFill>
                <a:latin typeface="Trebuchet MS"/>
                <a:ea typeface="DejaVu Sans"/>
              </a:rPr>
              <a:t> os crimes previstos neste </a:t>
            </a:r>
            <a:r>
              <a:rPr lang="pt-BR" sz="2800" u="sng" spc="-1" dirty="0">
                <a:solidFill>
                  <a:srgbClr val="000000"/>
                </a:solidFill>
                <a:latin typeface="Trebuchet MS"/>
                <a:ea typeface="DejaVu Sans"/>
              </a:rPr>
              <a:t>Código e os previstos na legislação penal</a:t>
            </a:r>
            <a:r>
              <a:rPr lang="pt-BR" sz="2800" spc="-1" dirty="0">
                <a:solidFill>
                  <a:srgbClr val="000000"/>
                </a:solidFill>
                <a:latin typeface="Trebuchet MS"/>
                <a:ea typeface="DejaVu Sans"/>
              </a:rPr>
              <a:t>, quando praticados: </a:t>
            </a:r>
            <a:endParaRPr lang="pt-BR" sz="2800" u="sng" spc="-1" dirty="0">
              <a:solidFill>
                <a:srgbClr val="5F5F5F"/>
              </a:solidFill>
              <a:latin typeface="Trebuchet MS"/>
              <a:ea typeface="DejaVu Sans"/>
            </a:endParaRPr>
          </a:p>
          <a:p>
            <a:pPr marL="0" indent="0" algn="just">
              <a:lnSpc>
                <a:spcPct val="100000"/>
              </a:lnSpc>
              <a:buNone/>
            </a:pPr>
            <a:r>
              <a:rPr lang="pt-BR" sz="2800" spc="-1" dirty="0" smtClean="0">
                <a:solidFill>
                  <a:srgbClr val="000000"/>
                </a:solidFill>
                <a:latin typeface="Arial"/>
                <a:ea typeface="DejaVu Sans"/>
              </a:rPr>
              <a:t>e</a:t>
            </a:r>
            <a:r>
              <a:rPr lang="pt-BR" sz="2800" spc="-1" dirty="0">
                <a:solidFill>
                  <a:srgbClr val="000000"/>
                </a:solidFill>
                <a:latin typeface="Arial"/>
                <a:ea typeface="DejaVu Sans"/>
              </a:rPr>
              <a:t>) </a:t>
            </a:r>
            <a:r>
              <a:rPr lang="pt-BR" sz="2800" spc="-1" dirty="0">
                <a:solidFill>
                  <a:srgbClr val="FF0000"/>
                </a:solidFill>
                <a:latin typeface="Arial"/>
                <a:ea typeface="DejaVu Sans"/>
              </a:rPr>
              <a:t>por militar em situação de atividade</a:t>
            </a:r>
            <a:r>
              <a:rPr lang="pt-BR" sz="2800" spc="-1" dirty="0">
                <a:solidFill>
                  <a:srgbClr val="000000"/>
                </a:solidFill>
                <a:latin typeface="Arial"/>
                <a:ea typeface="DejaVu Sans"/>
              </a:rPr>
              <a:t>, ou assemelhado, </a:t>
            </a:r>
            <a:r>
              <a:rPr lang="pt-BR" sz="2800" u="sng" spc="-1" dirty="0">
                <a:solidFill>
                  <a:srgbClr val="000000"/>
                </a:solidFill>
                <a:latin typeface="Arial"/>
                <a:ea typeface="DejaVu Sans"/>
              </a:rPr>
              <a:t>contra o patrimônio sob a administração militar, ou a ordem administrativa militar</a:t>
            </a:r>
            <a:r>
              <a:rPr lang="pt-BR" sz="2400" spc="-1" dirty="0">
                <a:solidFill>
                  <a:srgbClr val="000000"/>
                </a:solidFill>
                <a:latin typeface="Arial"/>
                <a:ea typeface="DejaVu Sans"/>
              </a:rPr>
              <a:t>;</a:t>
            </a:r>
            <a:endParaRPr lang="pt-BR" sz="2400" spc="-1" dirty="0">
              <a:latin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4116698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1435608"/>
            <a:ext cx="10353762" cy="4355592"/>
          </a:xfrm>
        </p:spPr>
        <p:txBody>
          <a:bodyPr>
            <a:normAutofit fontScale="92500"/>
          </a:bodyPr>
          <a:lstStyle/>
          <a:p>
            <a:pPr marL="342900" indent="-342900" algn="just">
              <a:buSzPts val="1920"/>
              <a:buFont typeface="Arial" panose="020B0604020202020204" pitchFamily="34" charset="0"/>
              <a:buChar char="►"/>
            </a:pPr>
            <a:r>
              <a:rPr lang="pt-BR" sz="2200" dirty="0" smtClean="0"/>
              <a:t>Na </a:t>
            </a:r>
            <a:r>
              <a:rPr lang="pt-BR" sz="2200" dirty="0"/>
              <a:t>lição de Cícero Robson Coimbra Neves, deve-se entender como patrimônio sob a administração militar não só os bens pertencentes à Instituição, mas também aqueles pertencentes a pessoas físicas e jurídicas que, por qualquer forma, se encontram sob responsabilidade da administração </a:t>
            </a:r>
            <a:r>
              <a:rPr lang="pt-BR" sz="2200" dirty="0" smtClean="0"/>
              <a:t>militar.</a:t>
            </a:r>
          </a:p>
          <a:p>
            <a:pPr marL="342900" indent="-342900" algn="just">
              <a:buSzPts val="1920"/>
              <a:buFont typeface="Arial" panose="020B0604020202020204" pitchFamily="34" charset="0"/>
              <a:buChar char="►"/>
            </a:pPr>
            <a:r>
              <a:rPr lang="pt-BR" sz="2200" b="1" spc="-1" dirty="0" smtClean="0">
                <a:latin typeface="Arial"/>
              </a:rPr>
              <a:t>Exemplo</a:t>
            </a:r>
            <a:r>
              <a:rPr lang="pt-BR" sz="2200" spc="-1" dirty="0" smtClean="0">
                <a:latin typeface="Arial"/>
              </a:rPr>
              <a:t>: </a:t>
            </a:r>
            <a:r>
              <a:rPr lang="pt-BR" sz="2200" spc="-1" dirty="0" smtClean="0">
                <a:solidFill>
                  <a:srgbClr val="000000"/>
                </a:solidFill>
                <a:latin typeface="Arial"/>
              </a:rPr>
              <a:t>FULANO</a:t>
            </a:r>
            <a:r>
              <a:rPr lang="pt-BR" sz="2200" spc="-1" dirty="0" smtClean="0">
                <a:solidFill>
                  <a:srgbClr val="000000"/>
                </a:solidFill>
                <a:latin typeface="Arial"/>
                <a:ea typeface="DejaVu Sans"/>
              </a:rPr>
              <a:t>, Oficial </a:t>
            </a:r>
            <a:r>
              <a:rPr lang="pt-BR" sz="2200" spc="-1" dirty="0">
                <a:solidFill>
                  <a:srgbClr val="000000"/>
                </a:solidFill>
                <a:latin typeface="Arial"/>
                <a:ea typeface="DejaVu Sans"/>
              </a:rPr>
              <a:t>da </a:t>
            </a:r>
            <a:r>
              <a:rPr lang="pt-BR" sz="2200" spc="-1" dirty="0" smtClean="0">
                <a:solidFill>
                  <a:srgbClr val="000000"/>
                </a:solidFill>
                <a:latin typeface="Arial"/>
                <a:ea typeface="DejaVu Sans"/>
              </a:rPr>
              <a:t>PMAP</a:t>
            </a:r>
            <a:r>
              <a:rPr lang="pt-BR" sz="2200" spc="-1" dirty="0">
                <a:solidFill>
                  <a:srgbClr val="000000"/>
                </a:solidFill>
                <a:latin typeface="Arial"/>
                <a:ea typeface="DejaVu Sans"/>
              </a:rPr>
              <a:t> </a:t>
            </a:r>
            <a:r>
              <a:rPr lang="pt-BR" sz="2200" spc="-1" dirty="0" smtClean="0">
                <a:solidFill>
                  <a:srgbClr val="000000"/>
                </a:solidFill>
                <a:latin typeface="Arial"/>
                <a:ea typeface="DejaVu Sans"/>
              </a:rPr>
              <a:t>e </a:t>
            </a:r>
            <a:r>
              <a:rPr lang="pt-BR" sz="2200" spc="-1" dirty="0">
                <a:solidFill>
                  <a:srgbClr val="000000"/>
                </a:solidFill>
                <a:latin typeface="Arial"/>
                <a:ea typeface="DejaVu Sans"/>
              </a:rPr>
              <a:t>trabalha na </a:t>
            </a:r>
            <a:r>
              <a:rPr lang="pt-BR" sz="2200" spc="-1" dirty="0" smtClean="0">
                <a:solidFill>
                  <a:srgbClr val="000000"/>
                </a:solidFill>
                <a:latin typeface="Arial"/>
                <a:ea typeface="DejaVu Sans"/>
              </a:rPr>
              <a:t>DA, </a:t>
            </a:r>
            <a:r>
              <a:rPr lang="pt-BR" sz="2200" spc="-1" dirty="0">
                <a:solidFill>
                  <a:srgbClr val="000000"/>
                </a:solidFill>
                <a:latin typeface="Arial"/>
                <a:ea typeface="DejaVu Sans"/>
              </a:rPr>
              <a:t>contratou, sem licitação, empresa ligada à sua mulher para prestar manutenção na ambulância utilizada no Hospital </a:t>
            </a:r>
            <a:r>
              <a:rPr lang="pt-BR" sz="2200" spc="-1" dirty="0" smtClean="0">
                <a:solidFill>
                  <a:srgbClr val="000000"/>
                </a:solidFill>
                <a:latin typeface="Arial"/>
                <a:ea typeface="DejaVu Sans"/>
              </a:rPr>
              <a:t>militar. </a:t>
            </a:r>
            <a:r>
              <a:rPr lang="pt-BR" sz="2200" spc="-1" dirty="0">
                <a:solidFill>
                  <a:srgbClr val="000000"/>
                </a:solidFill>
                <a:latin typeface="Arial"/>
                <a:ea typeface="DejaVu Sans"/>
              </a:rPr>
              <a:t>O crime praticado, em tese, por </a:t>
            </a:r>
            <a:r>
              <a:rPr lang="pt-BR" sz="2200" spc="-1" dirty="0" smtClean="0">
                <a:solidFill>
                  <a:srgbClr val="000000"/>
                </a:solidFill>
                <a:latin typeface="Arial"/>
                <a:ea typeface="DejaVu Sans"/>
              </a:rPr>
              <a:t>FULANO</a:t>
            </a:r>
            <a:r>
              <a:rPr lang="pt-BR" sz="2200" spc="-1" dirty="0" smtClean="0">
                <a:solidFill>
                  <a:srgbClr val="000000"/>
                </a:solidFill>
                <a:latin typeface="Arial"/>
                <a:ea typeface="DejaVu Sans"/>
              </a:rPr>
              <a:t> </a:t>
            </a:r>
            <a:r>
              <a:rPr lang="pt-BR" sz="2200" spc="-1" dirty="0">
                <a:solidFill>
                  <a:srgbClr val="000000"/>
                </a:solidFill>
                <a:latin typeface="Arial"/>
                <a:ea typeface="DejaVu Sans"/>
              </a:rPr>
              <a:t>é comum ou militar?</a:t>
            </a:r>
          </a:p>
          <a:p>
            <a:pPr marL="800100" lvl="1" indent="-342900" algn="just">
              <a:buSzPts val="1920"/>
              <a:buFont typeface="Arial" panose="020B0604020202020204" pitchFamily="34" charset="0"/>
              <a:buChar char="►"/>
            </a:pPr>
            <a:r>
              <a:rPr lang="pt-BR" sz="2200" b="1" spc="-1" dirty="0" smtClean="0">
                <a:solidFill>
                  <a:srgbClr val="FF0000"/>
                </a:solidFill>
                <a:latin typeface="Arial"/>
              </a:rPr>
              <a:t>Trata-se de crime militar,</a:t>
            </a:r>
            <a:r>
              <a:rPr lang="pt-BR" sz="2200" b="1" spc="-1" dirty="0" smtClean="0">
                <a:latin typeface="Arial"/>
              </a:rPr>
              <a:t> previsto no Art. 337-E da Nova lei de licitações c/c Art. 9º, II, “e” do CPM. </a:t>
            </a:r>
          </a:p>
          <a:p>
            <a:pPr marL="457200" lvl="1" indent="0" algn="just">
              <a:buSzPts val="1920"/>
              <a:buNone/>
            </a:pPr>
            <a:r>
              <a:rPr lang="pt-BR" sz="2200" b="1" spc="-1" dirty="0" smtClean="0">
                <a:latin typeface="Arial"/>
              </a:rPr>
              <a:t>“</a:t>
            </a:r>
            <a:r>
              <a:rPr lang="pt-BR" sz="2000" spc="-1" dirty="0">
                <a:solidFill>
                  <a:srgbClr val="000000"/>
                </a:solidFill>
                <a:latin typeface="Arial"/>
                <a:ea typeface="DejaVu Sans"/>
              </a:rPr>
              <a:t>Art. 337-E. Admitir, possibilitar ou dar causa à contração direta fora das hipóteses previstas em </a:t>
            </a:r>
            <a:r>
              <a:rPr lang="pt-BR" sz="2000" spc="-1" dirty="0" smtClean="0">
                <a:solidFill>
                  <a:srgbClr val="000000"/>
                </a:solidFill>
                <a:latin typeface="Arial"/>
                <a:ea typeface="DejaVu Sans"/>
              </a:rPr>
              <a:t>lei”</a:t>
            </a:r>
            <a:endParaRPr lang="pt-BR" sz="2200" b="1" spc="-1" dirty="0">
              <a:latin typeface="Arial"/>
            </a:endParaRPr>
          </a:p>
          <a:p>
            <a:pPr marL="342900" lvl="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3609513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1435608"/>
            <a:ext cx="10353762" cy="4355592"/>
          </a:xfrm>
        </p:spPr>
        <p:txBody>
          <a:bodyPr>
            <a:normAutofit/>
          </a:bodyPr>
          <a:lstStyle/>
          <a:p>
            <a:pPr marL="0" indent="0" algn="just">
              <a:buSzPts val="1920"/>
              <a:buNone/>
            </a:pPr>
            <a:r>
              <a:rPr lang="pt-BR" sz="2200" dirty="0" smtClean="0"/>
              <a:t>Exemplos:</a:t>
            </a:r>
          </a:p>
          <a:p>
            <a:pPr marL="342900" indent="-342900" algn="just">
              <a:buSzPts val="1920"/>
              <a:buFont typeface="Arial" panose="020B0604020202020204" pitchFamily="34" charset="0"/>
              <a:buChar char="►"/>
            </a:pPr>
            <a:r>
              <a:rPr lang="pt-BR" sz="2200" dirty="0"/>
              <a:t>Militar da ativa que furta relógio de outro militar da ativa – alínea “a”</a:t>
            </a:r>
          </a:p>
          <a:p>
            <a:pPr marL="342900" indent="-342900" algn="just">
              <a:buSzPts val="1920"/>
              <a:buFont typeface="Arial" panose="020B0604020202020204" pitchFamily="34" charset="0"/>
              <a:buChar char="►"/>
            </a:pPr>
            <a:r>
              <a:rPr lang="pt-BR" sz="2200" dirty="0"/>
              <a:t>Militar que furta relógio de civil, dentro do quartel – alínea “b</a:t>
            </a:r>
            <a:r>
              <a:rPr lang="pt-BR" sz="2200" dirty="0" smtClean="0"/>
              <a:t>”</a:t>
            </a:r>
          </a:p>
          <a:p>
            <a:pPr marL="342900" indent="-342900" algn="just">
              <a:buSzPts val="1920"/>
              <a:buFont typeface="Arial" panose="020B0604020202020204" pitchFamily="34" charset="0"/>
              <a:buChar char="►"/>
            </a:pPr>
            <a:r>
              <a:rPr lang="pt-BR" sz="2200" dirty="0" smtClean="0"/>
              <a:t>Militar que durante o serviço que estava escalado furta civil – alínea “c”</a:t>
            </a:r>
            <a:endParaRPr lang="pt-BR" sz="2200" dirty="0"/>
          </a:p>
          <a:p>
            <a:pPr marL="342900" indent="-342900" algn="just">
              <a:buSzPts val="1920"/>
              <a:buFont typeface="Arial" panose="020B0604020202020204" pitchFamily="34" charset="0"/>
              <a:buChar char="►"/>
            </a:pPr>
            <a:r>
              <a:rPr lang="pt-BR" sz="2200" dirty="0" smtClean="0"/>
              <a:t>Militar da ativa que furta armamento da PM – alínea “e”</a:t>
            </a:r>
          </a:p>
        </p:txBody>
      </p:sp>
    </p:spTree>
    <p:extLst>
      <p:ext uri="{BB962C8B-B14F-4D97-AF65-F5344CB8AC3E}">
        <p14:creationId xmlns:p14="http://schemas.microsoft.com/office/powerpoint/2010/main" val="387275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5643" y="2763280"/>
            <a:ext cx="10353761" cy="1326321"/>
          </a:xfrm>
        </p:spPr>
        <p:txBody>
          <a:bodyPr>
            <a:normAutofit/>
          </a:bodyPr>
          <a:lstStyle/>
          <a:p>
            <a:r>
              <a:rPr lang="pt-BR" sz="4000" dirty="0" smtClean="0"/>
              <a:t>SITUAÇÕES ESPECIAIS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Tree>
    <p:extLst>
      <p:ext uri="{BB962C8B-B14F-4D97-AF65-F5344CB8AC3E}">
        <p14:creationId xmlns:p14="http://schemas.microsoft.com/office/powerpoint/2010/main" val="3922541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CRIMES ENTRE MILITARES E CÔNJUGES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5" name="Espaço Reservado para Conteúdo 7"/>
          <p:cNvSpPr>
            <a:spLocks noGrp="1"/>
          </p:cNvSpPr>
          <p:nvPr>
            <p:ph idx="1"/>
          </p:nvPr>
        </p:nvSpPr>
        <p:spPr>
          <a:xfrm>
            <a:off x="895642" y="2151073"/>
            <a:ext cx="10353762" cy="4355592"/>
          </a:xfrm>
        </p:spPr>
        <p:txBody>
          <a:bodyPr>
            <a:normAutofit/>
          </a:bodyPr>
          <a:lstStyle/>
          <a:p>
            <a:pPr marL="342900" indent="-342900" algn="just">
              <a:buSzPts val="1920"/>
              <a:buFont typeface="Arial" panose="020B0604020202020204" pitchFamily="34" charset="0"/>
              <a:buChar char="►"/>
            </a:pPr>
            <a:r>
              <a:rPr lang="pt-BR" sz="2400" spc="-1" dirty="0" smtClean="0">
                <a:solidFill>
                  <a:srgbClr val="000000"/>
                </a:solidFill>
                <a:latin typeface="Trebuchet MS"/>
                <a:ea typeface="Calibri"/>
              </a:rPr>
              <a:t>Pela </a:t>
            </a:r>
            <a:r>
              <a:rPr lang="pt-BR" sz="2400" spc="-1" dirty="0">
                <a:solidFill>
                  <a:srgbClr val="FF0000"/>
                </a:solidFill>
                <a:latin typeface="Trebuchet MS"/>
                <a:ea typeface="Calibri"/>
              </a:rPr>
              <a:t>primeira</a:t>
            </a:r>
            <a:r>
              <a:rPr lang="pt-BR" sz="2400" spc="-1" dirty="0">
                <a:solidFill>
                  <a:srgbClr val="000000"/>
                </a:solidFill>
                <a:latin typeface="Trebuchet MS"/>
                <a:ea typeface="Calibri"/>
              </a:rPr>
              <a:t> teoria, </a:t>
            </a:r>
            <a:r>
              <a:rPr lang="pt-BR" sz="2400" spc="-1" dirty="0">
                <a:solidFill>
                  <a:srgbClr val="FF0000"/>
                </a:solidFill>
                <a:latin typeface="Trebuchet MS"/>
                <a:ea typeface="Calibri"/>
              </a:rPr>
              <a:t>qualquer </a:t>
            </a:r>
            <a:r>
              <a:rPr lang="pt-BR" sz="2400" spc="-1" dirty="0">
                <a:solidFill>
                  <a:srgbClr val="000000"/>
                </a:solidFill>
                <a:latin typeface="Trebuchet MS"/>
                <a:ea typeface="Calibri"/>
              </a:rPr>
              <a:t>fato delituoso ocorrido entre casal militar da ativa (tendo o marido ou mulher por agente) seria </a:t>
            </a:r>
            <a:r>
              <a:rPr lang="pt-BR" sz="2400" spc="-1" dirty="0">
                <a:solidFill>
                  <a:srgbClr val="C00000"/>
                </a:solidFill>
                <a:latin typeface="Trebuchet MS"/>
                <a:ea typeface="Calibri"/>
              </a:rPr>
              <a:t>crime </a:t>
            </a:r>
            <a:r>
              <a:rPr lang="pt-BR" sz="2400" spc="-1" dirty="0">
                <a:solidFill>
                  <a:srgbClr val="FF0000"/>
                </a:solidFill>
                <a:latin typeface="Trebuchet MS"/>
                <a:ea typeface="Calibri"/>
              </a:rPr>
              <a:t>militar</a:t>
            </a:r>
            <a:r>
              <a:rPr lang="pt-BR" sz="2400" spc="-1" dirty="0">
                <a:solidFill>
                  <a:srgbClr val="000000"/>
                </a:solidFill>
                <a:latin typeface="Trebuchet MS"/>
                <a:ea typeface="Calibri"/>
              </a:rPr>
              <a:t>, por força do art. 9º, II, ‘a’, do CPM, e, dessa forma não se aplica a </a:t>
            </a:r>
            <a:r>
              <a:rPr lang="pt-BR" sz="2400" spc="-1" dirty="0" smtClean="0">
                <a:solidFill>
                  <a:srgbClr val="000000"/>
                </a:solidFill>
                <a:latin typeface="Trebuchet MS"/>
                <a:ea typeface="Calibri"/>
              </a:rPr>
              <a:t>Lei Maria da Penha. </a:t>
            </a:r>
            <a:r>
              <a:rPr lang="pt-BR" sz="2400" spc="-1" dirty="0">
                <a:solidFill>
                  <a:srgbClr val="000000"/>
                </a:solidFill>
                <a:latin typeface="Trebuchet MS"/>
                <a:ea typeface="Calibri"/>
              </a:rPr>
              <a:t>A tese privilegia a Justiça Militar. </a:t>
            </a:r>
            <a:endParaRPr lang="pt-BR" sz="2400" spc="-1" dirty="0">
              <a:latin typeface="Arial"/>
            </a:endParaRPr>
          </a:p>
          <a:p>
            <a:pPr marL="360" indent="0" algn="just">
              <a:lnSpc>
                <a:spcPct val="100000"/>
              </a:lnSpc>
              <a:buClr>
                <a:srgbClr val="000000"/>
              </a:buClr>
              <a:buNone/>
            </a:pPr>
            <a:endParaRPr lang="pt-BR" sz="2400" spc="-1" dirty="0" smtClean="0">
              <a:solidFill>
                <a:srgbClr val="000000"/>
              </a:solidFill>
              <a:latin typeface="Trebuchet MS"/>
              <a:ea typeface="Calibri"/>
            </a:endParaRPr>
          </a:p>
          <a:p>
            <a:pPr marL="360" indent="0" algn="just">
              <a:lnSpc>
                <a:spcPct val="100000"/>
              </a:lnSpc>
              <a:buClr>
                <a:srgbClr val="000000"/>
              </a:buClr>
              <a:buNone/>
            </a:pPr>
            <a:r>
              <a:rPr lang="pt-BR" sz="2400" spc="-1" dirty="0" smtClean="0">
                <a:solidFill>
                  <a:srgbClr val="000000"/>
                </a:solidFill>
                <a:latin typeface="Trebuchet MS"/>
                <a:ea typeface="Calibri"/>
              </a:rPr>
              <a:t>DEFENSORES: </a:t>
            </a:r>
            <a:r>
              <a:rPr lang="pt-BR" sz="2400" spc="-1" dirty="0" err="1">
                <a:solidFill>
                  <a:srgbClr val="000000"/>
                </a:solidFill>
                <a:latin typeface="Trebuchet MS"/>
                <a:ea typeface="Calibri"/>
              </a:rPr>
              <a:t>Enio</a:t>
            </a:r>
            <a:r>
              <a:rPr lang="pt-BR" sz="2400" spc="-1" dirty="0">
                <a:solidFill>
                  <a:srgbClr val="000000"/>
                </a:solidFill>
                <a:latin typeface="Trebuchet MS"/>
                <a:ea typeface="Calibri"/>
              </a:rPr>
              <a:t> </a:t>
            </a:r>
            <a:r>
              <a:rPr lang="pt-BR" sz="2400" spc="-1" dirty="0" err="1">
                <a:solidFill>
                  <a:srgbClr val="000000"/>
                </a:solidFill>
                <a:latin typeface="Trebuchet MS"/>
                <a:ea typeface="Calibri"/>
              </a:rPr>
              <a:t>Rosseto</a:t>
            </a:r>
            <a:r>
              <a:rPr lang="pt-BR" sz="2400" spc="-1" dirty="0">
                <a:solidFill>
                  <a:srgbClr val="000000"/>
                </a:solidFill>
                <a:latin typeface="Trebuchet MS"/>
                <a:ea typeface="Calibri"/>
              </a:rPr>
              <a:t>, por entender que o conceito de crime militar é </a:t>
            </a:r>
            <a:r>
              <a:rPr lang="pt-BR" sz="2400" i="1" u="sng" spc="-1" dirty="0" err="1">
                <a:solidFill>
                  <a:srgbClr val="FF0000"/>
                </a:solidFill>
                <a:latin typeface="Trebuchet MS"/>
                <a:ea typeface="Calibri"/>
              </a:rPr>
              <a:t>ex</a:t>
            </a:r>
            <a:r>
              <a:rPr lang="pt-BR" sz="2400" i="1" u="sng" spc="-1" dirty="0">
                <a:solidFill>
                  <a:srgbClr val="FF0000"/>
                </a:solidFill>
                <a:latin typeface="Trebuchet MS"/>
                <a:ea typeface="Calibri"/>
              </a:rPr>
              <a:t> vis legis</a:t>
            </a:r>
            <a:r>
              <a:rPr lang="pt-BR" sz="2400" spc="-1" dirty="0">
                <a:solidFill>
                  <a:srgbClr val="000000"/>
                </a:solidFill>
                <a:latin typeface="Trebuchet MS"/>
                <a:ea typeface="Calibri"/>
              </a:rPr>
              <a:t>, e Guilherme de Souza </a:t>
            </a:r>
            <a:r>
              <a:rPr lang="pt-BR" sz="2400" spc="-1" dirty="0" err="1" smtClean="0">
                <a:solidFill>
                  <a:srgbClr val="000000"/>
                </a:solidFill>
                <a:latin typeface="Trebuchet MS"/>
                <a:ea typeface="Calibri"/>
              </a:rPr>
              <a:t>Nucci</a:t>
            </a:r>
            <a:r>
              <a:rPr lang="pt-BR" sz="2400" spc="-1" dirty="0" smtClean="0">
                <a:solidFill>
                  <a:srgbClr val="000000"/>
                </a:solidFill>
                <a:latin typeface="Trebuchet MS"/>
                <a:ea typeface="Calibri"/>
              </a:rPr>
              <a:t>.</a:t>
            </a:r>
            <a:endParaRPr lang="pt-BR" sz="2400" spc="-1" dirty="0">
              <a:solidFill>
                <a:srgbClr val="000000"/>
              </a:solidFill>
              <a:latin typeface="Trebuchet MS"/>
              <a:ea typeface="Calibri"/>
            </a:endParaRPr>
          </a:p>
          <a:p>
            <a:pPr marL="342900" indent="-342900" algn="just">
              <a:buSzPts val="1920"/>
              <a:buFont typeface="Arial" panose="020B0604020202020204" pitchFamily="34" charset="0"/>
              <a:buChar char="►"/>
            </a:pPr>
            <a:endParaRPr lang="pt-BR" sz="2400" spc="-1" dirty="0">
              <a:latin typeface="Arial"/>
            </a:endParaRPr>
          </a:p>
          <a:p>
            <a:pPr marL="342900" lvl="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2010341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CRIMES ENTRE MILITARES E CÔNJUGES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5" name="Espaço Reservado para Conteúdo 7"/>
          <p:cNvSpPr>
            <a:spLocks noGrp="1"/>
          </p:cNvSpPr>
          <p:nvPr>
            <p:ph idx="1"/>
          </p:nvPr>
        </p:nvSpPr>
        <p:spPr>
          <a:xfrm>
            <a:off x="895642" y="2151073"/>
            <a:ext cx="10353762" cy="4355592"/>
          </a:xfrm>
        </p:spPr>
        <p:txBody>
          <a:bodyPr>
            <a:normAutofit/>
          </a:bodyPr>
          <a:lstStyle/>
          <a:p>
            <a:pPr marL="342900" indent="-342900" algn="just">
              <a:buSzPts val="1920"/>
              <a:buFont typeface="Arial" panose="020B0604020202020204" pitchFamily="34" charset="0"/>
              <a:buChar char="►"/>
            </a:pPr>
            <a:r>
              <a:rPr lang="pt-BR" sz="2400" spc="-1" dirty="0" smtClean="0">
                <a:solidFill>
                  <a:srgbClr val="000000"/>
                </a:solidFill>
                <a:latin typeface="Trebuchet MS"/>
                <a:ea typeface="Calibri"/>
              </a:rPr>
              <a:t>Pela </a:t>
            </a:r>
            <a:r>
              <a:rPr lang="pt-BR" sz="2400" spc="-1" dirty="0" smtClean="0">
                <a:solidFill>
                  <a:srgbClr val="FF0000"/>
                </a:solidFill>
                <a:latin typeface="Trebuchet MS"/>
                <a:ea typeface="Calibri"/>
              </a:rPr>
              <a:t>segunda</a:t>
            </a:r>
            <a:r>
              <a:rPr lang="pt-BR" sz="2400" b="1" spc="-1" dirty="0" smtClean="0">
                <a:solidFill>
                  <a:srgbClr val="000000"/>
                </a:solidFill>
                <a:latin typeface="Trebuchet MS"/>
                <a:ea typeface="Calibri"/>
              </a:rPr>
              <a:t> </a:t>
            </a:r>
            <a:r>
              <a:rPr lang="pt-BR" sz="2400" spc="-1" dirty="0">
                <a:solidFill>
                  <a:srgbClr val="000000"/>
                </a:solidFill>
                <a:latin typeface="Trebuchet MS"/>
                <a:ea typeface="Calibri"/>
              </a:rPr>
              <a:t>teoria</a:t>
            </a:r>
            <a:r>
              <a:rPr lang="pt-BR" sz="2400" b="1" spc="-1" dirty="0">
                <a:solidFill>
                  <a:srgbClr val="000000"/>
                </a:solidFill>
                <a:latin typeface="Trebuchet MS"/>
                <a:ea typeface="Calibri"/>
              </a:rPr>
              <a:t> </a:t>
            </a:r>
            <a:r>
              <a:rPr lang="pt-BR" sz="2400" spc="-1" dirty="0" smtClean="0">
                <a:solidFill>
                  <a:srgbClr val="000000"/>
                </a:solidFill>
                <a:latin typeface="Trebuchet MS"/>
                <a:ea typeface="Calibri"/>
              </a:rPr>
              <a:t>preconiza que se o </a:t>
            </a:r>
            <a:r>
              <a:rPr lang="pt-BR" sz="2400" spc="-1" dirty="0">
                <a:solidFill>
                  <a:srgbClr val="000000"/>
                </a:solidFill>
                <a:latin typeface="Trebuchet MS"/>
                <a:ea typeface="Calibri"/>
              </a:rPr>
              <a:t>CPM e o CPPM forem aplicados para resolver problemas da intimidade e da vida privada do militar, sem nenhuma relação com a regularidade militar, pode gerar danos irreparáveis à regularidade da </a:t>
            </a:r>
            <a:r>
              <a:rPr lang="pt-BR" sz="2400" u="sng" spc="-1" dirty="0">
                <a:solidFill>
                  <a:srgbClr val="000000"/>
                </a:solidFill>
                <a:latin typeface="Trebuchet MS"/>
                <a:ea typeface="Calibri"/>
              </a:rPr>
              <a:t>instituição família</a:t>
            </a:r>
            <a:r>
              <a:rPr lang="pt-BR" sz="2400" spc="-1" dirty="0">
                <a:solidFill>
                  <a:srgbClr val="000000"/>
                </a:solidFill>
                <a:latin typeface="Trebuchet MS"/>
                <a:ea typeface="Calibri"/>
              </a:rPr>
              <a:t>, ainda que o fato seja cometido entre militares da ativa, se a mulher for a vítima, o crime seria comum, sempre, aplicando-se a </a:t>
            </a:r>
            <a:r>
              <a:rPr lang="pt-BR" sz="2400" spc="-1" dirty="0" smtClean="0">
                <a:solidFill>
                  <a:srgbClr val="000000"/>
                </a:solidFill>
                <a:latin typeface="Trebuchet MS"/>
                <a:ea typeface="Calibri"/>
              </a:rPr>
              <a:t>Lei Maria da Penha.</a:t>
            </a:r>
            <a:endParaRPr lang="pt-BR" sz="2400" spc="-1" dirty="0">
              <a:latin typeface="Arial"/>
            </a:endParaRPr>
          </a:p>
          <a:p>
            <a:pPr marL="360" indent="0" algn="just">
              <a:lnSpc>
                <a:spcPct val="100000"/>
              </a:lnSpc>
              <a:buClr>
                <a:srgbClr val="000000"/>
              </a:buClr>
              <a:buNone/>
            </a:pPr>
            <a:endParaRPr lang="pt-BR" sz="2400" spc="-1" dirty="0" smtClean="0">
              <a:solidFill>
                <a:srgbClr val="000000"/>
              </a:solidFill>
              <a:latin typeface="Trebuchet MS"/>
              <a:ea typeface="Calibri"/>
            </a:endParaRPr>
          </a:p>
          <a:p>
            <a:pPr marL="360" indent="0" algn="just">
              <a:lnSpc>
                <a:spcPct val="100000"/>
              </a:lnSpc>
              <a:buClr>
                <a:srgbClr val="000000"/>
              </a:buClr>
              <a:buNone/>
            </a:pPr>
            <a:r>
              <a:rPr lang="pt-BR" sz="2400" spc="-1" dirty="0" smtClean="0">
                <a:solidFill>
                  <a:srgbClr val="000000"/>
                </a:solidFill>
                <a:latin typeface="Trebuchet MS"/>
                <a:ea typeface="Calibri"/>
              </a:rPr>
              <a:t>É </a:t>
            </a:r>
            <a:r>
              <a:rPr lang="pt-BR" sz="2400" spc="-1" dirty="0">
                <a:solidFill>
                  <a:srgbClr val="000000"/>
                </a:solidFill>
                <a:latin typeface="Trebuchet MS"/>
                <a:ea typeface="Calibri"/>
              </a:rPr>
              <a:t>a posição defendida por </a:t>
            </a:r>
            <a:r>
              <a:rPr lang="pt-BR" sz="2400" b="1" spc="-1" dirty="0" err="1">
                <a:solidFill>
                  <a:srgbClr val="000000"/>
                </a:solidFill>
                <a:latin typeface="Trebuchet MS"/>
                <a:ea typeface="Calibri"/>
              </a:rPr>
              <a:t>Murillo</a:t>
            </a:r>
            <a:r>
              <a:rPr lang="pt-BR" sz="2400" b="1" spc="-1" dirty="0">
                <a:solidFill>
                  <a:srgbClr val="000000"/>
                </a:solidFill>
                <a:latin typeface="Trebuchet MS"/>
                <a:ea typeface="Calibri"/>
              </a:rPr>
              <a:t> Salles </a:t>
            </a:r>
            <a:r>
              <a:rPr lang="pt-BR" sz="2400" b="1" spc="-1" dirty="0" err="1">
                <a:solidFill>
                  <a:srgbClr val="000000"/>
                </a:solidFill>
                <a:latin typeface="Trebuchet MS"/>
                <a:ea typeface="Calibri"/>
              </a:rPr>
              <a:t>Freua</a:t>
            </a:r>
            <a:r>
              <a:rPr lang="pt-BR" sz="2400" spc="-1" dirty="0">
                <a:solidFill>
                  <a:srgbClr val="000000"/>
                </a:solidFill>
                <a:latin typeface="Trebuchet MS"/>
                <a:ea typeface="Calibri"/>
              </a:rPr>
              <a:t> e também de </a:t>
            </a:r>
            <a:r>
              <a:rPr lang="pt-BR" sz="2400" b="1" spc="-1" dirty="0">
                <a:solidFill>
                  <a:srgbClr val="000000"/>
                </a:solidFill>
                <a:latin typeface="Trebuchet MS"/>
                <a:ea typeface="Calibri"/>
              </a:rPr>
              <a:t>Célio Lobão.</a:t>
            </a:r>
            <a:endParaRPr lang="pt-BR" sz="2400" spc="-1" dirty="0">
              <a:latin typeface="Arial"/>
            </a:endParaRPr>
          </a:p>
          <a:p>
            <a:pPr marL="342900" indent="-342900" algn="just">
              <a:buSzPts val="1920"/>
              <a:buFont typeface="Arial" panose="020B0604020202020204" pitchFamily="34" charset="0"/>
              <a:buChar char="►"/>
            </a:pPr>
            <a:endParaRPr lang="pt-BR" sz="2400" spc="-1" dirty="0">
              <a:latin typeface="Arial"/>
            </a:endParaRPr>
          </a:p>
          <a:p>
            <a:pPr marL="342900" lvl="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4194642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CRIMES ENTRE MILITARES E CÔNJUGES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5" name="Espaço Reservado para Conteúdo 7"/>
          <p:cNvSpPr>
            <a:spLocks noGrp="1"/>
          </p:cNvSpPr>
          <p:nvPr>
            <p:ph idx="1"/>
          </p:nvPr>
        </p:nvSpPr>
        <p:spPr>
          <a:xfrm>
            <a:off x="895642" y="2151073"/>
            <a:ext cx="10353762" cy="4355592"/>
          </a:xfrm>
        </p:spPr>
        <p:txBody>
          <a:bodyPr>
            <a:normAutofit/>
          </a:bodyPr>
          <a:lstStyle/>
          <a:p>
            <a:pPr marL="342900" indent="-342900" algn="just">
              <a:buSzPts val="1920"/>
              <a:buFont typeface="Arial" panose="020B0604020202020204" pitchFamily="34" charset="0"/>
              <a:buChar char="►"/>
            </a:pPr>
            <a:r>
              <a:rPr lang="pt-BR" sz="2400" spc="-1" dirty="0" smtClean="0">
                <a:solidFill>
                  <a:srgbClr val="000000"/>
                </a:solidFill>
                <a:latin typeface="Trebuchet MS"/>
                <a:ea typeface="Calibri"/>
              </a:rPr>
              <a:t>Pela </a:t>
            </a:r>
            <a:r>
              <a:rPr lang="pt-BR" sz="2400" spc="-1" dirty="0" smtClean="0">
                <a:solidFill>
                  <a:srgbClr val="FF0000"/>
                </a:solidFill>
                <a:latin typeface="Trebuchet MS"/>
                <a:ea typeface="Calibri"/>
              </a:rPr>
              <a:t>terceira</a:t>
            </a:r>
            <a:r>
              <a:rPr lang="pt-BR" sz="2400" spc="-1" dirty="0" smtClean="0">
                <a:solidFill>
                  <a:srgbClr val="000000"/>
                </a:solidFill>
                <a:latin typeface="Trebuchet MS"/>
                <a:ea typeface="Calibri"/>
              </a:rPr>
              <a:t> </a:t>
            </a:r>
            <a:r>
              <a:rPr lang="pt-BR" sz="2400" spc="-1" dirty="0">
                <a:solidFill>
                  <a:srgbClr val="000000"/>
                </a:solidFill>
                <a:latin typeface="Trebuchet MS"/>
                <a:ea typeface="Calibri"/>
              </a:rPr>
              <a:t>teoria, os fatos delituosos acontecidos entre casal de militares tratam-se de </a:t>
            </a:r>
            <a:r>
              <a:rPr lang="pt-BR" sz="2400" u="sng" spc="-1" dirty="0">
                <a:solidFill>
                  <a:srgbClr val="000000"/>
                </a:solidFill>
                <a:latin typeface="Trebuchet MS"/>
                <a:ea typeface="Calibri"/>
              </a:rPr>
              <a:t>crime militar por </a:t>
            </a:r>
            <a:r>
              <a:rPr lang="pt-BR" sz="2400" u="sng" spc="-1" dirty="0" smtClean="0">
                <a:solidFill>
                  <a:srgbClr val="000000"/>
                </a:solidFill>
                <a:latin typeface="Trebuchet MS"/>
                <a:ea typeface="Calibri"/>
              </a:rPr>
              <a:t>extensão</a:t>
            </a:r>
            <a:r>
              <a:rPr lang="pt-BR" sz="2400" spc="-1" dirty="0" smtClean="0">
                <a:solidFill>
                  <a:srgbClr val="000000"/>
                </a:solidFill>
                <a:latin typeface="Trebuchet MS"/>
                <a:ea typeface="Calibri"/>
              </a:rPr>
              <a:t>, por </a:t>
            </a:r>
            <a:r>
              <a:rPr lang="pt-BR" sz="2400" spc="-1" dirty="0">
                <a:solidFill>
                  <a:srgbClr val="000000"/>
                </a:solidFill>
                <a:latin typeface="Trebuchet MS"/>
                <a:ea typeface="Calibri"/>
              </a:rPr>
              <a:t>isso aplica-se a LMP na sua parte protetiva. É uma teoria que concilia a aplicação da lei pela Justiça Militar, ou seja, em alguns casos (não todos), tratar-se-ia de crime militar, a ser processado e julgado pelo Conselho de Justiça, mas a todo tempo poderiam ser aplicadas as medidas protetivas, seja pelo </a:t>
            </a:r>
            <a:r>
              <a:rPr lang="pt-BR" sz="2400" spc="-1" dirty="0" smtClean="0">
                <a:solidFill>
                  <a:srgbClr val="000000"/>
                </a:solidFill>
                <a:latin typeface="Trebuchet MS"/>
                <a:ea typeface="Calibri"/>
              </a:rPr>
              <a:t>Juiz </a:t>
            </a:r>
            <a:r>
              <a:rPr lang="pt-BR" sz="2400" spc="-1" dirty="0">
                <a:solidFill>
                  <a:srgbClr val="000000"/>
                </a:solidFill>
                <a:latin typeface="Trebuchet MS"/>
                <a:ea typeface="Calibri"/>
              </a:rPr>
              <a:t>de </a:t>
            </a:r>
            <a:r>
              <a:rPr lang="pt-BR" sz="2400" spc="-1" dirty="0" smtClean="0">
                <a:solidFill>
                  <a:srgbClr val="000000"/>
                </a:solidFill>
                <a:latin typeface="Trebuchet MS"/>
                <a:ea typeface="Calibri"/>
              </a:rPr>
              <a:t>Direito, </a:t>
            </a:r>
            <a:r>
              <a:rPr lang="pt-BR" sz="2400" spc="-1" dirty="0">
                <a:solidFill>
                  <a:srgbClr val="000000"/>
                </a:solidFill>
                <a:latin typeface="Trebuchet MS"/>
                <a:ea typeface="Calibri"/>
              </a:rPr>
              <a:t>seja pelo Conselho de Justiça.</a:t>
            </a:r>
            <a:endParaRPr lang="pt-BR" sz="2400" spc="-1" dirty="0">
              <a:latin typeface="Arial"/>
            </a:endParaRPr>
          </a:p>
          <a:p>
            <a:pPr marL="342900" indent="-342900" algn="just">
              <a:buSzPts val="1920"/>
              <a:buFont typeface="Arial" panose="020B0604020202020204" pitchFamily="34" charset="0"/>
              <a:buChar char="►"/>
            </a:pPr>
            <a:endParaRPr lang="pt-BR" sz="2400" spc="-1" dirty="0">
              <a:latin typeface="Arial"/>
            </a:endParaRPr>
          </a:p>
          <a:p>
            <a:pPr marL="342900" lvl="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4162185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CRIMES ENTRE MILITARES E CÔNJUGES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5" name="Espaço Reservado para Conteúdo 7"/>
          <p:cNvSpPr>
            <a:spLocks noGrp="1"/>
          </p:cNvSpPr>
          <p:nvPr>
            <p:ph idx="1"/>
          </p:nvPr>
        </p:nvSpPr>
        <p:spPr>
          <a:xfrm>
            <a:off x="895642" y="2151073"/>
            <a:ext cx="10353762" cy="4355592"/>
          </a:xfrm>
        </p:spPr>
        <p:txBody>
          <a:bodyPr>
            <a:normAutofit/>
          </a:bodyPr>
          <a:lstStyle/>
          <a:p>
            <a:pPr marL="342900" indent="-342900" algn="just">
              <a:buSzPts val="1920"/>
              <a:buFont typeface="Arial" panose="020B0604020202020204" pitchFamily="34" charset="0"/>
              <a:buChar char="►"/>
            </a:pPr>
            <a:r>
              <a:rPr lang="pt-BR" sz="3200" spc="-1" dirty="0" smtClean="0">
                <a:solidFill>
                  <a:srgbClr val="000000"/>
                </a:solidFill>
                <a:latin typeface="Trebuchet MS"/>
              </a:rPr>
              <a:t>Qual teoria adotar?</a:t>
            </a:r>
          </a:p>
          <a:p>
            <a:pPr marL="800100" lvl="1" indent="-342900" algn="just">
              <a:buSzPts val="1920"/>
              <a:buFont typeface="Arial" panose="020B0604020202020204" pitchFamily="34" charset="0"/>
              <a:buChar char="►"/>
            </a:pPr>
            <a:r>
              <a:rPr lang="pt-BR" sz="2800" spc="-1" dirty="0" smtClean="0">
                <a:solidFill>
                  <a:srgbClr val="000000"/>
                </a:solidFill>
                <a:latin typeface="Trebuchet MS"/>
              </a:rPr>
              <a:t>A jurisprudência não é uniforme sobre o tema mas, via de regra, não havendo desdobramentos para vida militar, trata-se de crime comum a ser julgado pela justiça comum. </a:t>
            </a:r>
            <a:r>
              <a:rPr lang="pt-BR" sz="2800" spc="-1" dirty="0" smtClean="0">
                <a:solidFill>
                  <a:srgbClr val="000000"/>
                </a:solidFill>
                <a:latin typeface="Trebuchet MS"/>
              </a:rPr>
              <a:t>(Posicionamento adotado no Amapá)</a:t>
            </a:r>
            <a:endParaRPr lang="pt-BR" sz="2800" spc="-1" dirty="0" smtClean="0">
              <a:solidFill>
                <a:srgbClr val="000000"/>
              </a:solidFill>
              <a:latin typeface="Trebuchet MS"/>
            </a:endParaRPr>
          </a:p>
          <a:p>
            <a:pPr marL="342900" lvl="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767372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 militar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pic>
        <p:nvPicPr>
          <p:cNvPr id="7" name="Espaço Reservado para Conteúdo 6"/>
          <p:cNvPicPr>
            <a:picLocks noGrp="1" noChangeAspect="1"/>
          </p:cNvPicPr>
          <p:nvPr>
            <p:ph idx="1"/>
          </p:nvPr>
        </p:nvPicPr>
        <p:blipFill>
          <a:blip r:embed="rId3"/>
          <a:stretch>
            <a:fillRect/>
          </a:stretch>
        </p:blipFill>
        <p:spPr>
          <a:xfrm>
            <a:off x="4203620" y="2095500"/>
            <a:ext cx="4108276" cy="4021726"/>
          </a:xfrm>
          <a:prstGeom prst="rect">
            <a:avLst/>
          </a:prstGeom>
        </p:spPr>
      </p:pic>
    </p:spTree>
    <p:extLst>
      <p:ext uri="{BB962C8B-B14F-4D97-AF65-F5344CB8AC3E}">
        <p14:creationId xmlns:p14="http://schemas.microsoft.com/office/powerpoint/2010/main" val="2014279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err="1" smtClean="0"/>
              <a:t>Stf</a:t>
            </a:r>
            <a:r>
              <a:rPr lang="pt-BR" sz="4000" dirty="0" smtClean="0"/>
              <a:t> - CRIMES </a:t>
            </a:r>
            <a:r>
              <a:rPr lang="pt-BR" sz="4000" dirty="0" smtClean="0"/>
              <a:t>ENTRE MILITARES E CÔNJUGES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5" name="Espaço Reservado para Conteúdo 7"/>
          <p:cNvSpPr>
            <a:spLocks noGrp="1"/>
          </p:cNvSpPr>
          <p:nvPr>
            <p:ph idx="1"/>
          </p:nvPr>
        </p:nvSpPr>
        <p:spPr>
          <a:xfrm>
            <a:off x="895642" y="2151073"/>
            <a:ext cx="10353762" cy="4355592"/>
          </a:xfrm>
        </p:spPr>
        <p:txBody>
          <a:bodyPr>
            <a:normAutofit/>
          </a:bodyPr>
          <a:lstStyle/>
          <a:p>
            <a:pPr marL="457200" lvl="1" indent="0" algn="just">
              <a:buSzPts val="1920"/>
              <a:buNone/>
            </a:pPr>
            <a:r>
              <a:rPr lang="pt-BR" sz="2000" b="1" spc="-1" dirty="0" smtClean="0">
                <a:solidFill>
                  <a:srgbClr val="000000"/>
                </a:solidFill>
                <a:latin typeface="Trebuchet MS"/>
                <a:ea typeface="Calibri"/>
              </a:rPr>
              <a:t>STF</a:t>
            </a:r>
            <a:r>
              <a:rPr lang="pt-BR" sz="2000" b="1" spc="-1" dirty="0">
                <a:solidFill>
                  <a:srgbClr val="000000"/>
                </a:solidFill>
                <a:latin typeface="Trebuchet MS"/>
                <a:ea typeface="Calibri"/>
              </a:rPr>
              <a:t>. HC 103.812 – SP44</a:t>
            </a:r>
            <a:r>
              <a:rPr lang="pt-BR" sz="2000" spc="-1" dirty="0">
                <a:solidFill>
                  <a:srgbClr val="000000"/>
                </a:solidFill>
                <a:latin typeface="Trebuchet MS"/>
                <a:ea typeface="Calibri"/>
              </a:rPr>
              <a:t>, interposto pela Defesa de um Soldado PM Feminino, acusada de </a:t>
            </a:r>
            <a:r>
              <a:rPr lang="pt-BR" sz="2000" spc="-1" dirty="0">
                <a:solidFill>
                  <a:srgbClr val="FF0000"/>
                </a:solidFill>
                <a:latin typeface="Trebuchet MS"/>
                <a:ea typeface="Calibri"/>
              </a:rPr>
              <a:t>homicídio doloso contra o marido, Tenente Coronel da mesma corporação</a:t>
            </a:r>
            <a:r>
              <a:rPr lang="pt-BR" sz="2000" spc="-1" dirty="0">
                <a:solidFill>
                  <a:srgbClr val="000000"/>
                </a:solidFill>
                <a:latin typeface="Trebuchet MS"/>
                <a:ea typeface="Calibri"/>
              </a:rPr>
              <a:t> e condenada pelo Tribunal de Justiça Militar de São Paulo. Para o Supremo Tribunal Federal tratou-se de </a:t>
            </a:r>
            <a:r>
              <a:rPr lang="pt-BR" sz="2000" b="1" u="sng" spc="-1" dirty="0">
                <a:solidFill>
                  <a:srgbClr val="FF0000"/>
                </a:solidFill>
                <a:latin typeface="Trebuchet MS"/>
                <a:ea typeface="Calibri"/>
              </a:rPr>
              <a:t>crime comum</a:t>
            </a:r>
            <a:r>
              <a:rPr lang="pt-BR" sz="2000" spc="-1" dirty="0">
                <a:solidFill>
                  <a:srgbClr val="FF0000"/>
                </a:solidFill>
                <a:latin typeface="Trebuchet MS"/>
                <a:ea typeface="Calibri"/>
              </a:rPr>
              <a:t>, sem nenhum reflexo na caserna, visto que embora a paciente e a vítima fossem militares à época, nenhum deles estava em serviço, e o crime não foi praticado em lugar sujeito à administração militar</a:t>
            </a:r>
            <a:r>
              <a:rPr lang="pt-BR" sz="2000" spc="-1" dirty="0">
                <a:solidFill>
                  <a:srgbClr val="000000"/>
                </a:solidFill>
                <a:latin typeface="Trebuchet MS"/>
                <a:ea typeface="Calibri"/>
              </a:rPr>
              <a:t>, sendo certo que o móvel do crime foi a falência do casamento entre ambos, bem como o intuito da paciente de substituir pensão alimentícia cessada judicialmente por pensão por morte e de obter indenização do seguro de vida, o que é o suficiente para afastar a incidência do art. 9º, inciso II, letra ‘a’, do CPM </a:t>
            </a:r>
            <a:r>
              <a:rPr lang="pt-BR" sz="1500" spc="-1" dirty="0">
                <a:solidFill>
                  <a:srgbClr val="000000"/>
                </a:solidFill>
                <a:latin typeface="Trebuchet MS"/>
                <a:ea typeface="Calibri"/>
              </a:rPr>
              <a:t>(STF, 1ª Turma, rel. Min. Carmen Lúcia; rel. para o acórdão Min. Luiz </a:t>
            </a:r>
            <a:r>
              <a:rPr lang="pt-BR" sz="1500" spc="-1" dirty="0" err="1">
                <a:solidFill>
                  <a:srgbClr val="000000"/>
                </a:solidFill>
                <a:latin typeface="Trebuchet MS"/>
                <a:ea typeface="Calibri"/>
              </a:rPr>
              <a:t>Fux</a:t>
            </a:r>
            <a:r>
              <a:rPr lang="pt-BR" sz="1500" spc="-1" dirty="0">
                <a:solidFill>
                  <a:srgbClr val="000000"/>
                </a:solidFill>
                <a:latin typeface="Trebuchet MS"/>
                <a:ea typeface="Calibri"/>
              </a:rPr>
              <a:t>, j. em 29.11.2011). </a:t>
            </a:r>
            <a:endParaRPr lang="pt-BR" sz="1500" spc="-1" dirty="0">
              <a:latin typeface="Arial"/>
            </a:endParaRPr>
          </a:p>
          <a:p>
            <a:pPr marL="800100" lvl="1" indent="-342900" algn="just">
              <a:buSzPts val="1920"/>
              <a:buFont typeface="Arial" panose="020B0604020202020204" pitchFamily="34" charset="0"/>
              <a:buChar char="►"/>
            </a:pPr>
            <a:endParaRPr lang="pt-BR" sz="2200" spc="-1" dirty="0" smtClean="0">
              <a:latin typeface="Arial"/>
            </a:endParaRPr>
          </a:p>
          <a:p>
            <a:pPr marL="342900" lvl="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2236588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5" name="Espaço Reservado para Conteúdo 7"/>
          <p:cNvSpPr>
            <a:spLocks noGrp="1"/>
          </p:cNvSpPr>
          <p:nvPr>
            <p:ph idx="1"/>
          </p:nvPr>
        </p:nvSpPr>
        <p:spPr>
          <a:xfrm>
            <a:off x="703618" y="2069634"/>
            <a:ext cx="10353762" cy="4355592"/>
          </a:xfrm>
        </p:spPr>
        <p:txBody>
          <a:bodyPr>
            <a:normAutofit lnSpcReduction="10000"/>
          </a:bodyPr>
          <a:lstStyle/>
          <a:p>
            <a:pPr marL="800100" lvl="1" indent="-342900" algn="just">
              <a:buSzPts val="1920"/>
              <a:buFont typeface="Arial" panose="020B0604020202020204" pitchFamily="34" charset="0"/>
              <a:buChar char="►"/>
            </a:pPr>
            <a:r>
              <a:rPr lang="pt-BR" sz="2000" spc="-1" dirty="0" smtClean="0">
                <a:solidFill>
                  <a:srgbClr val="000000"/>
                </a:solidFill>
                <a:latin typeface="Trebuchet MS"/>
                <a:ea typeface="Calibri"/>
              </a:rPr>
              <a:t>O </a:t>
            </a:r>
            <a:r>
              <a:rPr lang="pt-BR" sz="2000" b="1" spc="-1" dirty="0">
                <a:solidFill>
                  <a:srgbClr val="FF0000"/>
                </a:solidFill>
                <a:latin typeface="Trebuchet MS"/>
                <a:ea typeface="Calibri"/>
              </a:rPr>
              <a:t>STM</a:t>
            </a:r>
            <a:r>
              <a:rPr lang="pt-BR" sz="2000" b="1" spc="-1" dirty="0">
                <a:solidFill>
                  <a:srgbClr val="000000"/>
                </a:solidFill>
                <a:latin typeface="Trebuchet MS"/>
                <a:ea typeface="Calibri"/>
              </a:rPr>
              <a:t> </a:t>
            </a:r>
            <a:r>
              <a:rPr lang="pt-BR" sz="2000" spc="-1" dirty="0">
                <a:solidFill>
                  <a:srgbClr val="000000"/>
                </a:solidFill>
                <a:latin typeface="Trebuchet MS"/>
                <a:ea typeface="Calibri"/>
              </a:rPr>
              <a:t>na apelação 18-08.2013.7.02.0102-SP, cujo relator foi o Min. </a:t>
            </a:r>
            <a:r>
              <a:rPr lang="pt-BR" sz="2000" spc="-1" dirty="0" err="1">
                <a:solidFill>
                  <a:srgbClr val="000000"/>
                </a:solidFill>
                <a:latin typeface="Trebuchet MS"/>
                <a:ea typeface="Calibri"/>
              </a:rPr>
              <a:t>Luis</a:t>
            </a:r>
            <a:r>
              <a:rPr lang="pt-BR" sz="2000" spc="-1" dirty="0">
                <a:solidFill>
                  <a:srgbClr val="000000"/>
                </a:solidFill>
                <a:latin typeface="Trebuchet MS"/>
                <a:ea typeface="Calibri"/>
              </a:rPr>
              <a:t> Carlos Gomes Mattos, julgada em 10.09.2014. Tratou-se, na espécie, de pendenga envolvendo casal de militares, na qual um Sargento do Exército, praticou ameaça contra a sua mulher, também Sargento do EB, inicialmente no Próprio Nacional Residencial que o casal ocupava. E depois, via celular, que foi posto em viva - voz pela vítima, tendo esse fato sido presenciado por testemunhas da Base de Administração e Apoio da Organização Militar, onde a militar, que se ausentara do lar, estava autorizada a pernoitar. </a:t>
            </a:r>
            <a:r>
              <a:rPr lang="pt-BR" sz="2000" spc="-1" dirty="0">
                <a:solidFill>
                  <a:srgbClr val="FF0000"/>
                </a:solidFill>
                <a:latin typeface="Trebuchet MS"/>
                <a:ea typeface="Calibri"/>
              </a:rPr>
              <a:t>Havendo desdobramento para a caserna, o fato não mais se restringe à intimidade do casal. </a:t>
            </a:r>
            <a:r>
              <a:rPr lang="pt-BR" sz="2000" spc="-1" dirty="0">
                <a:solidFill>
                  <a:srgbClr val="000000"/>
                </a:solidFill>
                <a:latin typeface="Trebuchet MS"/>
                <a:ea typeface="Calibri"/>
              </a:rPr>
              <a:t>O STM negou provimento ao apelo, sendo que o réu impetrou pedido de HC no STF, que sob os mesmos argumentos da origem, negou a ordem e </a:t>
            </a:r>
            <a:r>
              <a:rPr lang="pt-BR" sz="2000" spc="-1" dirty="0">
                <a:solidFill>
                  <a:srgbClr val="FF0000"/>
                </a:solidFill>
                <a:latin typeface="Trebuchet MS"/>
                <a:ea typeface="Calibri"/>
              </a:rPr>
              <a:t>manteve a condição militar do crime </a:t>
            </a:r>
            <a:r>
              <a:rPr lang="pt-BR" sz="1600" spc="-1" dirty="0">
                <a:solidFill>
                  <a:srgbClr val="000000"/>
                </a:solidFill>
                <a:latin typeface="Trebuchet MS"/>
                <a:ea typeface="Calibri"/>
              </a:rPr>
              <a:t>(STF, 1ª Turma, , HC 125.836, rel. Min. Dias </a:t>
            </a:r>
            <a:r>
              <a:rPr lang="pt-BR" sz="1600" spc="-1" dirty="0" err="1">
                <a:solidFill>
                  <a:srgbClr val="000000"/>
                </a:solidFill>
                <a:latin typeface="Trebuchet MS"/>
                <a:ea typeface="Calibri"/>
              </a:rPr>
              <a:t>Tóffoli</a:t>
            </a:r>
            <a:r>
              <a:rPr lang="pt-BR" sz="1600" spc="-1" dirty="0">
                <a:solidFill>
                  <a:srgbClr val="000000"/>
                </a:solidFill>
                <a:latin typeface="Trebuchet MS"/>
                <a:ea typeface="Calibri"/>
              </a:rPr>
              <a:t>, julgado em 03.03.2015).</a:t>
            </a:r>
            <a:endParaRPr lang="pt-BR" sz="1600" spc="-1" dirty="0">
              <a:latin typeface="Arial"/>
            </a:endParaRPr>
          </a:p>
          <a:p>
            <a:pPr marL="800100" lvl="1" indent="-342900" algn="just">
              <a:buSzPts val="1920"/>
              <a:buFont typeface="Arial" panose="020B0604020202020204" pitchFamily="34" charset="0"/>
              <a:buChar char="►"/>
            </a:pPr>
            <a:endParaRPr lang="pt-BR" sz="2200" spc="-1" dirty="0" smtClean="0">
              <a:latin typeface="Arial"/>
            </a:endParaRPr>
          </a:p>
          <a:p>
            <a:pPr marL="342900" lvl="0" indent="-342900" algn="just">
              <a:buSzPts val="1920"/>
              <a:buFont typeface="Arial" panose="020B0604020202020204" pitchFamily="34" charset="0"/>
              <a:buChar char="►"/>
            </a:pPr>
            <a:endParaRPr lang="pt-BR" sz="2400" u="sng" spc="-1" dirty="0">
              <a:latin typeface="Arial"/>
            </a:endParaRPr>
          </a:p>
        </p:txBody>
      </p:sp>
      <p:sp>
        <p:nvSpPr>
          <p:cNvPr id="6" name="Título 1"/>
          <p:cNvSpPr>
            <a:spLocks noGrp="1"/>
          </p:cNvSpPr>
          <p:nvPr>
            <p:ph type="title"/>
          </p:nvPr>
        </p:nvSpPr>
        <p:spPr>
          <a:xfrm>
            <a:off x="895643" y="486424"/>
            <a:ext cx="10353761" cy="1326321"/>
          </a:xfrm>
        </p:spPr>
        <p:txBody>
          <a:bodyPr>
            <a:normAutofit/>
          </a:bodyPr>
          <a:lstStyle/>
          <a:p>
            <a:r>
              <a:rPr lang="pt-BR" sz="4000" dirty="0" err="1" smtClean="0"/>
              <a:t>stm</a:t>
            </a:r>
            <a:r>
              <a:rPr lang="pt-BR" sz="4000" dirty="0" smtClean="0"/>
              <a:t> - CRIMES </a:t>
            </a:r>
            <a:r>
              <a:rPr lang="pt-BR" sz="4000" dirty="0" smtClean="0"/>
              <a:t>ENTRE MILITARES E CÔNJUGES </a:t>
            </a:r>
            <a:endParaRPr lang="pt-BR" sz="4000" dirty="0"/>
          </a:p>
        </p:txBody>
      </p:sp>
    </p:spTree>
    <p:extLst>
      <p:ext uri="{BB962C8B-B14F-4D97-AF65-F5344CB8AC3E}">
        <p14:creationId xmlns:p14="http://schemas.microsoft.com/office/powerpoint/2010/main" val="295765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Hipótese do art. 9º do </a:t>
            </a:r>
            <a:r>
              <a:rPr lang="pt-BR" sz="4000" dirty="0" err="1" smtClean="0"/>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fontScale="77500" lnSpcReduction="20000"/>
          </a:bodyPr>
          <a:lstStyle/>
          <a:p>
            <a:pPr marL="360" indent="0" algn="just">
              <a:lnSpc>
                <a:spcPct val="100000"/>
              </a:lnSpc>
              <a:buClr>
                <a:srgbClr val="000000"/>
              </a:buClr>
              <a:buNone/>
            </a:pPr>
            <a:r>
              <a:rPr lang="pt-BR" sz="2400" b="1" spc="-1" dirty="0">
                <a:solidFill>
                  <a:srgbClr val="000000"/>
                </a:solidFill>
                <a:latin typeface="Trebuchet MS" panose="020B0603020202020204" pitchFamily="34" charset="0"/>
                <a:ea typeface="Calibri"/>
              </a:rPr>
              <a:t>ART. 9º INC III </a:t>
            </a:r>
            <a:r>
              <a:rPr lang="pt-BR" sz="2400" spc="-1" dirty="0">
                <a:solidFill>
                  <a:srgbClr val="000000"/>
                </a:solidFill>
                <a:latin typeface="Trebuchet MS" panose="020B0603020202020204" pitchFamily="34" charset="0"/>
                <a:ea typeface="Calibri"/>
              </a:rPr>
              <a:t>- </a:t>
            </a:r>
            <a:r>
              <a:rPr lang="pt-BR" sz="2400" spc="-1" dirty="0">
                <a:solidFill>
                  <a:srgbClr val="000000"/>
                </a:solidFill>
                <a:latin typeface="Trebuchet MS" panose="020B0603020202020204" pitchFamily="34" charset="0"/>
                <a:ea typeface="DejaVu Sans"/>
              </a:rPr>
              <a:t>os crimes </a:t>
            </a:r>
            <a:r>
              <a:rPr lang="pt-BR" sz="2400" spc="-1" dirty="0">
                <a:solidFill>
                  <a:srgbClr val="FF0000"/>
                </a:solidFill>
                <a:latin typeface="Trebuchet MS" panose="020B0603020202020204" pitchFamily="34" charset="0"/>
                <a:ea typeface="DejaVu Sans"/>
              </a:rPr>
              <a:t>praticados por militar da reserva, ou reformado, ou por civil,</a:t>
            </a:r>
            <a:r>
              <a:rPr lang="pt-BR" sz="2400" spc="-1" dirty="0">
                <a:solidFill>
                  <a:srgbClr val="000000"/>
                </a:solidFill>
                <a:latin typeface="Trebuchet MS" panose="020B0603020202020204" pitchFamily="34" charset="0"/>
                <a:ea typeface="DejaVu Sans"/>
              </a:rPr>
              <a:t> </a:t>
            </a:r>
            <a:r>
              <a:rPr lang="pt-BR" sz="2400" u="sng" spc="-1" dirty="0">
                <a:solidFill>
                  <a:srgbClr val="000000"/>
                </a:solidFill>
                <a:latin typeface="Trebuchet MS" panose="020B0603020202020204" pitchFamily="34" charset="0"/>
                <a:ea typeface="DejaVu Sans"/>
              </a:rPr>
              <a:t>contra as instituições militares</a:t>
            </a:r>
            <a:r>
              <a:rPr lang="pt-BR" sz="2400" spc="-1" dirty="0">
                <a:solidFill>
                  <a:srgbClr val="000000"/>
                </a:solidFill>
                <a:latin typeface="Trebuchet MS" panose="020B0603020202020204" pitchFamily="34" charset="0"/>
                <a:ea typeface="DejaVu Sans"/>
              </a:rPr>
              <a:t>, considerando-se como tais não só os compreendidos no inciso I, como os do inciso II, nos seguintes casos:</a:t>
            </a:r>
            <a:endParaRPr lang="pt-BR" sz="2400" spc="-1" dirty="0">
              <a:latin typeface="Trebuchet MS" panose="020B0603020202020204" pitchFamily="34" charset="0"/>
            </a:endParaRPr>
          </a:p>
          <a:p>
            <a:pPr marL="0" indent="0" algn="just">
              <a:lnSpc>
                <a:spcPct val="100000"/>
              </a:lnSpc>
              <a:buNone/>
            </a:pPr>
            <a:r>
              <a:rPr lang="pt-BR" sz="2400" spc="-1" dirty="0" smtClean="0">
                <a:solidFill>
                  <a:srgbClr val="000000"/>
                </a:solidFill>
                <a:latin typeface="Trebuchet MS" panose="020B0603020202020204" pitchFamily="34" charset="0"/>
                <a:ea typeface="DejaVu Sans"/>
              </a:rPr>
              <a:t>a</a:t>
            </a:r>
            <a:r>
              <a:rPr lang="pt-BR" sz="2400" spc="-1" dirty="0">
                <a:solidFill>
                  <a:srgbClr val="000000"/>
                </a:solidFill>
                <a:latin typeface="Trebuchet MS" panose="020B0603020202020204" pitchFamily="34" charset="0"/>
                <a:ea typeface="DejaVu Sans"/>
              </a:rPr>
              <a:t>) contra o patrimônio sob a administração militar, ou contra a ordem administrativa militar;</a:t>
            </a:r>
            <a:endParaRPr lang="pt-BR" sz="2400" spc="-1" dirty="0">
              <a:latin typeface="Trebuchet MS" panose="020B0603020202020204" pitchFamily="34" charset="0"/>
            </a:endParaRPr>
          </a:p>
          <a:p>
            <a:pPr marL="0" indent="0" algn="just">
              <a:lnSpc>
                <a:spcPct val="100000"/>
              </a:lnSpc>
              <a:buNone/>
            </a:pPr>
            <a:r>
              <a:rPr lang="pt-BR" sz="2400" spc="-1" dirty="0" smtClean="0">
                <a:solidFill>
                  <a:srgbClr val="000000"/>
                </a:solidFill>
                <a:latin typeface="Trebuchet MS" panose="020B0603020202020204" pitchFamily="34" charset="0"/>
                <a:ea typeface="DejaVu Sans"/>
              </a:rPr>
              <a:t>b</a:t>
            </a:r>
            <a:r>
              <a:rPr lang="pt-BR" sz="2400" spc="-1" dirty="0">
                <a:solidFill>
                  <a:srgbClr val="000000"/>
                </a:solidFill>
                <a:latin typeface="Trebuchet MS" panose="020B0603020202020204" pitchFamily="34" charset="0"/>
                <a:ea typeface="DejaVu Sans"/>
              </a:rPr>
              <a:t>) em lugar sujeito à administração militar contra militar em situação de atividade ou assemelhado, ou contra funcionário de Ministério militar ou da Justiça Militar, no exercício de função inerente ao seu </a:t>
            </a:r>
            <a:r>
              <a:rPr lang="pt-BR" sz="2400" spc="-1" dirty="0" smtClean="0">
                <a:solidFill>
                  <a:srgbClr val="000000"/>
                </a:solidFill>
                <a:latin typeface="Trebuchet MS" panose="020B0603020202020204" pitchFamily="34" charset="0"/>
                <a:ea typeface="DejaVu Sans"/>
              </a:rPr>
              <a:t>cargo;</a:t>
            </a:r>
            <a:endParaRPr lang="pt-BR" sz="2400" spc="-1" dirty="0" smtClean="0">
              <a:latin typeface="Trebuchet MS" panose="020B0603020202020204" pitchFamily="34" charset="0"/>
            </a:endParaRPr>
          </a:p>
          <a:p>
            <a:pPr marL="0" indent="0" algn="just">
              <a:lnSpc>
                <a:spcPct val="100000"/>
              </a:lnSpc>
              <a:buNone/>
            </a:pPr>
            <a:r>
              <a:rPr lang="pt-BR" sz="2400" spc="-1" dirty="0" smtClean="0">
                <a:solidFill>
                  <a:srgbClr val="000000"/>
                </a:solidFill>
                <a:latin typeface="Trebuchet MS" panose="020B0603020202020204" pitchFamily="34" charset="0"/>
                <a:ea typeface="DejaVu Sans"/>
              </a:rPr>
              <a:t>c</a:t>
            </a:r>
            <a:r>
              <a:rPr lang="pt-BR" sz="2400" spc="-1" dirty="0">
                <a:solidFill>
                  <a:srgbClr val="000000"/>
                </a:solidFill>
                <a:latin typeface="Trebuchet MS" panose="020B0603020202020204" pitchFamily="34" charset="0"/>
                <a:ea typeface="DejaVu Sans"/>
              </a:rPr>
              <a:t>) contra militar em formatura, ou durante o período de prontidão, vigilância, observação, exploração, exercício, acampamento, acantonamento ou manobras;</a:t>
            </a:r>
            <a:endParaRPr lang="pt-BR" sz="2400" spc="-1" dirty="0">
              <a:latin typeface="Trebuchet MS" panose="020B0603020202020204" pitchFamily="34" charset="0"/>
            </a:endParaRPr>
          </a:p>
          <a:p>
            <a:pPr marL="0" indent="0" algn="just">
              <a:lnSpc>
                <a:spcPct val="100000"/>
              </a:lnSpc>
              <a:buNone/>
            </a:pPr>
            <a:r>
              <a:rPr lang="pt-BR" sz="2400" spc="-1" dirty="0" smtClean="0">
                <a:solidFill>
                  <a:srgbClr val="000000"/>
                </a:solidFill>
                <a:latin typeface="Trebuchet MS" panose="020B0603020202020204" pitchFamily="34" charset="0"/>
                <a:ea typeface="DejaVu Sans"/>
              </a:rPr>
              <a:t>d</a:t>
            </a:r>
            <a:r>
              <a:rPr lang="pt-BR" sz="2400" spc="-1" dirty="0">
                <a:solidFill>
                  <a:srgbClr val="000000"/>
                </a:solidFill>
                <a:latin typeface="Trebuchet MS" panose="020B0603020202020204" pitchFamily="34" charset="0"/>
                <a:ea typeface="DejaVu Sans"/>
              </a:rPr>
              <a:t>) ainda que fora do lugar sujeito à administração militar, contra militar em função de natureza militar, ou no desempenho de serviço de vigilância, garantia e preservação da ordem pública, administrativa ou judiciária, quando legalmente requisitado para </a:t>
            </a:r>
            <a:r>
              <a:rPr lang="pt-BR" sz="2400" spc="-1" dirty="0" err="1">
                <a:solidFill>
                  <a:srgbClr val="000000"/>
                </a:solidFill>
                <a:latin typeface="Trebuchet MS" panose="020B0603020202020204" pitchFamily="34" charset="0"/>
                <a:ea typeface="DejaVu Sans"/>
              </a:rPr>
              <a:t>aquêle</a:t>
            </a:r>
            <a:r>
              <a:rPr lang="pt-BR" sz="2400" spc="-1" dirty="0">
                <a:solidFill>
                  <a:srgbClr val="000000"/>
                </a:solidFill>
                <a:latin typeface="Trebuchet MS" panose="020B0603020202020204" pitchFamily="34" charset="0"/>
                <a:ea typeface="DejaVu Sans"/>
              </a:rPr>
              <a:t> fim, ou em obediência a determinação legal superior.</a:t>
            </a:r>
            <a:endParaRPr lang="pt-BR" sz="2400" spc="-1" dirty="0">
              <a:latin typeface="Trebuchet MS" panose="020B0603020202020204" pitchFamily="34" charset="0"/>
            </a:endParaRP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40588306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Crimes dolosos contra a vida de civil</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0" lvl="0" indent="0" algn="just">
              <a:buSzPts val="1920"/>
              <a:buNone/>
            </a:pPr>
            <a:endParaRPr lang="pt-BR" sz="2400" dirty="0" smtClean="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
        <p:nvSpPr>
          <p:cNvPr id="5" name="Espaço Reservado para Conteúdo 7"/>
          <p:cNvSpPr txBox="1">
            <a:spLocks/>
          </p:cNvSpPr>
          <p:nvPr/>
        </p:nvSpPr>
        <p:spPr>
          <a:xfrm>
            <a:off x="731050" y="2151073"/>
            <a:ext cx="10353762" cy="43555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latin typeface="HelveticaNeueLT Pro 65 Md" panose="020B0604020202020204" pitchFamily="34"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latin typeface="HelveticaNeueLT Pro 65 Md" panose="020B0604020202020204" pitchFamily="34"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latin typeface="HelveticaNeueLT Pro 55 Roman" panose="020B0604020202020204" pitchFamily="34"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latin typeface="HelveticaNeueLT Pro 55 Roman" panose="020B0604020202020204" pitchFamily="34"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latin typeface="HelveticaNeueLT Pro 55 Roman" panose="020B0604020202020204" pitchFamily="34" charset="0"/>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800100" lvl="1" indent="-342900" algn="just">
              <a:buSzPts val="1920"/>
              <a:buFont typeface="Arial" panose="020B0604020202020204" pitchFamily="34" charset="0"/>
              <a:buChar char="►"/>
            </a:pPr>
            <a:r>
              <a:rPr lang="pt-BR" sz="2800" spc="-1" dirty="0" smtClean="0">
                <a:solidFill>
                  <a:srgbClr val="000000"/>
                </a:solidFill>
                <a:latin typeface="Trebuchet MS"/>
              </a:rPr>
              <a:t>Crime doloso </a:t>
            </a:r>
            <a:r>
              <a:rPr lang="pt-BR" sz="2800" spc="-1" dirty="0" smtClean="0">
                <a:solidFill>
                  <a:srgbClr val="000000"/>
                </a:solidFill>
                <a:latin typeface="Trebuchet MS"/>
              </a:rPr>
              <a:t>praticado por militar </a:t>
            </a:r>
            <a:r>
              <a:rPr lang="pt-BR" sz="2800" spc="-1" dirty="0" smtClean="0">
                <a:solidFill>
                  <a:srgbClr val="000000"/>
                </a:solidFill>
                <a:latin typeface="Trebuchet MS"/>
              </a:rPr>
              <a:t>contra civil: Competência do Tribunal do Júri (Art</a:t>
            </a:r>
            <a:r>
              <a:rPr lang="pt-BR" sz="2800" spc="-1" dirty="0" smtClean="0">
                <a:solidFill>
                  <a:srgbClr val="000000"/>
                </a:solidFill>
                <a:latin typeface="Trebuchet MS"/>
                <a:ea typeface="DejaVu Sans"/>
              </a:rPr>
              <a:t>. 9º, </a:t>
            </a:r>
            <a:r>
              <a:rPr lang="pt-BR" sz="2800" spc="-1" dirty="0">
                <a:solidFill>
                  <a:srgbClr val="000000"/>
                </a:solidFill>
                <a:latin typeface="Trebuchet MS"/>
                <a:ea typeface="DejaVu Sans"/>
              </a:rPr>
              <a:t>§ </a:t>
            </a:r>
            <a:r>
              <a:rPr lang="pt-BR" sz="2800" spc="-1" dirty="0" smtClean="0">
                <a:solidFill>
                  <a:srgbClr val="000000"/>
                </a:solidFill>
                <a:latin typeface="Trebuchet MS"/>
                <a:ea typeface="DejaVu Sans"/>
              </a:rPr>
              <a:t>1</a:t>
            </a:r>
            <a:r>
              <a:rPr lang="pt-BR" sz="2800" spc="-1" baseline="30000" dirty="0" smtClean="0">
                <a:solidFill>
                  <a:srgbClr val="000000"/>
                </a:solidFill>
                <a:latin typeface="Trebuchet MS"/>
                <a:ea typeface="DejaVu Sans"/>
              </a:rPr>
              <a:t>º</a:t>
            </a:r>
            <a:r>
              <a:rPr lang="pt-BR" sz="2800" spc="-1" dirty="0" smtClean="0">
                <a:solidFill>
                  <a:srgbClr val="000000"/>
                </a:solidFill>
                <a:latin typeface="Trebuchet MS"/>
                <a:ea typeface="DejaVu Sans"/>
              </a:rPr>
              <a:t> do CPM)</a:t>
            </a:r>
          </a:p>
          <a:p>
            <a:pPr marL="1257300" lvl="2" indent="-342900" algn="just">
              <a:buSzPts val="1920"/>
              <a:buFont typeface="Arial" panose="020B0604020202020204" pitchFamily="34" charset="0"/>
              <a:buChar char="►"/>
            </a:pPr>
            <a:r>
              <a:rPr lang="pt-BR" sz="2600" spc="-1" dirty="0" smtClean="0">
                <a:solidFill>
                  <a:srgbClr val="000000"/>
                </a:solidFill>
                <a:latin typeface="Trebuchet MS"/>
                <a:ea typeface="DejaVu Sans"/>
              </a:rPr>
              <a:t>Permanece </a:t>
            </a:r>
            <a:r>
              <a:rPr lang="pt-BR" sz="2600" spc="-1" dirty="0">
                <a:solidFill>
                  <a:srgbClr val="000000"/>
                </a:solidFill>
                <a:latin typeface="Trebuchet MS"/>
                <a:ea typeface="DejaVu Sans"/>
              </a:rPr>
              <a:t>válido o entendimento jurisprudencial reconhecendo a </a:t>
            </a:r>
            <a:r>
              <a:rPr lang="pt-BR" sz="2600" u="sng" spc="-1" dirty="0">
                <a:solidFill>
                  <a:srgbClr val="000000"/>
                </a:solidFill>
                <a:latin typeface="Trebuchet MS"/>
                <a:ea typeface="DejaVu Sans"/>
              </a:rPr>
              <a:t>competência da Justiça Comum Estadual e do Tribunal do </a:t>
            </a:r>
            <a:r>
              <a:rPr lang="pt-BR" sz="2600" u="sng" spc="-1" dirty="0" smtClean="0">
                <a:solidFill>
                  <a:srgbClr val="000000"/>
                </a:solidFill>
                <a:latin typeface="Trebuchet MS"/>
                <a:ea typeface="DejaVu Sans"/>
              </a:rPr>
              <a:t>Júri </a:t>
            </a:r>
            <a:r>
              <a:rPr lang="pt-BR" sz="2600" spc="-1" dirty="0">
                <a:solidFill>
                  <a:srgbClr val="000000"/>
                </a:solidFill>
                <a:latin typeface="Trebuchet MS"/>
                <a:ea typeface="DejaVu Sans"/>
              </a:rPr>
              <a:t>para o </a:t>
            </a:r>
            <a:r>
              <a:rPr lang="pt-BR" sz="2600" spc="-1" dirty="0">
                <a:solidFill>
                  <a:srgbClr val="FF0000"/>
                </a:solidFill>
                <a:latin typeface="Trebuchet MS"/>
                <a:ea typeface="DejaVu Sans"/>
              </a:rPr>
              <a:t>julgamento de homicídio doloso praticado por policial militar em serviço contra civil.</a:t>
            </a:r>
            <a:endParaRPr lang="pt-BR" sz="2600" spc="-1" dirty="0">
              <a:latin typeface="Arial"/>
            </a:endParaRPr>
          </a:p>
          <a:p>
            <a:pPr marL="800100" lvl="1" indent="-342900" algn="just">
              <a:buSzPts val="1920"/>
              <a:buFont typeface="Arial" panose="020B0604020202020204" pitchFamily="34" charset="0"/>
              <a:buChar char="►"/>
            </a:pPr>
            <a:endParaRPr lang="pt-BR" sz="2800" spc="-1" dirty="0" smtClean="0">
              <a:solidFill>
                <a:srgbClr val="000000"/>
              </a:solidFill>
              <a:latin typeface="Trebuchet MS"/>
            </a:endParaRPr>
          </a:p>
          <a:p>
            <a:pPr marL="1257300" lvl="2" indent="-342900" algn="just">
              <a:buSzPts val="1920"/>
              <a:buFont typeface="Arial" panose="020B0604020202020204" pitchFamily="34" charset="0"/>
              <a:buChar char="►"/>
            </a:pPr>
            <a:endParaRPr lang="pt-BR" sz="2000" spc="-1" dirty="0" smtClean="0">
              <a:latin typeface="Arial"/>
            </a:endParaRPr>
          </a:p>
          <a:p>
            <a:pPr marL="34290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3140379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Crimes dolosos contra a vida de civil</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0" lvl="0" indent="0" algn="just">
              <a:buSzPts val="1920"/>
              <a:buNone/>
            </a:pPr>
            <a:endParaRPr lang="pt-BR" sz="2400" dirty="0" smtClean="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
        <p:nvSpPr>
          <p:cNvPr id="5" name="Espaço Reservado para Conteúdo 7"/>
          <p:cNvSpPr txBox="1">
            <a:spLocks/>
          </p:cNvSpPr>
          <p:nvPr/>
        </p:nvSpPr>
        <p:spPr>
          <a:xfrm>
            <a:off x="731050" y="2151073"/>
            <a:ext cx="10353762" cy="43555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latin typeface="HelveticaNeueLT Pro 65 Md" panose="020B0604020202020204" pitchFamily="34"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latin typeface="HelveticaNeueLT Pro 65 Md" panose="020B0604020202020204" pitchFamily="34"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latin typeface="HelveticaNeueLT Pro 55 Roman" panose="020B0604020202020204" pitchFamily="34"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latin typeface="HelveticaNeueLT Pro 55 Roman" panose="020B0604020202020204" pitchFamily="34"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latin typeface="HelveticaNeueLT Pro 55 Roman" panose="020B0604020202020204" pitchFamily="34" charset="0"/>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800100" lvl="1" indent="-342900" algn="just">
              <a:buSzPts val="1920"/>
              <a:buFont typeface="Arial" panose="020B0604020202020204" pitchFamily="34" charset="0"/>
              <a:buChar char="►"/>
            </a:pPr>
            <a:r>
              <a:rPr lang="pt-BR" sz="1900" spc="-1" dirty="0" smtClean="0">
                <a:solidFill>
                  <a:srgbClr val="000000"/>
                </a:solidFill>
                <a:latin typeface="Trebuchet MS"/>
              </a:rPr>
              <a:t>Crime </a:t>
            </a:r>
            <a:r>
              <a:rPr lang="pt-BR" sz="1900" spc="-1" dirty="0">
                <a:solidFill>
                  <a:srgbClr val="000000"/>
                </a:solidFill>
                <a:latin typeface="Trebuchet MS"/>
              </a:rPr>
              <a:t>doloso contra a vida </a:t>
            </a:r>
            <a:r>
              <a:rPr lang="pt-BR" sz="1900" spc="-1" dirty="0" smtClean="0">
                <a:solidFill>
                  <a:srgbClr val="000000"/>
                </a:solidFill>
                <a:latin typeface="Trebuchet MS"/>
              </a:rPr>
              <a:t>praticado por Militar </a:t>
            </a:r>
            <a:r>
              <a:rPr lang="pt-BR" sz="1900" spc="-1" dirty="0" smtClean="0">
                <a:solidFill>
                  <a:srgbClr val="FF0000"/>
                </a:solidFill>
                <a:latin typeface="Trebuchet MS"/>
              </a:rPr>
              <a:t>DAS FORÇAS ARMADAS </a:t>
            </a:r>
            <a:r>
              <a:rPr lang="pt-BR" sz="1900" spc="-1" dirty="0" smtClean="0">
                <a:solidFill>
                  <a:srgbClr val="000000"/>
                </a:solidFill>
                <a:latin typeface="Trebuchet MS"/>
              </a:rPr>
              <a:t>contra civil</a:t>
            </a:r>
            <a:r>
              <a:rPr lang="pt-BR" sz="1900" spc="-1" dirty="0" smtClean="0">
                <a:solidFill>
                  <a:srgbClr val="000000"/>
                </a:solidFill>
                <a:latin typeface="Trebuchet MS"/>
              </a:rPr>
              <a:t>: Competência da </a:t>
            </a:r>
            <a:r>
              <a:rPr lang="pt-BR" sz="1900" spc="-1" dirty="0" smtClean="0">
                <a:solidFill>
                  <a:srgbClr val="FF0000"/>
                </a:solidFill>
                <a:latin typeface="Trebuchet MS"/>
                <a:ea typeface="DejaVu Sans"/>
              </a:rPr>
              <a:t>Justiça </a:t>
            </a:r>
            <a:r>
              <a:rPr lang="pt-BR" sz="1900" spc="-1" dirty="0">
                <a:solidFill>
                  <a:srgbClr val="FF0000"/>
                </a:solidFill>
                <a:latin typeface="Trebuchet MS"/>
                <a:ea typeface="DejaVu Sans"/>
              </a:rPr>
              <a:t>Militar da </a:t>
            </a:r>
            <a:r>
              <a:rPr lang="pt-BR" sz="1900" spc="-1" dirty="0" smtClean="0">
                <a:solidFill>
                  <a:srgbClr val="FF0000"/>
                </a:solidFill>
                <a:latin typeface="Trebuchet MS"/>
                <a:ea typeface="DejaVu Sans"/>
              </a:rPr>
              <a:t>União</a:t>
            </a:r>
            <a:r>
              <a:rPr lang="pt-BR" sz="1900" spc="-1" dirty="0" smtClean="0">
                <a:solidFill>
                  <a:srgbClr val="000000"/>
                </a:solidFill>
                <a:latin typeface="Trebuchet MS"/>
                <a:ea typeface="DejaVu Sans"/>
              </a:rPr>
              <a:t>, no seguinte contexto </a:t>
            </a:r>
            <a:r>
              <a:rPr lang="pt-BR" sz="1900" spc="-1" dirty="0">
                <a:solidFill>
                  <a:srgbClr val="000000"/>
                </a:solidFill>
                <a:latin typeface="Trebuchet MS"/>
              </a:rPr>
              <a:t>(Art</a:t>
            </a:r>
            <a:r>
              <a:rPr lang="pt-BR" sz="1900" spc="-1" dirty="0">
                <a:solidFill>
                  <a:srgbClr val="000000"/>
                </a:solidFill>
                <a:latin typeface="Trebuchet MS"/>
                <a:ea typeface="DejaVu Sans"/>
              </a:rPr>
              <a:t>. 9º, § </a:t>
            </a:r>
            <a:r>
              <a:rPr lang="pt-BR" sz="1900" spc="-1" dirty="0" smtClean="0">
                <a:solidFill>
                  <a:srgbClr val="000000"/>
                </a:solidFill>
                <a:latin typeface="Trebuchet MS"/>
                <a:ea typeface="DejaVu Sans"/>
              </a:rPr>
              <a:t>2</a:t>
            </a:r>
            <a:r>
              <a:rPr lang="pt-BR" sz="1900" spc="-1" baseline="30000" dirty="0" smtClean="0">
                <a:solidFill>
                  <a:srgbClr val="000000"/>
                </a:solidFill>
                <a:latin typeface="Trebuchet MS"/>
                <a:ea typeface="DejaVu Sans"/>
              </a:rPr>
              <a:t>º</a:t>
            </a:r>
            <a:r>
              <a:rPr lang="pt-BR" sz="1900" spc="-1" dirty="0" smtClean="0">
                <a:solidFill>
                  <a:srgbClr val="000000"/>
                </a:solidFill>
                <a:latin typeface="Trebuchet MS"/>
                <a:ea typeface="DejaVu Sans"/>
              </a:rPr>
              <a:t> </a:t>
            </a:r>
            <a:r>
              <a:rPr lang="pt-BR" sz="1900" spc="-1" dirty="0">
                <a:solidFill>
                  <a:srgbClr val="000000"/>
                </a:solidFill>
                <a:latin typeface="Trebuchet MS"/>
                <a:ea typeface="DejaVu Sans"/>
              </a:rPr>
              <a:t>do CPM)</a:t>
            </a:r>
            <a:endParaRPr lang="pt-BR" sz="1900" spc="-1" dirty="0">
              <a:solidFill>
                <a:srgbClr val="000000"/>
              </a:solidFill>
              <a:latin typeface="Trebuchet MS"/>
            </a:endParaRPr>
          </a:p>
          <a:p>
            <a:pPr marL="914400" lvl="2" indent="0" algn="just">
              <a:buSzPts val="1920"/>
              <a:buNone/>
            </a:pPr>
            <a:r>
              <a:rPr lang="pt-BR" sz="1900" spc="-1" dirty="0">
                <a:solidFill>
                  <a:srgbClr val="000000"/>
                </a:solidFill>
                <a:latin typeface="Trebuchet MS"/>
                <a:ea typeface="DejaVu Sans"/>
              </a:rPr>
              <a:t>I – do cumprimento de atribuições que lhes forem estabelecidas pelo Presidente da República ou pelo Ministro de Estado da Defesa </a:t>
            </a:r>
          </a:p>
          <a:p>
            <a:pPr marL="914400" lvl="2" indent="0" algn="just">
              <a:buSzPts val="1920"/>
              <a:buNone/>
            </a:pPr>
            <a:r>
              <a:rPr lang="pt-BR" sz="1900" spc="-1" dirty="0" smtClean="0">
                <a:solidFill>
                  <a:srgbClr val="000000"/>
                </a:solidFill>
                <a:latin typeface="Trebuchet MS"/>
                <a:ea typeface="DejaVu Sans"/>
              </a:rPr>
              <a:t>II </a:t>
            </a:r>
            <a:r>
              <a:rPr lang="pt-BR" sz="1900" spc="-1" dirty="0">
                <a:solidFill>
                  <a:srgbClr val="000000"/>
                </a:solidFill>
                <a:latin typeface="Trebuchet MS"/>
                <a:ea typeface="DejaVu Sans"/>
              </a:rPr>
              <a:t>– de ação que envolva a segurança de instituição militar ou de missão militar, mesmo que não beligerante; </a:t>
            </a:r>
            <a:r>
              <a:rPr lang="pt-BR" sz="1900" spc="-1" dirty="0" smtClean="0">
                <a:solidFill>
                  <a:srgbClr val="000000"/>
                </a:solidFill>
                <a:latin typeface="Trebuchet MS"/>
                <a:ea typeface="DejaVu Sans"/>
              </a:rPr>
              <a:t>ou</a:t>
            </a:r>
          </a:p>
          <a:p>
            <a:pPr marL="914400" lvl="2" indent="0" algn="just">
              <a:buSzPts val="1920"/>
              <a:buNone/>
            </a:pPr>
            <a:r>
              <a:rPr lang="pt-BR" sz="1900" spc="-1" dirty="0" smtClean="0">
                <a:solidFill>
                  <a:srgbClr val="000000"/>
                </a:solidFill>
                <a:latin typeface="Trebuchet MS"/>
                <a:ea typeface="DejaVu Sans"/>
              </a:rPr>
              <a:t>III </a:t>
            </a:r>
            <a:r>
              <a:rPr lang="pt-BR" sz="1900" spc="-1" dirty="0">
                <a:solidFill>
                  <a:srgbClr val="000000"/>
                </a:solidFill>
                <a:latin typeface="Trebuchet MS"/>
                <a:ea typeface="DejaVu Sans"/>
              </a:rPr>
              <a:t>– de atividade de natureza militar, de operação de paz, de garantia da lei e da ordem ou de atribuição subsidiária, realizadas em conformidade com o disposto no art. 142 da Constituição Federal e na forma dos seguintes diplomas </a:t>
            </a:r>
            <a:r>
              <a:rPr lang="pt-BR" sz="1900" spc="-1" dirty="0" smtClean="0">
                <a:solidFill>
                  <a:srgbClr val="000000"/>
                </a:solidFill>
                <a:latin typeface="Trebuchet MS"/>
                <a:ea typeface="DejaVu Sans"/>
              </a:rPr>
              <a:t>legais:</a:t>
            </a:r>
          </a:p>
          <a:p>
            <a:pPr marL="914400" lvl="2" indent="0" algn="just">
              <a:buSzPts val="1920"/>
              <a:buNone/>
            </a:pPr>
            <a:r>
              <a:rPr lang="pt-BR" sz="1900" spc="-1" dirty="0" smtClean="0">
                <a:solidFill>
                  <a:srgbClr val="000000"/>
                </a:solidFill>
                <a:latin typeface="Trebuchet MS"/>
                <a:ea typeface="DejaVu Sans"/>
              </a:rPr>
              <a:t>a</a:t>
            </a:r>
            <a:r>
              <a:rPr lang="pt-BR" sz="1900" spc="-1" dirty="0">
                <a:solidFill>
                  <a:srgbClr val="000000"/>
                </a:solidFill>
                <a:latin typeface="Trebuchet MS"/>
                <a:ea typeface="DejaVu Sans"/>
              </a:rPr>
              <a:t>) Código Brasileiro de </a:t>
            </a:r>
            <a:r>
              <a:rPr lang="pt-BR" sz="1900" spc="-1" dirty="0" smtClean="0">
                <a:solidFill>
                  <a:srgbClr val="000000"/>
                </a:solidFill>
                <a:latin typeface="Trebuchet MS"/>
                <a:ea typeface="DejaVu Sans"/>
              </a:rPr>
              <a:t>Aeronáutica;</a:t>
            </a:r>
          </a:p>
          <a:p>
            <a:pPr marL="914400" lvl="2" indent="0" algn="just">
              <a:buSzPts val="1920"/>
              <a:buNone/>
            </a:pPr>
            <a:r>
              <a:rPr lang="pt-BR" sz="1900" spc="-1" dirty="0" smtClean="0">
                <a:solidFill>
                  <a:srgbClr val="000000"/>
                </a:solidFill>
                <a:latin typeface="Trebuchet MS"/>
                <a:ea typeface="DejaVu Sans"/>
              </a:rPr>
              <a:t>b</a:t>
            </a:r>
            <a:r>
              <a:rPr lang="pt-BR" sz="1900" spc="-1" dirty="0">
                <a:solidFill>
                  <a:srgbClr val="000000"/>
                </a:solidFill>
                <a:latin typeface="Trebuchet MS"/>
                <a:ea typeface="DejaVu Sans"/>
              </a:rPr>
              <a:t>) </a:t>
            </a:r>
            <a:r>
              <a:rPr lang="pt-BR" sz="1900" u="sng" spc="-1" dirty="0">
                <a:solidFill>
                  <a:srgbClr val="5F5F5F"/>
                </a:solidFill>
                <a:latin typeface="Trebuchet MS"/>
                <a:ea typeface="DejaVu Sans"/>
                <a:hlinkClick r:id="rId3"/>
              </a:rPr>
              <a:t>Lei Complementar n</a:t>
            </a:r>
            <a:r>
              <a:rPr lang="pt-BR" sz="1900" u="sng" spc="-1" baseline="30000" dirty="0">
                <a:solidFill>
                  <a:srgbClr val="5F5F5F"/>
                </a:solidFill>
                <a:latin typeface="Trebuchet MS"/>
                <a:ea typeface="DejaVu Sans"/>
                <a:hlinkClick r:id="rId3"/>
              </a:rPr>
              <a:t>o</a:t>
            </a:r>
            <a:r>
              <a:rPr lang="pt-BR" sz="1900" u="sng" spc="-1" dirty="0">
                <a:solidFill>
                  <a:srgbClr val="5F5F5F"/>
                </a:solidFill>
                <a:latin typeface="Trebuchet MS"/>
                <a:ea typeface="DejaVu Sans"/>
                <a:hlinkClick r:id="rId3"/>
              </a:rPr>
              <a:t> 97, de 9 de junho de </a:t>
            </a:r>
            <a:r>
              <a:rPr lang="pt-BR" sz="1900" u="sng" spc="-1" dirty="0" smtClean="0">
                <a:solidFill>
                  <a:srgbClr val="5F5F5F"/>
                </a:solidFill>
                <a:latin typeface="Trebuchet MS"/>
                <a:ea typeface="DejaVu Sans"/>
                <a:hlinkClick r:id="rId3"/>
              </a:rPr>
              <a:t>1999</a:t>
            </a:r>
            <a:r>
              <a:rPr lang="pt-BR" sz="1900" spc="-1" dirty="0" smtClean="0">
                <a:solidFill>
                  <a:srgbClr val="000000"/>
                </a:solidFill>
                <a:latin typeface="Trebuchet MS"/>
                <a:ea typeface="DejaVu Sans"/>
              </a:rPr>
              <a:t>;</a:t>
            </a:r>
            <a:endParaRPr lang="pt-BR" sz="1900" spc="-1" dirty="0" smtClean="0">
              <a:latin typeface="Arial"/>
            </a:endParaRPr>
          </a:p>
          <a:p>
            <a:pPr marL="914400" lvl="2" indent="0" algn="just">
              <a:buSzPts val="1920"/>
              <a:buNone/>
            </a:pPr>
            <a:r>
              <a:rPr lang="pt-BR" sz="1900" spc="-1" dirty="0" smtClean="0">
                <a:solidFill>
                  <a:srgbClr val="000000"/>
                </a:solidFill>
                <a:latin typeface="Trebuchet MS"/>
                <a:ea typeface="DejaVu Sans"/>
              </a:rPr>
              <a:t>c</a:t>
            </a:r>
            <a:r>
              <a:rPr lang="pt-BR" sz="1900" spc="-1" dirty="0">
                <a:solidFill>
                  <a:srgbClr val="000000"/>
                </a:solidFill>
                <a:latin typeface="Trebuchet MS"/>
                <a:ea typeface="DejaVu Sans"/>
              </a:rPr>
              <a:t>) Código de Processo Penal Militar; </a:t>
            </a:r>
            <a:r>
              <a:rPr lang="pt-BR" sz="1900" spc="-1" dirty="0" smtClean="0">
                <a:solidFill>
                  <a:srgbClr val="000000"/>
                </a:solidFill>
                <a:latin typeface="Trebuchet MS"/>
                <a:ea typeface="DejaVu Sans"/>
              </a:rPr>
              <a:t>e</a:t>
            </a:r>
          </a:p>
          <a:p>
            <a:pPr marL="914400" lvl="2" indent="0" algn="just">
              <a:buSzPts val="1920"/>
              <a:buNone/>
            </a:pPr>
            <a:r>
              <a:rPr lang="pt-BR" sz="1900" spc="-1" dirty="0" smtClean="0">
                <a:solidFill>
                  <a:srgbClr val="000000"/>
                </a:solidFill>
                <a:latin typeface="Trebuchet MS"/>
                <a:ea typeface="DejaVu Sans"/>
              </a:rPr>
              <a:t>d</a:t>
            </a:r>
            <a:r>
              <a:rPr lang="pt-BR" sz="1900" spc="-1" dirty="0">
                <a:solidFill>
                  <a:srgbClr val="000000"/>
                </a:solidFill>
                <a:latin typeface="Trebuchet MS"/>
                <a:ea typeface="DejaVu Sans"/>
              </a:rPr>
              <a:t>) Código Eleitoral. </a:t>
            </a:r>
            <a:r>
              <a:rPr lang="pt-BR" sz="2400" spc="-1" dirty="0">
                <a:solidFill>
                  <a:srgbClr val="000000"/>
                </a:solidFill>
                <a:latin typeface="Trebuchet MS"/>
                <a:ea typeface="DejaVu Sans"/>
              </a:rPr>
              <a:t> </a:t>
            </a:r>
            <a:endParaRPr lang="pt-BR" sz="1800" spc="-1" dirty="0" smtClean="0">
              <a:solidFill>
                <a:srgbClr val="000000"/>
              </a:solidFill>
              <a:latin typeface="Trebuchet MS"/>
              <a:ea typeface="DejaVu Sans"/>
            </a:endParaRPr>
          </a:p>
          <a:p>
            <a:pPr marL="1257300" lvl="2" indent="-342900" algn="just">
              <a:buSzPts val="1920"/>
              <a:buFont typeface="Arial" panose="020B0604020202020204" pitchFamily="34" charset="0"/>
              <a:buChar char="►"/>
            </a:pPr>
            <a:endParaRPr lang="pt-BR" sz="2000" spc="-1" dirty="0" smtClean="0">
              <a:latin typeface="Arial"/>
            </a:endParaRPr>
          </a:p>
          <a:p>
            <a:pPr marL="34290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13120928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Crimes dolosos contra a vida de civil</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0" lvl="0" indent="0" algn="just">
              <a:buSzPts val="1920"/>
              <a:buNone/>
            </a:pPr>
            <a:endParaRPr lang="pt-BR" sz="2400" dirty="0" smtClean="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
        <p:nvSpPr>
          <p:cNvPr id="5" name="Espaço Reservado para Conteúdo 7"/>
          <p:cNvSpPr txBox="1">
            <a:spLocks/>
          </p:cNvSpPr>
          <p:nvPr/>
        </p:nvSpPr>
        <p:spPr>
          <a:xfrm>
            <a:off x="731050" y="2151073"/>
            <a:ext cx="10353762" cy="43555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latin typeface="HelveticaNeueLT Pro 65 Md" panose="020B0604020202020204" pitchFamily="34"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latin typeface="HelveticaNeueLT Pro 65 Md" panose="020B0604020202020204" pitchFamily="34"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latin typeface="HelveticaNeueLT Pro 55 Roman" panose="020B0604020202020204" pitchFamily="34"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latin typeface="HelveticaNeueLT Pro 55 Roman" panose="020B0604020202020204" pitchFamily="34"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latin typeface="HelveticaNeueLT Pro 55 Roman" panose="020B0604020202020204" pitchFamily="34" charset="0"/>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800100" lvl="1" indent="-342900" algn="just">
              <a:buSzPts val="1920"/>
              <a:buFont typeface="Arial" panose="020B0604020202020204" pitchFamily="34" charset="0"/>
              <a:buChar char="►"/>
            </a:pPr>
            <a:r>
              <a:rPr lang="pt-BR" sz="2400" spc="-1" dirty="0" smtClean="0">
                <a:solidFill>
                  <a:srgbClr val="000000"/>
                </a:solidFill>
                <a:latin typeface="Trebuchet MS"/>
                <a:ea typeface="DejaVu Sans"/>
              </a:rPr>
              <a:t>O </a:t>
            </a:r>
            <a:r>
              <a:rPr lang="pt-BR" sz="2400" spc="-1" dirty="0">
                <a:solidFill>
                  <a:srgbClr val="000000"/>
                </a:solidFill>
                <a:latin typeface="Trebuchet MS"/>
                <a:ea typeface="DejaVu Sans"/>
              </a:rPr>
              <a:t>legislador editou o §2º do Art.9º em um momento onde já se avizinhava em 2017 uma possível intervenção federal no Estado do RJ, para assegurar um certo conforto aos militares das Forças Armadas afastou-se a competência do Tribunal do </a:t>
            </a:r>
            <a:r>
              <a:rPr lang="pt-BR" sz="2400" spc="-1" dirty="0" smtClean="0">
                <a:solidFill>
                  <a:srgbClr val="000000"/>
                </a:solidFill>
                <a:latin typeface="Trebuchet MS"/>
                <a:ea typeface="DejaVu Sans"/>
              </a:rPr>
              <a:t>Júri </a:t>
            </a:r>
            <a:r>
              <a:rPr lang="pt-BR" sz="2400" spc="-1" dirty="0">
                <a:solidFill>
                  <a:srgbClr val="000000"/>
                </a:solidFill>
                <a:latin typeface="Trebuchet MS"/>
                <a:ea typeface="DejaVu Sans"/>
              </a:rPr>
              <a:t>aos integrantes das forças de intervenção. </a:t>
            </a:r>
            <a:endParaRPr lang="pt-BR" sz="2400" spc="-1" dirty="0">
              <a:latin typeface="Arial"/>
            </a:endParaRPr>
          </a:p>
          <a:p>
            <a:pPr marL="1257300" lvl="2" indent="-342900" algn="just">
              <a:buSzPts val="1920"/>
              <a:buFont typeface="Arial" panose="020B0604020202020204" pitchFamily="34" charset="0"/>
              <a:buChar char="►"/>
            </a:pPr>
            <a:endParaRPr lang="pt-BR" sz="2000" spc="-1" dirty="0" smtClean="0">
              <a:latin typeface="Arial"/>
            </a:endParaRPr>
          </a:p>
          <a:p>
            <a:pPr marL="34290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1039633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Crimes dolosos contra a vida de civil</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0" lvl="0" indent="0" algn="just">
              <a:buSzPts val="1920"/>
              <a:buNone/>
            </a:pPr>
            <a:endParaRPr lang="pt-BR" sz="2400" dirty="0" smtClean="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
        <p:nvSpPr>
          <p:cNvPr id="5" name="Espaço Reservado para Conteúdo 7"/>
          <p:cNvSpPr txBox="1">
            <a:spLocks/>
          </p:cNvSpPr>
          <p:nvPr/>
        </p:nvSpPr>
        <p:spPr>
          <a:xfrm>
            <a:off x="731050" y="2151073"/>
            <a:ext cx="10353762" cy="435559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latin typeface="HelveticaNeueLT Pro 65 Md" panose="020B0604020202020204" pitchFamily="34"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latin typeface="HelveticaNeueLT Pro 65 Md" panose="020B0604020202020204" pitchFamily="34"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latin typeface="HelveticaNeueLT Pro 55 Roman" panose="020B0604020202020204" pitchFamily="34"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latin typeface="HelveticaNeueLT Pro 55 Roman" panose="020B0604020202020204" pitchFamily="34"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latin typeface="HelveticaNeueLT Pro 55 Roman" panose="020B0604020202020204" pitchFamily="34" charset="0"/>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800100" lvl="1" indent="-342900" algn="just">
              <a:buSzPts val="1920"/>
              <a:buFont typeface="Arial" panose="020B0604020202020204" pitchFamily="34" charset="0"/>
              <a:buChar char="►"/>
            </a:pPr>
            <a:r>
              <a:rPr lang="pt-BR" sz="2500" spc="-1" dirty="0" smtClean="0">
                <a:latin typeface="Trebuchet MS" panose="020B0603020202020204" pitchFamily="34" charset="0"/>
              </a:rPr>
              <a:t>Dois </a:t>
            </a:r>
            <a:r>
              <a:rPr lang="pt-BR" sz="2500" spc="-1" dirty="0">
                <a:latin typeface="Trebuchet MS" panose="020B0603020202020204" pitchFamily="34" charset="0"/>
              </a:rPr>
              <a:t>militares (um do Exército e um da Polícia Militar pertencente à Força Nacional) que estejam atuando conjuntamente em operação determinada pelo Presidente da República e cometem o crime de homicídio doloso contra civil. </a:t>
            </a:r>
            <a:r>
              <a:rPr lang="pt-BR" sz="2500" spc="-1" dirty="0" smtClean="0">
                <a:latin typeface="Trebuchet MS" panose="020B0603020202020204" pitchFamily="34" charset="0"/>
              </a:rPr>
              <a:t>Qual </a:t>
            </a:r>
            <a:r>
              <a:rPr lang="pt-BR" sz="2500" spc="-1" dirty="0">
                <a:latin typeface="Trebuchet MS" panose="020B0603020202020204" pitchFamily="34" charset="0"/>
              </a:rPr>
              <a:t>a Justiça competente para processar e julgar o caso? </a:t>
            </a:r>
            <a:endParaRPr lang="pt-BR" sz="2500" spc="-1" dirty="0" smtClean="0">
              <a:latin typeface="Trebuchet MS" panose="020B0603020202020204" pitchFamily="34" charset="0"/>
            </a:endParaRPr>
          </a:p>
          <a:p>
            <a:pPr marL="800100" lvl="1" indent="-342900" algn="just">
              <a:buSzPts val="1920"/>
              <a:buFont typeface="Arial" panose="020B0604020202020204" pitchFamily="34" charset="0"/>
              <a:buChar char="►"/>
            </a:pPr>
            <a:endParaRPr lang="pt-BR" sz="2500" spc="-1" dirty="0" smtClean="0">
              <a:latin typeface="Trebuchet MS" panose="020B0603020202020204" pitchFamily="34" charset="0"/>
            </a:endParaRPr>
          </a:p>
          <a:p>
            <a:pPr marL="1257300" lvl="2" indent="-342900" algn="just">
              <a:buSzPts val="1920"/>
              <a:buFont typeface="Arial" panose="020B0604020202020204" pitchFamily="34" charset="0"/>
              <a:buChar char="►"/>
            </a:pPr>
            <a:r>
              <a:rPr lang="pt-BR" sz="2500" spc="-1" dirty="0" smtClean="0">
                <a:latin typeface="Trebuchet MS" panose="020B0603020202020204" pitchFamily="34" charset="0"/>
              </a:rPr>
              <a:t>Resposta</a:t>
            </a:r>
            <a:r>
              <a:rPr lang="pt-BR" sz="2500" spc="-1" dirty="0">
                <a:latin typeface="Trebuchet MS" panose="020B0603020202020204" pitchFamily="34" charset="0"/>
              </a:rPr>
              <a:t>: O militar das Forças Armadas será julgado pela Justiça Militar da União e o militar estadual será julgado pelo Tribunal do </a:t>
            </a:r>
            <a:r>
              <a:rPr lang="pt-BR" sz="2500" spc="-1" dirty="0" smtClean="0">
                <a:latin typeface="Trebuchet MS" panose="020B0603020202020204" pitchFamily="34" charset="0"/>
              </a:rPr>
              <a:t>Júri. Por </a:t>
            </a:r>
            <a:r>
              <a:rPr lang="pt-BR" sz="2500" spc="-1" dirty="0">
                <a:latin typeface="Trebuchet MS" panose="020B0603020202020204" pitchFamily="34" charset="0"/>
              </a:rPr>
              <a:t>óbice prevista no </a:t>
            </a:r>
            <a:r>
              <a:rPr lang="pt-BR" sz="2500" spc="-1" dirty="0" smtClean="0">
                <a:latin typeface="Trebuchet MS" panose="020B0603020202020204" pitchFamily="34" charset="0"/>
              </a:rPr>
              <a:t>Art. </a:t>
            </a:r>
            <a:r>
              <a:rPr lang="pt-BR" sz="2500" spc="-1" dirty="0">
                <a:latin typeface="Trebuchet MS" panose="020B0603020202020204" pitchFamily="34" charset="0"/>
              </a:rPr>
              <a:t>9º do CPM e no § </a:t>
            </a:r>
            <a:r>
              <a:rPr lang="pt-BR" sz="2500" spc="-1" dirty="0" smtClean="0">
                <a:latin typeface="Trebuchet MS" panose="020B0603020202020204" pitchFamily="34" charset="0"/>
              </a:rPr>
              <a:t>2º</a:t>
            </a:r>
            <a:r>
              <a:rPr lang="pt-BR" sz="2500" spc="-1" dirty="0">
                <a:latin typeface="Trebuchet MS" panose="020B0603020202020204" pitchFamily="34" charset="0"/>
              </a:rPr>
              <a:t>, do art. 125 da Constituição Federal.</a:t>
            </a:r>
          </a:p>
          <a:p>
            <a:pPr marL="1257300" lvl="2" indent="-342900" algn="just">
              <a:buSzPts val="1920"/>
              <a:buFont typeface="Arial" panose="020B0604020202020204" pitchFamily="34" charset="0"/>
              <a:buChar char="►"/>
            </a:pPr>
            <a:endParaRPr lang="pt-BR" sz="3000" spc="-1" dirty="0">
              <a:latin typeface="Arial"/>
            </a:endParaRPr>
          </a:p>
          <a:p>
            <a:pPr marL="800100" lvl="1" indent="-342900" algn="just">
              <a:buSzPts val="1920"/>
              <a:buFont typeface="Arial" panose="020B0604020202020204" pitchFamily="34" charset="0"/>
              <a:buChar char="►"/>
            </a:pPr>
            <a:endParaRPr lang="pt-BR" sz="2000" spc="-1" dirty="0" smtClean="0">
              <a:latin typeface="Arial"/>
            </a:endParaRPr>
          </a:p>
          <a:p>
            <a:pPr marL="34290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3648667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 cometido por Militar da força nacional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0" lvl="0" indent="0" algn="just">
              <a:buSzPts val="1920"/>
              <a:buNone/>
            </a:pPr>
            <a:endParaRPr lang="pt-BR" sz="2400" dirty="0" smtClean="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
        <p:nvSpPr>
          <p:cNvPr id="5" name="Espaço Reservado para Conteúdo 7"/>
          <p:cNvSpPr txBox="1">
            <a:spLocks/>
          </p:cNvSpPr>
          <p:nvPr/>
        </p:nvSpPr>
        <p:spPr>
          <a:xfrm>
            <a:off x="731050" y="2151073"/>
            <a:ext cx="10353762" cy="43555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latin typeface="HelveticaNeueLT Pro 65 Md" panose="020B0604020202020204" pitchFamily="34"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latin typeface="HelveticaNeueLT Pro 65 Md" panose="020B0604020202020204" pitchFamily="34"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latin typeface="HelveticaNeueLT Pro 55 Roman" panose="020B0604020202020204" pitchFamily="34"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latin typeface="HelveticaNeueLT Pro 55 Roman" panose="020B0604020202020204" pitchFamily="34"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latin typeface="HelveticaNeueLT Pro 55 Roman" panose="020B0604020202020204" pitchFamily="34" charset="0"/>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spcBef>
                <a:spcPts val="0"/>
              </a:spcBef>
              <a:buNone/>
            </a:pPr>
            <a:r>
              <a:rPr lang="pt-BR" sz="2400" b="1" u="sng" dirty="0">
                <a:solidFill>
                  <a:srgbClr val="FF0000"/>
                </a:solidFill>
                <a:latin typeface="Trebuchet MS" panose="020B0603020202020204" pitchFamily="34" charset="0"/>
              </a:rPr>
              <a:t>JURISPRUDÊNCIA</a:t>
            </a:r>
            <a:endParaRPr lang="pt-BR" sz="2400" dirty="0">
              <a:latin typeface="Trebuchet MS" panose="020B0603020202020204" pitchFamily="34" charset="0"/>
            </a:endParaRPr>
          </a:p>
          <a:p>
            <a:pPr marL="0" indent="0" algn="just">
              <a:spcBef>
                <a:spcPts val="0"/>
              </a:spcBef>
              <a:buNone/>
            </a:pPr>
            <a:r>
              <a:rPr lang="pt-BR" sz="2400" dirty="0">
                <a:solidFill>
                  <a:srgbClr val="000000"/>
                </a:solidFill>
                <a:latin typeface="Trebuchet MS" panose="020B0603020202020204" pitchFamily="34" charset="0"/>
              </a:rPr>
              <a:t>Em decisão tomada no dia 24/04/2017, o juiz substituo da comarca de Novo Gama, Rodrigo Victor </a:t>
            </a:r>
            <a:r>
              <a:rPr lang="pt-BR" sz="2400" dirty="0" err="1">
                <a:solidFill>
                  <a:srgbClr val="000000"/>
                </a:solidFill>
                <a:latin typeface="Trebuchet MS" panose="020B0603020202020204" pitchFamily="34" charset="0"/>
              </a:rPr>
              <a:t>Foureaux</a:t>
            </a:r>
            <a:r>
              <a:rPr lang="pt-BR" sz="2400" dirty="0">
                <a:solidFill>
                  <a:srgbClr val="000000"/>
                </a:solidFill>
                <a:latin typeface="Trebuchet MS" panose="020B0603020202020204" pitchFamily="34" charset="0"/>
              </a:rPr>
              <a:t> Soares, asseverou que é de </a:t>
            </a:r>
            <a:r>
              <a:rPr lang="pt-BR" sz="2400" dirty="0">
                <a:solidFill>
                  <a:srgbClr val="FF0000"/>
                </a:solidFill>
                <a:latin typeface="Trebuchet MS" panose="020B0603020202020204" pitchFamily="34" charset="0"/>
              </a:rPr>
              <a:t>competência da Justiça Estadual julgar Policias Militares da Força Nacional </a:t>
            </a:r>
            <a:r>
              <a:rPr lang="pt-BR" sz="2400" dirty="0">
                <a:solidFill>
                  <a:srgbClr val="000000"/>
                </a:solidFill>
                <a:latin typeface="Trebuchet MS" panose="020B0603020202020204" pitchFamily="34" charset="0"/>
              </a:rPr>
              <a:t>e determinou que os autos do processo de dois policias militares que se encontram na comarca sejam remetidos à Justiça Militar do Estado do Amapá e do Mato Grosso, onde os militares atuavam.</a:t>
            </a:r>
            <a:endParaRPr lang="pt-BR" sz="2400" dirty="0">
              <a:latin typeface="Trebuchet MS" panose="020B0603020202020204" pitchFamily="34" charset="0"/>
            </a:endParaRPr>
          </a:p>
          <a:p>
            <a:pPr marL="1257300" lvl="2" indent="-342900" algn="just">
              <a:buSzPts val="1920"/>
              <a:buFont typeface="Arial" panose="020B0604020202020204" pitchFamily="34" charset="0"/>
              <a:buChar char="►"/>
            </a:pPr>
            <a:endParaRPr lang="pt-BR" sz="3000" spc="-1" dirty="0">
              <a:latin typeface="Arial"/>
            </a:endParaRPr>
          </a:p>
          <a:p>
            <a:pPr marL="800100" lvl="1" indent="-342900" algn="just">
              <a:buSzPts val="1920"/>
              <a:buFont typeface="Arial" panose="020B0604020202020204" pitchFamily="34" charset="0"/>
              <a:buChar char="►"/>
            </a:pPr>
            <a:endParaRPr lang="pt-BR" sz="2000" spc="-1" dirty="0" smtClean="0">
              <a:latin typeface="Arial"/>
            </a:endParaRPr>
          </a:p>
          <a:p>
            <a:pPr marL="34290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465203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Crime cometido por Militar da força nacional </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3695136"/>
          </a:xfrm>
        </p:spPr>
        <p:txBody>
          <a:bodyPr>
            <a:normAutofit/>
          </a:bodyPr>
          <a:lstStyle/>
          <a:p>
            <a:pPr marL="0" lvl="0" indent="0" algn="just">
              <a:buSzPts val="1920"/>
              <a:buNone/>
            </a:pPr>
            <a:endParaRPr lang="pt-BR" sz="2400" dirty="0" smtClean="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
        <p:nvSpPr>
          <p:cNvPr id="5" name="Espaço Reservado para Conteúdo 7"/>
          <p:cNvSpPr txBox="1">
            <a:spLocks/>
          </p:cNvSpPr>
          <p:nvPr/>
        </p:nvSpPr>
        <p:spPr>
          <a:xfrm>
            <a:off x="731050" y="2151073"/>
            <a:ext cx="10353762" cy="43555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latin typeface="HelveticaNeueLT Pro 65 Md" panose="020B0604020202020204" pitchFamily="34" charset="0"/>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latin typeface="HelveticaNeueLT Pro 65 Md" panose="020B0604020202020204" pitchFamily="34" charset="0"/>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latin typeface="HelveticaNeueLT Pro 55 Roman" panose="020B0604020202020204" pitchFamily="34" charset="0"/>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latin typeface="HelveticaNeueLT Pro 55 Roman" panose="020B0604020202020204" pitchFamily="34" charset="0"/>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latin typeface="HelveticaNeueLT Pro 55 Roman" panose="020B0604020202020204" pitchFamily="34" charset="0"/>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lnSpc>
                <a:spcPct val="100000"/>
              </a:lnSpc>
              <a:buNone/>
            </a:pPr>
            <a:r>
              <a:rPr lang="pt-BR" sz="2400" b="1" spc="-1" dirty="0">
                <a:solidFill>
                  <a:srgbClr val="000000"/>
                </a:solidFill>
                <a:latin typeface="Trebuchet MS"/>
              </a:rPr>
              <a:t>SUMULAS </a:t>
            </a:r>
            <a:r>
              <a:rPr lang="pt-BR" sz="2400" b="1" spc="-1" dirty="0" smtClean="0">
                <a:solidFill>
                  <a:srgbClr val="000000"/>
                </a:solidFill>
                <a:latin typeface="Trebuchet MS"/>
              </a:rPr>
              <a:t>CORRELATAS </a:t>
            </a:r>
            <a:r>
              <a:rPr lang="pt-BR" sz="2400" b="1" spc="-1" dirty="0">
                <a:solidFill>
                  <a:srgbClr val="000000"/>
                </a:solidFill>
                <a:latin typeface="Trebuchet MS"/>
              </a:rPr>
              <a:t>– STJ </a:t>
            </a:r>
          </a:p>
          <a:p>
            <a:pPr algn="just">
              <a:lnSpc>
                <a:spcPct val="100000"/>
              </a:lnSpc>
            </a:pPr>
            <a:r>
              <a:rPr lang="pt-BR" sz="2400" b="1" spc="-1" dirty="0" smtClean="0">
                <a:solidFill>
                  <a:srgbClr val="000000"/>
                </a:solidFill>
                <a:latin typeface="Trebuchet MS"/>
              </a:rPr>
              <a:t>Súmula </a:t>
            </a:r>
            <a:r>
              <a:rPr lang="pt-BR" sz="2400" b="1" spc="-1" dirty="0">
                <a:solidFill>
                  <a:srgbClr val="000000"/>
                </a:solidFill>
                <a:latin typeface="Trebuchet MS"/>
              </a:rPr>
              <a:t>53 </a:t>
            </a:r>
            <a:r>
              <a:rPr lang="pt-BR" sz="2400" spc="-1" dirty="0">
                <a:solidFill>
                  <a:srgbClr val="000000"/>
                </a:solidFill>
                <a:latin typeface="Trebuchet MS"/>
              </a:rPr>
              <a:t>– Compete à Justiça Comum Estadual processar a julgar civil acusado de prática de crime contra instituições militares estaduais. </a:t>
            </a:r>
          </a:p>
          <a:p>
            <a:pPr algn="just">
              <a:lnSpc>
                <a:spcPct val="100000"/>
              </a:lnSpc>
            </a:pPr>
            <a:r>
              <a:rPr lang="pt-BR" sz="2400" b="1" spc="-1" dirty="0">
                <a:solidFill>
                  <a:srgbClr val="000000"/>
                </a:solidFill>
                <a:latin typeface="Trebuchet MS"/>
              </a:rPr>
              <a:t>Súmula 78 </a:t>
            </a:r>
            <a:r>
              <a:rPr lang="pt-BR" sz="2400" spc="-1" dirty="0">
                <a:solidFill>
                  <a:srgbClr val="000000"/>
                </a:solidFill>
                <a:latin typeface="Trebuchet MS"/>
              </a:rPr>
              <a:t>– Compete à justiça Militar processar e julgar policial de corporação estadual, ainda que o delito tenha sido praticado em outra unidade</a:t>
            </a:r>
            <a:r>
              <a:rPr lang="pt-BR" sz="2400" spc="-1" dirty="0" smtClean="0">
                <a:solidFill>
                  <a:srgbClr val="000000"/>
                </a:solidFill>
                <a:latin typeface="Trebuchet MS"/>
              </a:rPr>
              <a:t>.</a:t>
            </a:r>
          </a:p>
          <a:p>
            <a:pPr algn="just">
              <a:lnSpc>
                <a:spcPct val="100000"/>
              </a:lnSpc>
            </a:pPr>
            <a:r>
              <a:rPr lang="pt-BR" sz="2400" b="1" spc="-1" dirty="0">
                <a:solidFill>
                  <a:srgbClr val="000000"/>
                </a:solidFill>
                <a:latin typeface="Trebuchet MS"/>
              </a:rPr>
              <a:t>Súmula 90 </a:t>
            </a:r>
            <a:r>
              <a:rPr lang="pt-BR" sz="2400" spc="-1" dirty="0">
                <a:solidFill>
                  <a:srgbClr val="000000"/>
                </a:solidFill>
                <a:latin typeface="Trebuchet MS"/>
              </a:rPr>
              <a:t>– </a:t>
            </a:r>
            <a:r>
              <a:rPr lang="pt-BR" sz="2400" spc="-1" dirty="0">
                <a:solidFill>
                  <a:srgbClr val="000000"/>
                </a:solidFill>
                <a:latin typeface="Trebuchet MS"/>
              </a:rPr>
              <a:t>Compete à Justiça Estadual Militar processar e julgar o policial militar pela prática do crime militar, e à Comum pela prática do crime comum simultâneo àquele.</a:t>
            </a:r>
          </a:p>
          <a:p>
            <a:pPr marL="1257300" lvl="2" indent="-342900" algn="just">
              <a:buSzPts val="1920"/>
              <a:buFont typeface="Arial" panose="020B0604020202020204" pitchFamily="34" charset="0"/>
              <a:buChar char="►"/>
            </a:pPr>
            <a:endParaRPr lang="pt-BR" sz="3000" spc="-1" dirty="0">
              <a:latin typeface="Arial"/>
            </a:endParaRPr>
          </a:p>
          <a:p>
            <a:pPr marL="800100" lvl="1" indent="-342900" algn="just">
              <a:buSzPts val="1920"/>
              <a:buFont typeface="Arial" panose="020B0604020202020204" pitchFamily="34" charset="0"/>
              <a:buChar char="►"/>
            </a:pPr>
            <a:endParaRPr lang="pt-BR" sz="2000" spc="-1" dirty="0" smtClean="0">
              <a:latin typeface="Arial"/>
            </a:endParaRPr>
          </a:p>
          <a:p>
            <a:pPr marL="342900" indent="-342900" algn="just">
              <a:buSzPts val="1920"/>
              <a:buFont typeface="Arial" panose="020B0604020202020204" pitchFamily="34" charset="0"/>
              <a:buChar char="►"/>
            </a:pPr>
            <a:endParaRPr lang="pt-BR" sz="2400" u="sng" spc="-1" dirty="0">
              <a:latin typeface="Arial"/>
            </a:endParaRPr>
          </a:p>
        </p:txBody>
      </p:sp>
    </p:spTree>
    <p:extLst>
      <p:ext uri="{BB962C8B-B14F-4D97-AF65-F5344CB8AC3E}">
        <p14:creationId xmlns:p14="http://schemas.microsoft.com/office/powerpoint/2010/main" val="7158184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p:cNvSpPr txBox="1"/>
          <p:nvPr/>
        </p:nvSpPr>
        <p:spPr>
          <a:xfrm>
            <a:off x="4770156" y="4204138"/>
            <a:ext cx="2651688" cy="338554"/>
          </a:xfrm>
          <a:prstGeom prst="rect">
            <a:avLst/>
          </a:prstGeom>
          <a:noFill/>
        </p:spPr>
        <p:txBody>
          <a:bodyPr wrap="none" rtlCol="0">
            <a:spAutoFit/>
          </a:bodyPr>
          <a:lstStyle/>
          <a:p>
            <a:r>
              <a:rPr lang="pt-BR" sz="1600" i="1" dirty="0">
                <a:solidFill>
                  <a:schemeClr val="tx1">
                    <a:lumMod val="65000"/>
                    <a:lumOff val="35000"/>
                  </a:schemeClr>
                </a:solidFill>
                <a:latin typeface="HelveticaNeueLT Pro 35 Th" panose="020B0403020202020204" pitchFamily="34" charset="0"/>
              </a:rPr>
              <a:t>PARA SERVIR E PROTEGER</a:t>
            </a:r>
          </a:p>
        </p:txBody>
      </p:sp>
      <p:sp>
        <p:nvSpPr>
          <p:cNvPr id="10" name="CaixaDeTexto 9"/>
          <p:cNvSpPr txBox="1"/>
          <p:nvPr/>
        </p:nvSpPr>
        <p:spPr>
          <a:xfrm>
            <a:off x="4631149" y="6338736"/>
            <a:ext cx="2929702" cy="338554"/>
          </a:xfrm>
          <a:prstGeom prst="rect">
            <a:avLst/>
          </a:prstGeom>
          <a:noFill/>
        </p:spPr>
        <p:txBody>
          <a:bodyPr wrap="square" rtlCol="0">
            <a:spAutoFit/>
          </a:bodyPr>
          <a:lstStyle/>
          <a:p>
            <a:r>
              <a:rPr lang="pt-BR" sz="1600" dirty="0">
                <a:solidFill>
                  <a:schemeClr val="tx1">
                    <a:lumMod val="95000"/>
                    <a:lumOff val="5000"/>
                  </a:schemeClr>
                </a:solidFill>
                <a:latin typeface="HelveticaNeueLT Pro 63 MdEx" panose="020B0707030502030204" pitchFamily="34" charset="0"/>
              </a:rPr>
              <a:t>WWW.PM.AP.GOV.BR</a:t>
            </a:r>
          </a:p>
        </p:txBody>
      </p:sp>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1654" y="503053"/>
            <a:ext cx="3568692" cy="3539248"/>
          </a:xfrm>
          <a:prstGeom prst="rect">
            <a:avLst/>
          </a:prstGeom>
        </p:spPr>
      </p:pic>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7283" y="5734811"/>
            <a:ext cx="6537434" cy="512485"/>
          </a:xfrm>
          <a:prstGeom prst="rect">
            <a:avLst/>
          </a:prstGeom>
        </p:spPr>
      </p:pic>
      <p:pic>
        <p:nvPicPr>
          <p:cNvPr id="6" name="Imagem 5" descr="Uma imagem contendo desenho, caneca, comida, placar&#10;&#10;Descrição gerada automaticamente">
            <a:extLst>
              <a:ext uri="{FF2B5EF4-FFF2-40B4-BE49-F238E27FC236}">
                <a16:creationId xmlns:a16="http://schemas.microsoft.com/office/drawing/2014/main" id="{532FE598-7756-10B8-C809-18A002666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0580" y="231880"/>
            <a:ext cx="654756" cy="795061"/>
          </a:xfrm>
          <a:prstGeom prst="rect">
            <a:avLst/>
          </a:prstGeom>
        </p:spPr>
      </p:pic>
    </p:spTree>
    <p:extLst>
      <p:ext uri="{BB962C8B-B14F-4D97-AF65-F5344CB8AC3E}">
        <p14:creationId xmlns:p14="http://schemas.microsoft.com/office/powerpoint/2010/main" val="612653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Hipóteses do art. </a:t>
            </a:r>
            <a:r>
              <a:rPr lang="pt-BR" sz="4000" dirty="0" smtClean="0"/>
              <a:t>9º, inciso i </a:t>
            </a:r>
            <a:r>
              <a:rPr lang="pt-BR" sz="4000" dirty="0" smtClean="0"/>
              <a:t>do </a:t>
            </a:r>
            <a:r>
              <a:rPr lang="pt-BR" sz="4000" dirty="0" err="1" smtClean="0"/>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4185864"/>
          </a:xfrm>
        </p:spPr>
        <p:txBody>
          <a:bodyPr>
            <a:normAutofit fontScale="77500" lnSpcReduction="20000"/>
          </a:bodyPr>
          <a:lstStyle/>
          <a:p>
            <a:pPr marL="0" lvl="0" indent="0" algn="just">
              <a:buSzPts val="1920"/>
              <a:buNone/>
            </a:pPr>
            <a:r>
              <a:rPr lang="pt-BR" sz="2400" b="1" spc="-1" dirty="0" smtClean="0">
                <a:solidFill>
                  <a:srgbClr val="FF0000"/>
                </a:solidFill>
                <a:latin typeface="Arial"/>
                <a:ea typeface="DejaVu Sans"/>
              </a:rPr>
              <a:t>Art</a:t>
            </a:r>
            <a:r>
              <a:rPr lang="pt-BR" sz="2400" b="1" spc="-1" dirty="0">
                <a:solidFill>
                  <a:srgbClr val="FF0000"/>
                </a:solidFill>
                <a:latin typeface="Arial"/>
                <a:ea typeface="DejaVu Sans"/>
              </a:rPr>
              <a:t>. 9º do CPM:</a:t>
            </a:r>
            <a:r>
              <a:rPr lang="pt-BR" sz="2400" spc="-1" dirty="0">
                <a:solidFill>
                  <a:srgbClr val="FF0000"/>
                </a:solidFill>
                <a:latin typeface="Arial"/>
                <a:ea typeface="DejaVu Sans"/>
              </a:rPr>
              <a:t> </a:t>
            </a:r>
            <a:r>
              <a:rPr lang="pt-BR" sz="2400" spc="-1" dirty="0">
                <a:solidFill>
                  <a:srgbClr val="000000"/>
                </a:solidFill>
                <a:latin typeface="Arial"/>
                <a:ea typeface="DejaVu Sans"/>
              </a:rPr>
              <a:t>Consideram-se crimes militares, em tempo de paz: </a:t>
            </a:r>
            <a:r>
              <a:rPr lang="pt-BR" sz="2400" b="1" spc="-1" dirty="0">
                <a:solidFill>
                  <a:srgbClr val="000000"/>
                </a:solidFill>
                <a:latin typeface="Arial"/>
                <a:ea typeface="DejaVu Sans"/>
              </a:rPr>
              <a:t>	</a:t>
            </a:r>
            <a:endParaRPr lang="pt-BR" sz="2400" spc="-1" dirty="0">
              <a:latin typeface="Arial"/>
            </a:endParaRPr>
          </a:p>
          <a:p>
            <a:pPr marL="0" indent="0" algn="just">
              <a:lnSpc>
                <a:spcPct val="100000"/>
              </a:lnSpc>
              <a:buNone/>
            </a:pPr>
            <a:r>
              <a:rPr lang="pt-BR" sz="2400" b="1" spc="-1" dirty="0" smtClean="0">
                <a:solidFill>
                  <a:srgbClr val="FF0000"/>
                </a:solidFill>
                <a:latin typeface="Arial"/>
                <a:ea typeface="DejaVu Sans"/>
              </a:rPr>
              <a:t>I –</a:t>
            </a:r>
            <a:r>
              <a:rPr lang="pt-BR" sz="2400" spc="-1" dirty="0" smtClean="0">
                <a:solidFill>
                  <a:srgbClr val="000000"/>
                </a:solidFill>
                <a:latin typeface="Arial"/>
                <a:ea typeface="DejaVu Sans"/>
              </a:rPr>
              <a:t> Os crimes de que trata este código, quando definidos </a:t>
            </a:r>
            <a:r>
              <a:rPr lang="pt-BR" sz="2400" b="1" spc="-1" dirty="0" smtClean="0">
                <a:solidFill>
                  <a:srgbClr val="000000"/>
                </a:solidFill>
                <a:latin typeface="Arial"/>
                <a:ea typeface="DejaVu Sans"/>
              </a:rPr>
              <a:t>de modo diversos na lei penal comum</a:t>
            </a:r>
            <a:r>
              <a:rPr lang="pt-BR" sz="2400" spc="-1" dirty="0" smtClean="0">
                <a:solidFill>
                  <a:srgbClr val="000000"/>
                </a:solidFill>
                <a:latin typeface="Arial"/>
                <a:ea typeface="DejaVu Sans"/>
              </a:rPr>
              <a:t>, ou </a:t>
            </a:r>
            <a:r>
              <a:rPr lang="pt-BR" sz="2400" b="1" spc="-1" dirty="0" smtClean="0">
                <a:solidFill>
                  <a:srgbClr val="000000"/>
                </a:solidFill>
                <a:latin typeface="Arial"/>
                <a:ea typeface="DejaVu Sans"/>
              </a:rPr>
              <a:t>nela não previstos</a:t>
            </a:r>
            <a:r>
              <a:rPr lang="pt-BR" sz="2400" spc="-1" dirty="0" smtClean="0">
                <a:solidFill>
                  <a:srgbClr val="000000"/>
                </a:solidFill>
                <a:latin typeface="Arial"/>
                <a:ea typeface="DejaVu Sans"/>
              </a:rPr>
              <a:t>, </a:t>
            </a:r>
            <a:r>
              <a:rPr lang="pt-BR" sz="2400" u="sng" spc="-1" dirty="0" smtClean="0">
                <a:solidFill>
                  <a:srgbClr val="000000"/>
                </a:solidFill>
                <a:latin typeface="Arial"/>
                <a:ea typeface="DejaVu Sans"/>
              </a:rPr>
              <a:t>qualquer que seja o agente</a:t>
            </a:r>
            <a:r>
              <a:rPr lang="pt-BR" sz="2400" spc="-1" dirty="0" smtClean="0">
                <a:solidFill>
                  <a:srgbClr val="000000"/>
                </a:solidFill>
                <a:latin typeface="Arial"/>
                <a:ea typeface="DejaVu Sans"/>
              </a:rPr>
              <a:t>, salvo disposição especial;</a:t>
            </a:r>
          </a:p>
          <a:p>
            <a:pPr marL="342900" lvl="0" indent="-342900" algn="just">
              <a:buSzPts val="1920"/>
              <a:buFont typeface="Arial" panose="020B0604020202020204" pitchFamily="34" charset="0"/>
              <a:buChar char="►"/>
            </a:pPr>
            <a:r>
              <a:rPr lang="pt-BR" sz="2400" dirty="0" smtClean="0">
                <a:solidFill>
                  <a:schemeClr val="dk1"/>
                </a:solidFill>
                <a:latin typeface="Arial"/>
                <a:ea typeface="Arial"/>
                <a:cs typeface="Arial"/>
                <a:sym typeface="Arial"/>
              </a:rPr>
              <a:t>O </a:t>
            </a:r>
            <a:r>
              <a:rPr lang="pt-BR" sz="2400" dirty="0" smtClean="0">
                <a:solidFill>
                  <a:schemeClr val="dk1"/>
                </a:solidFill>
                <a:latin typeface="Arial"/>
                <a:ea typeface="Arial"/>
                <a:cs typeface="Arial"/>
                <a:sym typeface="Arial"/>
              </a:rPr>
              <a:t>inciso I cuida de hipótese específica dos delitos tipificados pelo Código Penal Militar em dois enfoques: </a:t>
            </a:r>
          </a:p>
          <a:p>
            <a:pPr marL="0" lvl="0" indent="0" algn="just">
              <a:buSzPts val="1920"/>
              <a:buNone/>
            </a:pPr>
            <a:r>
              <a:rPr lang="pt-BR" sz="2400" b="1" dirty="0" smtClean="0">
                <a:solidFill>
                  <a:schemeClr val="dk1"/>
                </a:solidFill>
                <a:latin typeface="Arial"/>
                <a:ea typeface="Arial"/>
                <a:cs typeface="Arial"/>
                <a:sym typeface="Arial"/>
              </a:rPr>
              <a:t>a) de </a:t>
            </a:r>
            <a:r>
              <a:rPr lang="pt-BR" sz="2400" b="1" dirty="0">
                <a:solidFill>
                  <a:schemeClr val="dk1"/>
                </a:solidFill>
                <a:latin typeface="Arial"/>
                <a:ea typeface="Arial"/>
                <a:cs typeface="Arial"/>
                <a:sym typeface="Arial"/>
              </a:rPr>
              <a:t>modo </a:t>
            </a:r>
            <a:r>
              <a:rPr lang="pt-BR" sz="2400" b="1" dirty="0" smtClean="0">
                <a:solidFill>
                  <a:schemeClr val="dk1"/>
                </a:solidFill>
                <a:latin typeface="Arial"/>
                <a:ea typeface="Arial"/>
                <a:cs typeface="Arial"/>
                <a:sym typeface="Arial"/>
              </a:rPr>
              <a:t>exclusivo</a:t>
            </a:r>
            <a:r>
              <a:rPr lang="pt-BR" sz="2400" dirty="0">
                <a:solidFill>
                  <a:schemeClr val="dk1"/>
                </a:solidFill>
                <a:latin typeface="Arial"/>
                <a:ea typeface="Arial"/>
                <a:cs typeface="Arial"/>
                <a:sym typeface="Arial"/>
              </a:rPr>
              <a:t>, sem qualquer correspondente em legislação penal comum, podendo ser </a:t>
            </a:r>
            <a:r>
              <a:rPr lang="pt-BR" sz="2400" dirty="0" smtClean="0">
                <a:solidFill>
                  <a:schemeClr val="dk1"/>
                </a:solidFill>
                <a:latin typeface="Arial"/>
                <a:ea typeface="Arial"/>
                <a:cs typeface="Arial"/>
                <a:sym typeface="Arial"/>
              </a:rPr>
              <a:t>próprio ou </a:t>
            </a:r>
            <a:r>
              <a:rPr lang="pt-BR" sz="2400" dirty="0">
                <a:solidFill>
                  <a:schemeClr val="dk1"/>
                </a:solidFill>
                <a:latin typeface="Arial"/>
                <a:ea typeface="Arial"/>
                <a:cs typeface="Arial"/>
                <a:sym typeface="Arial"/>
              </a:rPr>
              <a:t>impróprio; </a:t>
            </a:r>
            <a:r>
              <a:rPr lang="pt-BR" sz="2400" dirty="0" smtClean="0">
                <a:solidFill>
                  <a:schemeClr val="dk1"/>
                </a:solidFill>
                <a:latin typeface="Arial"/>
                <a:ea typeface="Arial"/>
                <a:cs typeface="Arial"/>
                <a:sym typeface="Arial"/>
              </a:rPr>
              <a:t>(Ex. Art. 187 do CPM – Deserção)</a:t>
            </a:r>
            <a:endParaRPr lang="pt-BR" sz="2400" dirty="0" smtClean="0">
              <a:solidFill>
                <a:schemeClr val="dk1"/>
              </a:solidFill>
              <a:latin typeface="Arial"/>
              <a:ea typeface="Arial"/>
              <a:cs typeface="Arial"/>
              <a:sym typeface="Arial"/>
            </a:endParaRPr>
          </a:p>
          <a:p>
            <a:pPr marL="0" indent="0" algn="just">
              <a:buSzPts val="1920"/>
              <a:buNone/>
            </a:pPr>
            <a:r>
              <a:rPr lang="pt-BR" sz="2400" b="1" dirty="0" smtClean="0">
                <a:solidFill>
                  <a:schemeClr val="dk1"/>
                </a:solidFill>
                <a:latin typeface="Arial"/>
                <a:ea typeface="Arial"/>
                <a:cs typeface="Arial"/>
                <a:sym typeface="Arial"/>
              </a:rPr>
              <a:t>b</a:t>
            </a:r>
            <a:r>
              <a:rPr lang="pt-BR" sz="2400" b="1" dirty="0">
                <a:solidFill>
                  <a:schemeClr val="dk1"/>
                </a:solidFill>
                <a:latin typeface="Arial"/>
                <a:ea typeface="Arial"/>
                <a:cs typeface="Arial"/>
                <a:sym typeface="Arial"/>
              </a:rPr>
              <a:t>) de modo peculiar, </a:t>
            </a:r>
            <a:r>
              <a:rPr lang="pt-BR" sz="2400" dirty="0">
                <a:solidFill>
                  <a:schemeClr val="dk1"/>
                </a:solidFill>
                <a:latin typeface="Arial"/>
                <a:ea typeface="Arial"/>
                <a:cs typeface="Arial"/>
                <a:sym typeface="Arial"/>
              </a:rPr>
              <a:t>pois a redação difere da legislação penal comum</a:t>
            </a:r>
            <a:r>
              <a:rPr lang="pt-BR" sz="2400" dirty="0" smtClean="0">
                <a:solidFill>
                  <a:schemeClr val="dk1"/>
                </a:solidFill>
                <a:latin typeface="Arial"/>
                <a:ea typeface="Arial"/>
                <a:cs typeface="Arial"/>
                <a:sym typeface="Arial"/>
              </a:rPr>
              <a:t>, sendo </a:t>
            </a:r>
            <a:r>
              <a:rPr lang="pt-BR" sz="2400" dirty="0">
                <a:solidFill>
                  <a:schemeClr val="dk1"/>
                </a:solidFill>
                <a:latin typeface="Arial"/>
                <a:ea typeface="Arial"/>
                <a:cs typeface="Arial"/>
                <a:sym typeface="Arial"/>
              </a:rPr>
              <a:t>impróprio. </a:t>
            </a:r>
            <a:r>
              <a:rPr lang="pt-BR" sz="2400" dirty="0">
                <a:solidFill>
                  <a:schemeClr val="dk1"/>
                </a:solidFill>
                <a:latin typeface="Arial"/>
                <a:ea typeface="Arial"/>
                <a:cs typeface="Arial"/>
                <a:sym typeface="Arial"/>
              </a:rPr>
              <a:t>(Ex. Art. </a:t>
            </a:r>
            <a:r>
              <a:rPr lang="pt-BR" sz="2400" dirty="0" smtClean="0">
                <a:solidFill>
                  <a:schemeClr val="dk1"/>
                </a:solidFill>
                <a:latin typeface="Arial"/>
                <a:ea typeface="Arial"/>
                <a:cs typeface="Arial"/>
                <a:sym typeface="Arial"/>
              </a:rPr>
              <a:t>290 </a:t>
            </a:r>
            <a:r>
              <a:rPr lang="pt-BR" sz="2400" dirty="0">
                <a:solidFill>
                  <a:schemeClr val="dk1"/>
                </a:solidFill>
                <a:latin typeface="Arial"/>
                <a:ea typeface="Arial"/>
                <a:cs typeface="Arial"/>
                <a:sym typeface="Arial"/>
              </a:rPr>
              <a:t>do CPM – </a:t>
            </a:r>
            <a:r>
              <a:rPr lang="pt-BR" sz="2400" dirty="0" smtClean="0">
                <a:solidFill>
                  <a:schemeClr val="dk1"/>
                </a:solidFill>
                <a:latin typeface="Arial"/>
                <a:ea typeface="Arial"/>
                <a:cs typeface="Arial"/>
                <a:sym typeface="Arial"/>
              </a:rPr>
              <a:t>Tráfico de entorpecentes)</a:t>
            </a:r>
            <a:endParaRPr lang="pt-BR" sz="2400" dirty="0">
              <a:solidFill>
                <a:schemeClr val="dk1"/>
              </a:solidFill>
              <a:latin typeface="Arial"/>
              <a:ea typeface="Arial"/>
              <a:cs typeface="Arial"/>
              <a:sym typeface="Arial"/>
            </a:endParaRPr>
          </a:p>
          <a:p>
            <a:pPr marL="0" indent="0" algn="just">
              <a:buSzPts val="1920"/>
              <a:buNone/>
            </a:pPr>
            <a:r>
              <a:rPr lang="pt-BR" sz="2400" spc="-1" dirty="0" smtClean="0">
                <a:solidFill>
                  <a:srgbClr val="000000"/>
                </a:solidFill>
                <a:latin typeface="Arial"/>
                <a:ea typeface="DejaVu Sans"/>
              </a:rPr>
              <a:t>De </a:t>
            </a:r>
            <a:r>
              <a:rPr lang="pt-BR" sz="2400" spc="-1" dirty="0">
                <a:solidFill>
                  <a:srgbClr val="000000"/>
                </a:solidFill>
                <a:latin typeface="Arial"/>
                <a:ea typeface="DejaVu Sans"/>
              </a:rPr>
              <a:t>outra parte, o inciso I insere a expressão </a:t>
            </a:r>
            <a:r>
              <a:rPr lang="pt-BR" sz="2400" u="sng" spc="-1" dirty="0">
                <a:solidFill>
                  <a:srgbClr val="000000"/>
                </a:solidFill>
                <a:latin typeface="Arial"/>
                <a:ea typeface="DejaVu Sans"/>
              </a:rPr>
              <a:t>qualquer que seja o agente</a:t>
            </a:r>
            <a:r>
              <a:rPr lang="pt-BR" sz="2400" spc="-1" dirty="0">
                <a:solidFill>
                  <a:srgbClr val="000000"/>
                </a:solidFill>
                <a:latin typeface="Arial"/>
                <a:ea typeface="DejaVu Sans"/>
              </a:rPr>
              <a:t>. Nesse ponto, vislumbra-se a possibilidade de cometimento do crime tanto por militar </a:t>
            </a:r>
            <a:r>
              <a:rPr lang="pt-BR" sz="2400" spc="-1" dirty="0" smtClean="0">
                <a:solidFill>
                  <a:srgbClr val="000000"/>
                </a:solidFill>
                <a:latin typeface="Arial"/>
                <a:ea typeface="DejaVu Sans"/>
              </a:rPr>
              <a:t>(Ex. Deserção) quanto </a:t>
            </a:r>
            <a:r>
              <a:rPr lang="pt-BR" sz="2400" spc="-1" dirty="0">
                <a:solidFill>
                  <a:srgbClr val="000000"/>
                </a:solidFill>
                <a:latin typeface="Arial"/>
                <a:ea typeface="DejaVu Sans"/>
              </a:rPr>
              <a:t>por </a:t>
            </a:r>
            <a:r>
              <a:rPr lang="pt-BR" sz="2400" spc="-1" dirty="0" smtClean="0">
                <a:solidFill>
                  <a:srgbClr val="000000"/>
                </a:solidFill>
                <a:latin typeface="Arial"/>
                <a:ea typeface="DejaVu Sans"/>
              </a:rPr>
              <a:t>civil (Ex. violência contra militar em serviço).</a:t>
            </a:r>
            <a:endParaRPr lang="pt-BR" sz="2400" spc="-1" dirty="0">
              <a:latin typeface="Arial"/>
            </a:endParaRP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2090887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Hipóteses do art. </a:t>
            </a:r>
            <a:r>
              <a:rPr lang="pt-BR" sz="4000" dirty="0" smtClean="0"/>
              <a:t>9º, INCISO I </a:t>
            </a:r>
            <a:r>
              <a:rPr lang="pt-BR" sz="4000" dirty="0" smtClean="0"/>
              <a:t>do </a:t>
            </a:r>
            <a:r>
              <a:rPr lang="pt-BR" sz="4000" dirty="0" err="1" smtClean="0"/>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4185864"/>
          </a:xfrm>
        </p:spPr>
        <p:txBody>
          <a:bodyPr>
            <a:normAutofit fontScale="85000" lnSpcReduction="20000"/>
          </a:bodyPr>
          <a:lstStyle/>
          <a:p>
            <a:pPr marL="0" lvl="0" indent="0" algn="just">
              <a:buSzPts val="1920"/>
              <a:buNone/>
            </a:pPr>
            <a:r>
              <a:rPr lang="pt-BR" sz="2400" b="1" spc="-1" dirty="0" smtClean="0">
                <a:solidFill>
                  <a:srgbClr val="FF0000"/>
                </a:solidFill>
                <a:latin typeface="Arial"/>
                <a:ea typeface="DejaVu Sans"/>
              </a:rPr>
              <a:t>Exemplo – Tráfico de Drogas:</a:t>
            </a:r>
          </a:p>
          <a:p>
            <a:pPr marL="0" lvl="0" indent="0" algn="just">
              <a:buSzPts val="1920"/>
              <a:buNone/>
            </a:pPr>
            <a:r>
              <a:rPr lang="pt-BR" sz="2400" b="1" spc="-1" dirty="0" smtClean="0">
                <a:solidFill>
                  <a:srgbClr val="FF0000"/>
                </a:solidFill>
                <a:latin typeface="Arial"/>
                <a:ea typeface="DejaVu Sans"/>
              </a:rPr>
              <a:t>CPM</a:t>
            </a:r>
          </a:p>
          <a:p>
            <a:pPr marL="0" lvl="0" indent="0" algn="just">
              <a:buSzPts val="1920"/>
              <a:buNone/>
            </a:pPr>
            <a:r>
              <a:rPr lang="pt-BR" dirty="0"/>
              <a:t>Art. 290. Receber, preparar, produzir, vender, fornecer, ainda que gratuitamente, ter em depósito, transportar, trazer consigo, ainda que para uso próprio, guardar, ministrar ou entregar de qualquer forma a consumo substância entorpecente, ou que determine dependência física ou psíquica, </a:t>
            </a:r>
            <a:r>
              <a:rPr lang="pt-BR" dirty="0">
                <a:solidFill>
                  <a:srgbClr val="FF0000"/>
                </a:solidFill>
              </a:rPr>
              <a:t>em lugar sujeito à administração militar</a:t>
            </a:r>
            <a:r>
              <a:rPr lang="pt-BR" dirty="0"/>
              <a:t>, sem autorização ou em </a:t>
            </a:r>
            <a:r>
              <a:rPr lang="pt-BR" dirty="0" err="1"/>
              <a:t>desacôrdo</a:t>
            </a:r>
            <a:r>
              <a:rPr lang="pt-BR" dirty="0"/>
              <a:t> com determinação legal ou </a:t>
            </a:r>
            <a:r>
              <a:rPr lang="pt-BR" dirty="0" smtClean="0"/>
              <a:t>regulamentar.</a:t>
            </a:r>
          </a:p>
          <a:p>
            <a:pPr marL="0" indent="0" algn="just">
              <a:buSzPts val="1920"/>
              <a:buNone/>
            </a:pPr>
            <a:r>
              <a:rPr lang="pt-BR" sz="2400" b="1" spc="-1" dirty="0" smtClean="0">
                <a:solidFill>
                  <a:srgbClr val="FF0000"/>
                </a:solidFill>
                <a:latin typeface="Arial"/>
                <a:ea typeface="DejaVu Sans"/>
              </a:rPr>
              <a:t>CP</a:t>
            </a:r>
            <a:endParaRPr lang="pt-BR" dirty="0" smtClean="0"/>
          </a:p>
          <a:p>
            <a:pPr marL="0" lvl="0" indent="0" algn="just">
              <a:buSzPts val="1920"/>
              <a:buNone/>
            </a:pPr>
            <a:r>
              <a:rPr lang="pt-BR" dirty="0"/>
              <a:t>Art. 33. Importar, exportar, remeter, preparar, produzir, fabricar, adquirir, vender, expor à venda, oferecer, ter em depósito, transportar, trazer consigo, guardar, prescrever, ministrar, entregar a consumo ou fornecer drogas, ainda que gratuitamente, sem autorização ou em desacordo com determinação legal ou </a:t>
            </a:r>
            <a:r>
              <a:rPr lang="pt-BR" dirty="0" smtClean="0"/>
              <a:t>regulamentar.</a:t>
            </a:r>
          </a:p>
          <a:p>
            <a:pPr marL="0" lvl="0" indent="0" algn="just">
              <a:buSzPts val="1920"/>
              <a:buNone/>
            </a:pPr>
            <a:r>
              <a:rPr lang="pt-BR" sz="2400" b="1" u="sng" spc="-1" dirty="0" smtClean="0">
                <a:solidFill>
                  <a:srgbClr val="FF0000"/>
                </a:solidFill>
                <a:latin typeface="Arial"/>
                <a:ea typeface="DejaVu Sans"/>
              </a:rPr>
              <a:t>Enquadra na hipótese do inciso I do CPM – Substancialmente diferentes</a:t>
            </a: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1702567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Hipóteses do art. </a:t>
            </a:r>
            <a:r>
              <a:rPr lang="pt-BR" sz="4000" dirty="0" smtClean="0"/>
              <a:t>9º, INCISO I </a:t>
            </a:r>
            <a:r>
              <a:rPr lang="pt-BR" sz="4000" dirty="0" smtClean="0"/>
              <a:t>do </a:t>
            </a:r>
            <a:r>
              <a:rPr lang="pt-BR" sz="4000" dirty="0" err="1" smtClean="0"/>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4185864"/>
          </a:xfrm>
        </p:spPr>
        <p:txBody>
          <a:bodyPr>
            <a:normAutofit fontScale="92500" lnSpcReduction="10000"/>
          </a:bodyPr>
          <a:lstStyle/>
          <a:p>
            <a:pPr marL="0" lvl="0" indent="0" algn="just">
              <a:buSzPts val="1920"/>
              <a:buNone/>
            </a:pPr>
            <a:r>
              <a:rPr lang="pt-BR" sz="2400" b="1" spc="-1" dirty="0" smtClean="0">
                <a:solidFill>
                  <a:srgbClr val="FF0000"/>
                </a:solidFill>
                <a:latin typeface="Arial"/>
                <a:ea typeface="DejaVu Sans"/>
              </a:rPr>
              <a:t>Exemplo – Homicídio:</a:t>
            </a:r>
          </a:p>
          <a:p>
            <a:pPr marL="0" lvl="0" indent="0" algn="just">
              <a:buSzPts val="1920"/>
              <a:buNone/>
            </a:pPr>
            <a:r>
              <a:rPr lang="pt-BR" sz="2400" b="1" spc="-1" dirty="0" smtClean="0">
                <a:solidFill>
                  <a:srgbClr val="FF0000"/>
                </a:solidFill>
                <a:latin typeface="Arial"/>
                <a:ea typeface="DejaVu Sans"/>
              </a:rPr>
              <a:t>CPM</a:t>
            </a:r>
          </a:p>
          <a:p>
            <a:pPr marL="0" indent="0">
              <a:buNone/>
            </a:pPr>
            <a:r>
              <a:rPr lang="pt-BR" b="1" dirty="0" smtClean="0"/>
              <a:t>Homicídio simples</a:t>
            </a:r>
            <a:endParaRPr lang="pt-BR" dirty="0" smtClean="0"/>
          </a:p>
          <a:p>
            <a:pPr marL="0" indent="0">
              <a:buNone/>
            </a:pPr>
            <a:r>
              <a:rPr lang="pt-BR" dirty="0" smtClean="0"/>
              <a:t>Art. 205. Matar alguém</a:t>
            </a:r>
          </a:p>
          <a:p>
            <a:pPr marL="0" lvl="0" indent="0" algn="just">
              <a:buSzPts val="1920"/>
              <a:buNone/>
            </a:pPr>
            <a:endParaRPr lang="pt-BR" dirty="0" smtClean="0"/>
          </a:p>
          <a:p>
            <a:pPr marL="0" indent="0" algn="just">
              <a:buSzPts val="1920"/>
              <a:buNone/>
            </a:pPr>
            <a:r>
              <a:rPr lang="pt-BR" sz="2400" b="1" spc="-1" dirty="0" smtClean="0">
                <a:solidFill>
                  <a:srgbClr val="FF0000"/>
                </a:solidFill>
                <a:latin typeface="Arial"/>
                <a:ea typeface="DejaVu Sans"/>
              </a:rPr>
              <a:t>CP</a:t>
            </a:r>
            <a:endParaRPr lang="pt-BR" dirty="0" smtClean="0"/>
          </a:p>
          <a:p>
            <a:pPr marL="0" indent="0">
              <a:buNone/>
            </a:pPr>
            <a:r>
              <a:rPr lang="pt-BR" b="1" dirty="0"/>
              <a:t>Homicídio simples</a:t>
            </a:r>
            <a:endParaRPr lang="pt-BR" dirty="0"/>
          </a:p>
          <a:p>
            <a:pPr marL="0" indent="0">
              <a:buNone/>
            </a:pPr>
            <a:r>
              <a:rPr lang="pt-BR" dirty="0"/>
              <a:t>Art. </a:t>
            </a:r>
            <a:r>
              <a:rPr lang="pt-BR" dirty="0" smtClean="0"/>
              <a:t>121. </a:t>
            </a:r>
            <a:r>
              <a:rPr lang="pt-BR" dirty="0"/>
              <a:t>Matar alguém</a:t>
            </a:r>
          </a:p>
          <a:p>
            <a:pPr marL="0" lvl="0" indent="0" algn="just">
              <a:buSzPts val="1920"/>
              <a:buNone/>
            </a:pPr>
            <a:r>
              <a:rPr lang="pt-BR" sz="2400" b="1" u="sng" spc="-1" dirty="0" smtClean="0">
                <a:solidFill>
                  <a:srgbClr val="FF0000"/>
                </a:solidFill>
                <a:latin typeface="Arial"/>
                <a:ea typeface="DejaVu Sans"/>
              </a:rPr>
              <a:t>NÃO enquadra na hipótese do inciso I do CPM – Substancialmente IGUAIS</a:t>
            </a: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1937636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Hipóteses do art. </a:t>
            </a:r>
            <a:r>
              <a:rPr lang="pt-BR" sz="4000" dirty="0" smtClean="0"/>
              <a:t>9º, INCISO I </a:t>
            </a:r>
            <a:r>
              <a:rPr lang="pt-BR" sz="4000" dirty="0" smtClean="0"/>
              <a:t>do </a:t>
            </a:r>
            <a:r>
              <a:rPr lang="pt-BR" sz="4000" dirty="0" err="1" smtClean="0"/>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4185864"/>
          </a:xfrm>
        </p:spPr>
        <p:txBody>
          <a:bodyPr>
            <a:normAutofit/>
          </a:bodyPr>
          <a:lstStyle/>
          <a:p>
            <a:pPr marL="0" lvl="0" indent="0" algn="just">
              <a:buSzPts val="1920"/>
              <a:buNone/>
            </a:pPr>
            <a:r>
              <a:rPr lang="pt-BR" sz="2400" spc="-1" dirty="0">
                <a:solidFill>
                  <a:srgbClr val="000000"/>
                </a:solidFill>
                <a:latin typeface="Arial"/>
                <a:ea typeface="DejaVu Sans"/>
              </a:rPr>
              <a:t>Art</a:t>
            </a:r>
            <a:r>
              <a:rPr lang="pt-BR" sz="2400" spc="-1" dirty="0">
                <a:solidFill>
                  <a:srgbClr val="000000"/>
                </a:solidFill>
                <a:latin typeface="Arial"/>
                <a:ea typeface="DejaVu Sans"/>
              </a:rPr>
              <a:t>. 9º do CPM: Consideram-se crimes militares, em tempo de paz: 	</a:t>
            </a:r>
          </a:p>
          <a:p>
            <a:pPr marL="0" indent="0" algn="just">
              <a:lnSpc>
                <a:spcPct val="100000"/>
              </a:lnSpc>
              <a:buNone/>
            </a:pPr>
            <a:r>
              <a:rPr lang="pt-BR" sz="2400" spc="-1" dirty="0">
                <a:solidFill>
                  <a:srgbClr val="000000"/>
                </a:solidFill>
                <a:latin typeface="Arial"/>
                <a:ea typeface="DejaVu Sans"/>
              </a:rPr>
              <a:t>I – Os crimes de que trata este código, quando definidos de modo diversos na lei penal comum, ou nela não previstos, qualquer que seja o agente, salvo disposição especial;</a:t>
            </a:r>
          </a:p>
          <a:p>
            <a:pPr marL="342900" indent="-342900" algn="just">
              <a:buSzPts val="1920"/>
              <a:buFont typeface="Arial" panose="020B0604020202020204" pitchFamily="34" charset="0"/>
              <a:buChar char="►"/>
            </a:pPr>
            <a:r>
              <a:rPr lang="pt-BR" sz="2400" b="1" spc="-1" dirty="0">
                <a:solidFill>
                  <a:srgbClr val="000000"/>
                </a:solidFill>
                <a:latin typeface="Arial"/>
              </a:rPr>
              <a:t>Basta </a:t>
            </a:r>
            <a:r>
              <a:rPr lang="pt-BR" sz="2400" b="1" dirty="0"/>
              <a:t>preencher os elementos do tipo penal em espécie (parte especial).</a:t>
            </a:r>
            <a:endParaRPr lang="pt-BR" sz="2400" b="1" spc="-1" dirty="0">
              <a:latin typeface="Arial"/>
            </a:endParaRPr>
          </a:p>
          <a:p>
            <a:pPr marL="342900" lvl="0" indent="-342900" algn="just">
              <a:buSzPts val="1920"/>
              <a:buFont typeface="Arial" panose="020B0604020202020204" pitchFamily="34" charset="0"/>
              <a:buChar char="►"/>
            </a:pPr>
            <a:r>
              <a:rPr lang="pt-BR" sz="2400" b="1" dirty="0" smtClean="0">
                <a:solidFill>
                  <a:schemeClr val="dk1"/>
                </a:solidFill>
                <a:latin typeface="Arial"/>
                <a:ea typeface="Arial"/>
                <a:cs typeface="Arial"/>
                <a:sym typeface="Arial"/>
              </a:rPr>
              <a:t>Nesses crimes, para o militar da ativa, não há necessidade de complemento da tipicidade na parte geral (Art. 9º do CPM)</a:t>
            </a:r>
            <a:r>
              <a:rPr lang="pt-BR" sz="2400" b="1" spc="-1" dirty="0" smtClean="0">
                <a:solidFill>
                  <a:srgbClr val="000000"/>
                </a:solidFill>
                <a:latin typeface="Arial"/>
                <a:ea typeface="DejaVu Sans"/>
              </a:rPr>
              <a:t>.</a:t>
            </a:r>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3162108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Hipóteses do art. </a:t>
            </a:r>
            <a:r>
              <a:rPr lang="pt-BR" sz="4000" dirty="0" smtClean="0"/>
              <a:t>9º, INCISO I </a:t>
            </a:r>
            <a:r>
              <a:rPr lang="pt-BR" sz="4000" dirty="0" smtClean="0"/>
              <a:t>do </a:t>
            </a:r>
            <a:r>
              <a:rPr lang="pt-BR" sz="4000" dirty="0" err="1" smtClean="0"/>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096064"/>
            <a:ext cx="10353762" cy="4185864"/>
          </a:xfrm>
        </p:spPr>
        <p:txBody>
          <a:bodyPr>
            <a:normAutofit lnSpcReduction="10000"/>
          </a:bodyPr>
          <a:lstStyle/>
          <a:p>
            <a:pPr marL="0" lvl="0" indent="0" algn="just">
              <a:buSzPts val="1920"/>
              <a:buNone/>
            </a:pPr>
            <a:r>
              <a:rPr lang="pt-BR" sz="2400" dirty="0"/>
              <a:t>Assim, se o crime está previsto somente no CPM ou com </a:t>
            </a:r>
            <a:r>
              <a:rPr lang="pt-BR" sz="2400" dirty="0" smtClean="0"/>
              <a:t>redação substancialmente </a:t>
            </a:r>
            <a:r>
              <a:rPr lang="pt-BR" sz="2400" dirty="0"/>
              <a:t>diferente no CP, basta preencher os elementos do fato delituoso no crime em espécie. </a:t>
            </a:r>
          </a:p>
          <a:p>
            <a:pPr marL="0" lvl="0" indent="0" algn="just">
              <a:buSzPts val="1920"/>
              <a:buNone/>
            </a:pPr>
            <a:r>
              <a:rPr lang="pt-BR" sz="2400" b="1" dirty="0"/>
              <a:t>Ex. Violência contra superior. </a:t>
            </a:r>
          </a:p>
          <a:p>
            <a:pPr marL="0" lvl="0" indent="0" algn="just">
              <a:buSzPts val="1920"/>
              <a:buNone/>
            </a:pPr>
            <a:r>
              <a:rPr lang="pt-BR" sz="2400" dirty="0"/>
              <a:t>Crime previsto </a:t>
            </a:r>
            <a:r>
              <a:rPr lang="pt-BR" sz="2400" b="1" u="sng" dirty="0"/>
              <a:t>apenas</a:t>
            </a:r>
            <a:r>
              <a:rPr lang="pt-BR" sz="2400" dirty="0"/>
              <a:t> no </a:t>
            </a:r>
            <a:r>
              <a:rPr lang="pt-BR" sz="2400" dirty="0" smtClean="0"/>
              <a:t>CPM</a:t>
            </a:r>
            <a:r>
              <a:rPr lang="pt-BR" sz="2400" dirty="0"/>
              <a:t> </a:t>
            </a:r>
            <a:r>
              <a:rPr lang="pt-BR" sz="2400" dirty="0" smtClean="0"/>
              <a:t>– Enquadra no inciso I.</a:t>
            </a:r>
            <a:endParaRPr lang="pt-BR" sz="2400" dirty="0"/>
          </a:p>
          <a:p>
            <a:pPr marL="0" lvl="0" indent="0" algn="just">
              <a:buSzPts val="1920"/>
              <a:buNone/>
            </a:pPr>
            <a:r>
              <a:rPr lang="pt-BR" sz="2400" dirty="0"/>
              <a:t>Pouco importa se preenche os requisitos do Art. 9º, ele pode estar de serviço, folga, em lugar sujeito a administração militar, local civil... Se preenche os elementos do Art. </a:t>
            </a:r>
            <a:r>
              <a:rPr lang="pt-BR" sz="2400" dirty="0"/>
              <a:t>157 CPM (</a:t>
            </a:r>
            <a:r>
              <a:rPr lang="pt-BR" sz="2400" dirty="0"/>
              <a:t>Praticar violência contra </a:t>
            </a:r>
            <a:r>
              <a:rPr lang="pt-BR" sz="2400" dirty="0"/>
              <a:t>superior</a:t>
            </a:r>
            <a:r>
              <a:rPr lang="pt-BR" sz="2400" dirty="0" smtClean="0"/>
              <a:t>) é crime militar. </a:t>
            </a:r>
            <a:endParaRPr lang="pt-BR" sz="2400" dirty="0"/>
          </a:p>
          <a:p>
            <a:pPr marL="0" lvl="0" indent="0" algn="just">
              <a:buSzPts val="1920"/>
              <a:buNone/>
            </a:pPr>
            <a:endParaRPr lang="pt-BR" sz="2400" dirty="0">
              <a:solidFill>
                <a:schemeClr val="dk1"/>
              </a:solidFill>
              <a:latin typeface="Arial"/>
              <a:ea typeface="Arial"/>
              <a:cs typeface="Arial"/>
              <a:sym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2517434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824752"/>
            <a:ext cx="10353761" cy="1326321"/>
          </a:xfrm>
        </p:spPr>
        <p:txBody>
          <a:bodyPr>
            <a:normAutofit/>
          </a:bodyPr>
          <a:lstStyle/>
          <a:p>
            <a:r>
              <a:rPr lang="pt-BR" sz="4000" dirty="0" smtClean="0"/>
              <a:t>Hipótese do art. </a:t>
            </a:r>
            <a:r>
              <a:rPr lang="pt-BR" sz="4000" dirty="0" smtClean="0"/>
              <a:t>9º, inciso </a:t>
            </a:r>
            <a:r>
              <a:rPr lang="pt-BR" sz="4000" dirty="0" err="1" smtClean="0"/>
              <a:t>ii</a:t>
            </a:r>
            <a:r>
              <a:rPr lang="pt-BR" sz="4000" dirty="0" smtClean="0"/>
              <a:t> </a:t>
            </a:r>
            <a:r>
              <a:rPr lang="pt-BR" sz="4000" dirty="0" smtClean="0"/>
              <a:t>do </a:t>
            </a:r>
            <a:r>
              <a:rPr lang="pt-BR" sz="4000" dirty="0" err="1" smtClean="0"/>
              <a:t>cpm</a:t>
            </a:r>
            <a:endParaRPr lang="pt-BR" sz="4000" dirty="0"/>
          </a:p>
        </p:txBody>
      </p:sp>
      <p:pic>
        <p:nvPicPr>
          <p:cNvPr id="4" name="Imagem 3" descr="Uma imagem contendo desenho, caneca, comida, placar&#10;&#10;Descrição gerada automaticamente">
            <a:extLst>
              <a:ext uri="{FF2B5EF4-FFF2-40B4-BE49-F238E27FC236}">
                <a16:creationId xmlns:a16="http://schemas.microsoft.com/office/drawing/2014/main" id="{376A740D-73EB-872E-E01B-822B557F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9404" y="229535"/>
            <a:ext cx="689512" cy="837265"/>
          </a:xfrm>
          <a:prstGeom prst="rect">
            <a:avLst/>
          </a:prstGeom>
        </p:spPr>
      </p:pic>
      <p:sp>
        <p:nvSpPr>
          <p:cNvPr id="7" name="Espaço Reservado para Conteúdo 7"/>
          <p:cNvSpPr>
            <a:spLocks noGrp="1"/>
          </p:cNvSpPr>
          <p:nvPr>
            <p:ph idx="1"/>
          </p:nvPr>
        </p:nvSpPr>
        <p:spPr>
          <a:xfrm>
            <a:off x="913795" y="2151073"/>
            <a:ext cx="10353762" cy="3695136"/>
          </a:xfrm>
        </p:spPr>
        <p:txBody>
          <a:bodyPr>
            <a:normAutofit fontScale="92500" lnSpcReduction="10000"/>
          </a:bodyPr>
          <a:lstStyle/>
          <a:p>
            <a:pPr marL="0" lvl="0" indent="0" algn="just">
              <a:buSzPts val="1920"/>
              <a:buNone/>
            </a:pPr>
            <a:r>
              <a:rPr lang="pt-BR" sz="2400" b="1" spc="-1" dirty="0" smtClean="0">
                <a:solidFill>
                  <a:srgbClr val="FF0000"/>
                </a:solidFill>
                <a:latin typeface="Arial"/>
                <a:ea typeface="DejaVu Sans"/>
              </a:rPr>
              <a:t>Art</a:t>
            </a:r>
            <a:r>
              <a:rPr lang="pt-BR" sz="2400" b="1" spc="-1" dirty="0">
                <a:solidFill>
                  <a:srgbClr val="FF0000"/>
                </a:solidFill>
                <a:latin typeface="Arial"/>
                <a:ea typeface="DejaVu Sans"/>
              </a:rPr>
              <a:t>. 9º do CPM:</a:t>
            </a:r>
            <a:r>
              <a:rPr lang="pt-BR" sz="2400" spc="-1" dirty="0">
                <a:solidFill>
                  <a:srgbClr val="FF0000"/>
                </a:solidFill>
                <a:latin typeface="Arial"/>
                <a:ea typeface="DejaVu Sans"/>
              </a:rPr>
              <a:t> </a:t>
            </a:r>
            <a:r>
              <a:rPr lang="pt-BR" sz="2400" spc="-1" dirty="0">
                <a:solidFill>
                  <a:srgbClr val="000000"/>
                </a:solidFill>
                <a:latin typeface="Arial"/>
                <a:ea typeface="DejaVu Sans"/>
              </a:rPr>
              <a:t>Consideram-se crimes militares, em tempo de paz: </a:t>
            </a:r>
            <a:r>
              <a:rPr lang="pt-BR" sz="2400" b="1" spc="-1" dirty="0">
                <a:solidFill>
                  <a:srgbClr val="000000"/>
                </a:solidFill>
                <a:latin typeface="Arial"/>
                <a:ea typeface="DejaVu Sans"/>
              </a:rPr>
              <a:t>	</a:t>
            </a:r>
            <a:endParaRPr lang="pt-BR" sz="2400" spc="-1" dirty="0">
              <a:latin typeface="Arial"/>
            </a:endParaRPr>
          </a:p>
          <a:p>
            <a:pPr marL="0" indent="0" algn="just">
              <a:lnSpc>
                <a:spcPct val="100000"/>
              </a:lnSpc>
              <a:buNone/>
            </a:pPr>
            <a:r>
              <a:rPr lang="pt-BR" sz="2400" spc="-1" dirty="0">
                <a:solidFill>
                  <a:srgbClr val="FF0000"/>
                </a:solidFill>
                <a:latin typeface="Trebuchet MS"/>
                <a:ea typeface="DejaVu Sans"/>
              </a:rPr>
              <a:t>II –</a:t>
            </a:r>
            <a:r>
              <a:rPr lang="pt-BR" sz="2400" spc="-1" dirty="0">
                <a:solidFill>
                  <a:srgbClr val="000000"/>
                </a:solidFill>
                <a:latin typeface="Trebuchet MS"/>
                <a:ea typeface="DejaVu Sans"/>
              </a:rPr>
              <a:t> os crimes previstos neste </a:t>
            </a:r>
            <a:r>
              <a:rPr lang="pt-BR" sz="2400" u="sng" spc="-1" dirty="0">
                <a:solidFill>
                  <a:srgbClr val="000000"/>
                </a:solidFill>
                <a:latin typeface="Trebuchet MS"/>
                <a:ea typeface="DejaVu Sans"/>
              </a:rPr>
              <a:t>Código e os previstos na legislação penal</a:t>
            </a:r>
            <a:r>
              <a:rPr lang="pt-BR" sz="2400" spc="-1" dirty="0">
                <a:solidFill>
                  <a:srgbClr val="000000"/>
                </a:solidFill>
                <a:latin typeface="Trebuchet MS"/>
                <a:ea typeface="DejaVu Sans"/>
              </a:rPr>
              <a:t>, quando praticados</a:t>
            </a:r>
            <a:r>
              <a:rPr lang="pt-BR" sz="2400" spc="-1" dirty="0" smtClean="0">
                <a:solidFill>
                  <a:srgbClr val="000000"/>
                </a:solidFill>
                <a:latin typeface="Trebuchet MS"/>
                <a:ea typeface="DejaVu Sans"/>
              </a:rPr>
              <a:t>:</a:t>
            </a:r>
            <a:endParaRPr lang="pt-BR" sz="2400" spc="-1" dirty="0">
              <a:latin typeface="Arial"/>
            </a:endParaRPr>
          </a:p>
          <a:p>
            <a:pPr marL="0" lvl="0" indent="0" algn="just">
              <a:buSzPts val="1920"/>
              <a:buNone/>
            </a:pPr>
            <a:endParaRPr lang="pt-BR" sz="2400" b="1" dirty="0" smtClean="0"/>
          </a:p>
          <a:p>
            <a:pPr algn="just">
              <a:buSzPts val="1920"/>
            </a:pPr>
            <a:r>
              <a:rPr lang="pt-BR" sz="2400" b="1" dirty="0" smtClean="0"/>
              <a:t>Para crimes que sejam tipificados no CPM de forma idêntica à legislação penal comum ou só na legislação penal comum (após Lei n. 13.491/17).</a:t>
            </a:r>
          </a:p>
          <a:p>
            <a:pPr algn="just">
              <a:buSzPts val="1920"/>
            </a:pPr>
            <a:r>
              <a:rPr lang="pt-BR" sz="2400" b="1" dirty="0"/>
              <a:t>Em todas </a:t>
            </a:r>
            <a:r>
              <a:rPr lang="pt-BR" sz="2400" b="1" dirty="0" smtClean="0"/>
              <a:t>as </a:t>
            </a:r>
            <a:r>
              <a:rPr lang="pt-BR" sz="2400" b="1" dirty="0"/>
              <a:t>hipóteses, o sujeito ativo será militar da ativa. </a:t>
            </a:r>
            <a:endParaRPr lang="pt-BR" sz="2400" b="1" dirty="0" smtClean="0"/>
          </a:p>
          <a:p>
            <a:pPr algn="just">
              <a:buSzPts val="1920"/>
            </a:pPr>
            <a:r>
              <a:rPr lang="pt-BR" sz="2400" b="1" dirty="0"/>
              <a:t>Sempre necessária a complementação das alíneas “a” a “e”. </a:t>
            </a:r>
            <a:endParaRPr lang="pt-BR" sz="2400" b="1" dirty="0">
              <a:sym typeface="Arial"/>
            </a:endParaRPr>
          </a:p>
          <a:p>
            <a:pPr marL="0" indent="0" algn="just">
              <a:lnSpc>
                <a:spcPct val="100000"/>
              </a:lnSpc>
              <a:buNone/>
            </a:pPr>
            <a:endParaRPr lang="pt-BR" sz="2400" u="sng" spc="-1" dirty="0">
              <a:latin typeface="Arial"/>
            </a:endParaRPr>
          </a:p>
        </p:txBody>
      </p:sp>
    </p:spTree>
    <p:extLst>
      <p:ext uri="{BB962C8B-B14F-4D97-AF65-F5344CB8AC3E}">
        <p14:creationId xmlns:p14="http://schemas.microsoft.com/office/powerpoint/2010/main" val="33585275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APRESENTAÇÃO PMAP">
  <a:themeElements>
    <a:clrScheme name="AZUL MARINH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APRESENTAÇÃO PMAP" id="{A86B82FD-DA0F-4C5C-A418-812FF154042A}" vid="{AC1E8BEB-B5AF-49E7-A113-206FFE72AF5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1163</TotalTime>
  <Words>2727</Words>
  <Application>Microsoft Office PowerPoint</Application>
  <PresentationFormat>Widescreen</PresentationFormat>
  <Paragraphs>189</Paragraphs>
  <Slides>39</Slides>
  <Notes>0</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39</vt:i4>
      </vt:variant>
    </vt:vector>
  </HeadingPairs>
  <TitlesOfParts>
    <vt:vector size="50" baseType="lpstr">
      <vt:lpstr>Arial</vt:lpstr>
      <vt:lpstr>Arial Black</vt:lpstr>
      <vt:lpstr>Calibri</vt:lpstr>
      <vt:lpstr>DejaVu Sans</vt:lpstr>
      <vt:lpstr>HelveticaNeueLT Pro 35 Th</vt:lpstr>
      <vt:lpstr>HelveticaNeueLT Pro 55 Roman</vt:lpstr>
      <vt:lpstr>HelveticaNeueLT Pro 63 MdEx</vt:lpstr>
      <vt:lpstr>HelveticaNeueLT Pro 65 Md</vt:lpstr>
      <vt:lpstr>HelveticaNeueLT Pro 97 BlkCn</vt:lpstr>
      <vt:lpstr>Trebuchet MS</vt:lpstr>
      <vt:lpstr>2_APRESENTAÇÃO PMAP</vt:lpstr>
      <vt:lpstr>INTRODUÇÃO AO DIREITO PENAL MILITAR e AO DIREITO PROCESSUAL MILITAR </vt:lpstr>
      <vt:lpstr>Crime militar </vt:lpstr>
      <vt:lpstr>Crime militar </vt:lpstr>
      <vt:lpstr>Hipóteses do art. 9º, inciso i do cpm</vt:lpstr>
      <vt:lpstr>Hipóteses do art. 9º, INCISO I do cpm</vt:lpstr>
      <vt:lpstr>Hipóteses do art. 9º, INCISO I do cpm</vt:lpstr>
      <vt:lpstr>Hipóteses do art. 9º, INCISO I do cpm</vt:lpstr>
      <vt:lpstr>Hipóteses do art. 9º, INCISO I do cpm</vt:lpstr>
      <vt:lpstr>Hipótese do art. 9º, inciso ii do cpm</vt:lpstr>
      <vt:lpstr>Hipótese do art. 9º, inciso ii do cpm</vt:lpstr>
      <vt:lpstr>Hipótese do art. 9º, inciso ii do cpm</vt:lpstr>
      <vt:lpstr>Hipótese do art. 9º, inciso ii do cpm</vt:lpstr>
      <vt:lpstr>Apresentação do PowerPoint</vt:lpstr>
      <vt:lpstr>Apresentação do PowerPoint</vt:lpstr>
      <vt:lpstr>Hipótese do art. 9º, inciso ii do cpm</vt:lpstr>
      <vt:lpstr>Hipótese do art. 9º, inciso ii do cpm</vt:lpstr>
      <vt:lpstr>Hipótese do art. 9º, inciso ii do cpm</vt:lpstr>
      <vt:lpstr>Hipótese do art. 9º, inciso ii do cpm</vt:lpstr>
      <vt:lpstr>Apresentação do PowerPoint</vt:lpstr>
      <vt:lpstr>Hipótese do art. 9º, inciso ii do cpm</vt:lpstr>
      <vt:lpstr>Apresentação do PowerPoint</vt:lpstr>
      <vt:lpstr>Hipótese do art. 9º, inciso ii do cpm</vt:lpstr>
      <vt:lpstr>Apresentação do PowerPoint</vt:lpstr>
      <vt:lpstr>Apresentação do PowerPoint</vt:lpstr>
      <vt:lpstr>SITUAÇÕES ESPECIAIS </vt:lpstr>
      <vt:lpstr>CRIMES ENTRE MILITARES E CÔNJUGES </vt:lpstr>
      <vt:lpstr>CRIMES ENTRE MILITARES E CÔNJUGES </vt:lpstr>
      <vt:lpstr>CRIMES ENTRE MILITARES E CÔNJUGES </vt:lpstr>
      <vt:lpstr>CRIMES ENTRE MILITARES E CÔNJUGES </vt:lpstr>
      <vt:lpstr>Stf - CRIMES ENTRE MILITARES E CÔNJUGES </vt:lpstr>
      <vt:lpstr>stm - CRIMES ENTRE MILITARES E CÔNJUGES </vt:lpstr>
      <vt:lpstr>Hipótese do art. 9º do cpm</vt:lpstr>
      <vt:lpstr>Crimes dolosos contra a vida de civil</vt:lpstr>
      <vt:lpstr>Crimes dolosos contra a vida de civil</vt:lpstr>
      <vt:lpstr>Crimes dolosos contra a vida de civil</vt:lpstr>
      <vt:lpstr>Crimes dolosos contra a vida de civil</vt:lpstr>
      <vt:lpstr>Crime cometido por Militar da força nacional </vt:lpstr>
      <vt:lpstr>Crime cometido por Militar da força nacional </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Ranon</dc:creator>
  <cp:lastModifiedBy>Breno</cp:lastModifiedBy>
  <cp:revision>72</cp:revision>
  <dcterms:created xsi:type="dcterms:W3CDTF">2021-11-27T19:08:57Z</dcterms:created>
  <dcterms:modified xsi:type="dcterms:W3CDTF">2022-06-09T02:12:07Z</dcterms:modified>
</cp:coreProperties>
</file>