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36"/>
  </p:handoutMasterIdLst>
  <p:sldIdLst>
    <p:sldId id="256" r:id="rId2"/>
    <p:sldId id="263" r:id="rId3"/>
    <p:sldId id="257" r:id="rId4"/>
    <p:sldId id="287" r:id="rId5"/>
    <p:sldId id="288" r:id="rId6"/>
    <p:sldId id="289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58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55EC-FC67-4DEA-9FA6-2FA763CC88A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B078-FA1D-496C-911C-14018E4D87E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849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MODELO DE APRESENTAÇÃO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HelveticaNeueLT Pro 65 Md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 MODELO SERÁ UTILIZADO PARA CRIAR APRESENTAÇÕES PARA AS DISCIPLINAS DO CENTRO DE FORMAÇÃO E APERFEIÇOAMENTO DA PM-AP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842" y="325821"/>
            <a:ext cx="1543050" cy="1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7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773" y="621321"/>
            <a:ext cx="938645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3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88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56" y="609600"/>
            <a:ext cx="8753888" cy="2992904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latin typeface="HelveticaNeueLT Pro 35 Th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236662" y="75002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6652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8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21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57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83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682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Pro 65 Md" panose="020B0604020202020204" pitchFamily="34" charset="0"/>
              </a:defRPr>
            </a:lvl1pPr>
            <a:lvl2pPr>
              <a:defRPr>
                <a:latin typeface="HelveticaNeueLT Pro 65 Md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0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9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07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7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4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2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67A140D-425E-4473-A49C-5A20CE872EF9}" type="datetimeFigureOut">
              <a:rPr lang="pt-BR" smtClean="0"/>
              <a:pPr/>
              <a:t>25/05/2022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736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POLICIAMENTO COMUITÁRIO</a:t>
            </a:r>
            <a:endParaRPr lang="pt-BR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95269" y="201995"/>
            <a:ext cx="9001462" cy="82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POLÍCIA MILITAR DO AMAPÁ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CENTRO DE FORMAÇÃO E APERFEIÇOAMENTO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95269" y="5678775"/>
            <a:ext cx="9672287" cy="41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MAJOR ROBERT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9" name="Imagem 8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xmlns="" id="{AA929F48-DECE-A451-27CC-4C41E120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8851" y="372557"/>
            <a:ext cx="1129748" cy="13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87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8024"/>
            <a:ext cx="10353761" cy="40544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86928"/>
            <a:ext cx="10353762" cy="470427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ISENÇÃO POLÍTICOPARTIDÁRIA</a:t>
            </a:r>
          </a:p>
          <a:p>
            <a:pPr algn="just"/>
            <a:r>
              <a:rPr lang="pt-BR" sz="2800" dirty="0" smtClean="0"/>
              <a:t> Os Conselhos Comunitários não devem ter, na sua Diretoria e em seus Conselhos, membros que exerçam cargos públicos eletivos ou liderança político partidária, como uma das formas de evidenciar na comunidade o seu caráter não partidário, que deve revestir todos os seus atos, para que sua atuação não se confunda com interesses políticos eleitorais</a:t>
            </a: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7034"/>
            <a:ext cx="10353761" cy="39681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694" y="1043796"/>
            <a:ext cx="11274725" cy="539151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PRODUTIVIDADE A redução de índices de criminalidade e de acidentes, e aumento da sensação de segurança por parte da comunidade, proporcionando </a:t>
            </a:r>
            <a:r>
              <a:rPr lang="pt-BR" sz="2800" dirty="0" err="1" smtClean="0"/>
              <a:t>tranquilidade</a:t>
            </a:r>
            <a:r>
              <a:rPr lang="pt-BR" sz="2800" dirty="0" smtClean="0"/>
              <a:t> antes de tudo quanto à própria atuação e, durante ela, é o produto final desejado pela Polícia.</a:t>
            </a:r>
          </a:p>
          <a:p>
            <a:pPr algn="just"/>
            <a:r>
              <a:rPr lang="pt-BR" sz="2800" dirty="0" smtClean="0"/>
              <a:t>ORIENTAÇÃO PELO CLIENTE-CIDADÃO </a:t>
            </a:r>
            <a:endParaRPr lang="pt-BR" sz="2800" dirty="0" smtClean="0"/>
          </a:p>
          <a:p>
            <a:pPr algn="just"/>
            <a:r>
              <a:rPr lang="pt-BR" sz="2800" dirty="0" smtClean="0"/>
              <a:t>Desde </a:t>
            </a:r>
            <a:r>
              <a:rPr lang="pt-BR" sz="2800" dirty="0" smtClean="0"/>
              <a:t>a adequação do próprio modelo, passando pela fixação de prioridades, até a verificação da interceptação de resultados, a opinião dos clientes é fundamental para a polícia. As necessidades e expectativas da comunidade devem ser correspondidas.</a:t>
            </a:r>
            <a:endParaRPr lang="pt-B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4288"/>
            <a:ext cx="10353761" cy="12939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034" y="767751"/>
            <a:ext cx="11775057" cy="6090249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QUALIDADE EM PRIMEIRO LUGAR </a:t>
            </a:r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 smtClean="0"/>
              <a:t>identificação da qualidade no “mercado” é feita através dos Conselhos Comunitários e outros mecanismos de “orientação pelo cliente”. </a:t>
            </a:r>
          </a:p>
          <a:p>
            <a:pPr algn="just"/>
            <a:r>
              <a:rPr lang="pt-BR" sz="2800" dirty="0" smtClean="0"/>
              <a:t>AÇÃO ORIENTADA POR PRIORIDADES </a:t>
            </a:r>
            <a:endParaRPr lang="pt-BR" sz="2800" dirty="0" smtClean="0"/>
          </a:p>
          <a:p>
            <a:pPr algn="just"/>
            <a:r>
              <a:rPr lang="pt-BR" sz="2800" dirty="0" smtClean="0"/>
              <a:t>Priorizar </a:t>
            </a:r>
            <a:r>
              <a:rPr lang="pt-BR" sz="2800" dirty="0" smtClean="0"/>
              <a:t>os problemas críticos na função desempenho, confiabilidade, custo, desenvolvimento, etc. Os problemas que assolam as questões de segurança pública de maneira direta ou indireta devem, após ação conjunta (polícia e comunidade), serem priorizados, norteando as ações destinadas à prevenção.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8024"/>
            <a:ext cx="10353761" cy="21565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562" y="1035170"/>
            <a:ext cx="11464506" cy="5391508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AÇÃO ORIENTADA POR FATOS E DADOS (CIENTIFICIDADE)</a:t>
            </a:r>
          </a:p>
          <a:p>
            <a:pPr algn="just"/>
            <a:r>
              <a:rPr lang="pt-BR" sz="2800" dirty="0" smtClean="0"/>
              <a:t> Falar, raciocinar e decidir com base em dados e fatos.</a:t>
            </a:r>
          </a:p>
          <a:p>
            <a:pPr algn="just"/>
            <a:r>
              <a:rPr lang="pt-BR" sz="2800" dirty="0" smtClean="0"/>
              <a:t> CONTROLE DE PROCESSOS</a:t>
            </a:r>
          </a:p>
          <a:p>
            <a:pPr algn="just"/>
            <a:r>
              <a:rPr lang="pt-BR" sz="2800" dirty="0" smtClean="0"/>
              <a:t> A qualidade é integrada no produto, durante o processamento. É necessário que todos os servidores se comprometam com o resultado do seu próprio trabalho, em todas as fases (todos os processos), do planejamento à atividade de linha. Após a priorização dos problemas a serem resolvidos, o processo de solução dos mesmos deve ser acompanhado em todas as suas fases, visando garantir o sucesso final desejado.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41540"/>
            <a:ext cx="10353761" cy="28467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957532"/>
            <a:ext cx="10353762" cy="483366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CONTROLE DA DISPERSÃO</a:t>
            </a:r>
          </a:p>
          <a:p>
            <a:pPr algn="just"/>
            <a:r>
              <a:rPr lang="pt-BR" sz="2800" dirty="0" smtClean="0"/>
              <a:t> Deve-se estabelecer limites de tolerância na variação dos resultados desejados. A dispersão deve ser observada cuidadosamente, isolando-se sua causa fundamental e estabelecendo-se ações corretivas. Cabe ao policial militar comunitário desdobrar-se para garantir que as soluções dos problemas aconteçam conforme o planejado, para tanto, deve acercar-se de cuidados a evitar a dispersão que leve a resultados adversos.</a:t>
            </a:r>
            <a:endParaRPr lang="pt-BR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20771"/>
            <a:ext cx="10353761" cy="30192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897147"/>
            <a:ext cx="10353762" cy="4894053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CLIENTES NO PROCESSO </a:t>
            </a:r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 smtClean="0"/>
              <a:t>relevância da participação ativa dos clientes (comunidade) como fator de geração de valor nos processos de identificação, priorização e solução dos problemas que afetam as questões de segurança pública local.</a:t>
            </a:r>
          </a:p>
          <a:p>
            <a:pPr algn="just"/>
            <a:r>
              <a:rPr lang="pt-BR" sz="2800" dirty="0" smtClean="0"/>
              <a:t>CONTROLE PRÉVIO (PROATIVIDADE NA PREVENÇÃO)</a:t>
            </a:r>
          </a:p>
          <a:p>
            <a:pPr algn="just"/>
            <a:r>
              <a:rPr lang="pt-BR" sz="2800" dirty="0" smtClean="0"/>
              <a:t> Prever possibilidades de problemas para eliminar seus fatos motivadores organizacionais. O policial deve estar sempre um passo a frente das situações concretas que possam desencadear situações de violência e de crime. A prevenção primária é parte fundamental do policiamento comunitário.</a:t>
            </a:r>
            <a:endParaRPr lang="pt-BR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9782"/>
            <a:ext cx="10353761" cy="21566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905774"/>
            <a:ext cx="10353762" cy="488542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AÇÃO DE BLOQUEIO</a:t>
            </a:r>
          </a:p>
          <a:p>
            <a:pPr algn="just"/>
            <a:r>
              <a:rPr lang="pt-BR" sz="2800" dirty="0" smtClean="0"/>
              <a:t> Adotar medidas de bloqueio para que o mesmo problema não ocorra outra vez pela mesma causa. Deve-se buscar ações de prevenção que sejam duradouras, perenes, com o intento de expurgar a situação de fragilidade que pode levar à violência e ao crime causados pela mesma origem.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31055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646981"/>
            <a:ext cx="10353762" cy="5762445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VALORIZAÇÃO HUMANA</a:t>
            </a:r>
          </a:p>
          <a:p>
            <a:pPr algn="just"/>
            <a:r>
              <a:rPr lang="pt-BR" sz="2400" dirty="0" smtClean="0"/>
              <a:t> Compreende: </a:t>
            </a:r>
            <a:endParaRPr lang="pt-BR" sz="2400" dirty="0" smtClean="0"/>
          </a:p>
          <a:p>
            <a:pPr algn="just"/>
            <a:r>
              <a:rPr lang="pt-BR" sz="2400" dirty="0" smtClean="0"/>
              <a:t>1</a:t>
            </a:r>
            <a:r>
              <a:rPr lang="pt-BR" sz="2400" dirty="0" smtClean="0"/>
              <a:t>) Padronizar toda tarefa específica; </a:t>
            </a:r>
          </a:p>
          <a:p>
            <a:pPr algn="just"/>
            <a:r>
              <a:rPr lang="pt-BR" sz="2400" dirty="0" smtClean="0"/>
              <a:t>2) Educar, treinar e familiarizar todos os servidores; </a:t>
            </a:r>
          </a:p>
          <a:p>
            <a:pPr algn="just"/>
            <a:r>
              <a:rPr lang="pt-BR" sz="2400" dirty="0" smtClean="0"/>
              <a:t>3) Dependendo da capacidade do servidor, delegar cada tarefa após certificação; </a:t>
            </a:r>
          </a:p>
          <a:p>
            <a:pPr algn="just"/>
            <a:r>
              <a:rPr lang="pt-BR" sz="2400" dirty="0" smtClean="0"/>
              <a:t>4) Solicitar sua criatividade para manter e melhorar sua rotina diária; </a:t>
            </a:r>
          </a:p>
          <a:p>
            <a:pPr algn="just"/>
            <a:r>
              <a:rPr lang="pt-BR" sz="2400" dirty="0" smtClean="0"/>
              <a:t>5) Organizar um programa de crescimento da capacidade para o desenvolvimento pessoal dos servidores. O policial é extremamente importante para o sucesso das ações de prevenção primária, pois, é o polarizador e incentivador da comunidade. Assim, valorizar o profissional em sua humanidade é garantir resultados positivos.</a:t>
            </a:r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72528"/>
            <a:ext cx="10353761" cy="439947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804" y="1026543"/>
            <a:ext cx="11516264" cy="583145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COMPROMETIMENTO DA ALTA DIREÇÃO</a:t>
            </a:r>
          </a:p>
          <a:p>
            <a:pPr algn="just"/>
            <a:r>
              <a:rPr lang="pt-BR" sz="2800" dirty="0" smtClean="0"/>
              <a:t> Entender a definição da missão da organização e a visão estratégica da alta direção e executar as diretrizes e metas através de todas as chefias. Para que todo e qualquer projeto dê certo em uma organização, é de extrema importância que haja a participação efetiva do seu mais alto escalão que é, dentro da estrutura administrativa, quem define as prioridades de atuação da área operativa.</a:t>
            </a:r>
            <a:endParaRPr lang="pt-BR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8408"/>
            <a:ext cx="10353761" cy="24153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72" y="1259456"/>
            <a:ext cx="10990053" cy="5313871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ÊNFASE PROATIVA Aferição da produtividade através das providências adotadas para que não ocorram crimes e acidentes e dos resultados obtidos. </a:t>
            </a:r>
          </a:p>
          <a:p>
            <a:pPr algn="just"/>
            <a:r>
              <a:rPr lang="pt-BR" sz="2800" dirty="0" smtClean="0"/>
              <a:t>O acompanhamento é fundamental para medir os resultados ao longo do projeto e, caso necessário, corrigir os rumos daquilo que não esteja adequado à consecução dos objetivos previamente delineados. Ressalta-se a importância de estabelecer um marco zero para comparação de resultados.</a:t>
            </a:r>
          </a:p>
          <a:p>
            <a:pPr algn="just"/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93299"/>
            <a:ext cx="10353761" cy="103517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FILOSOFIA DE POLÍCIA COMUNITÁRIA</a:t>
            </a:r>
            <a:br>
              <a:rPr lang="pt-BR" sz="2800" dirty="0" smtClean="0"/>
            </a:br>
            <a:r>
              <a:rPr lang="pt-BR" sz="2800" dirty="0" smtClean="0"/>
              <a:t>CONCEITO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770" y="1242203"/>
            <a:ext cx="11904453" cy="5477773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latin typeface="+mn-lt"/>
              </a:rPr>
              <a:t>Polícia Comunitária é uma filosofia e uma estratégia organizacional que proporciona uma nova parceria entre a população e a polícia. Tal parceria baseiase na premissa de que tanto a polícia quanto a comunidade devem trabalhar juntas para identificar, priorizar e resolver problemas contemporâneos, tais como crime, drogas, medo do crime, desordens físicas e morais, e, em geral, a decadência do bairro, com o objetivo de melhorar a qualidade geral de vida da área. (TROJANOWICZ e BUCQUEROUX, 1994, p.4-5)</a:t>
            </a:r>
            <a:endParaRPr lang="pt-BR" sz="2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46650"/>
            <a:ext cx="10353761" cy="42269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905773"/>
            <a:ext cx="10353762" cy="538288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REAÇÃO TÉCNICA E LEGAL</a:t>
            </a:r>
          </a:p>
          <a:p>
            <a:pPr algn="just"/>
            <a:r>
              <a:rPr lang="pt-BR" sz="2800" dirty="0" smtClean="0"/>
              <a:t> Mediação de conflitos com isenção e técnica. Treinamento constante em defesa pessoal, tiro de defesa e técnicas de intervenção aprimoradas. Quando se fala em polícia comunitária, não se pode duvidar que o policial deve estar sempre pronto a agir em situação de repressão, pois, o crime sempre existirá (mesmo que em menor escala) e o policial não o deixa de ser.</a:t>
            </a:r>
            <a:endParaRPr lang="pt-BR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67420"/>
            <a:ext cx="10353761" cy="32780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5442" y="1035169"/>
            <a:ext cx="11300603" cy="5391509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QUALIFICAÇÃO (TREINAMENTO/FORMAÇÃO)</a:t>
            </a:r>
          </a:p>
          <a:p>
            <a:pPr algn="just"/>
            <a:r>
              <a:rPr lang="pt-BR" sz="2800" dirty="0" smtClean="0"/>
              <a:t> Antecipada em relação a ação operacional, administrada nos cursos de formação; contínua, para consolidação e aprimoramento de hábitos técnicos; periódica, para atualização profissional. Em qualquer área de atuação profissional, o sucesso está destinado aos mais preparados. Assim, cabe à instituição manter seus cursos de formação, aperfeiçoamento e instruções em patamares elevados para formar e treinar com qualidade os profissionais.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8409"/>
            <a:ext cx="10353761" cy="42269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3683" y="1095554"/>
            <a:ext cx="11395494" cy="5762445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Profissionalização; recursos humanos e materiais e levantamentos estratégicos. Importante ferramenta para garantir um policiamento orientado, com ações cirúrgicas que garantem otimização de efetivo e segurança daqueles que desenvolvem as ações.</a:t>
            </a:r>
          </a:p>
          <a:p>
            <a:pPr algn="just"/>
            <a:r>
              <a:rPr lang="pt-BR" sz="2800" dirty="0" smtClean="0"/>
              <a:t>IMPLEMENTAÇÃO DO POLICIAMENTO VELADO </a:t>
            </a:r>
          </a:p>
          <a:p>
            <a:pPr algn="just"/>
            <a:r>
              <a:rPr lang="pt-BR" sz="2800" dirty="0" smtClean="0"/>
              <a:t>Realização de estudos próprios; coordenação com o policiamento ostensivo; e vinculação.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8408"/>
            <a:ext cx="10353761" cy="32780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717" y="1035170"/>
            <a:ext cx="11214340" cy="565030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OPÇÃO PELO POLICIAMENTO INTEGRADO</a:t>
            </a:r>
          </a:p>
          <a:p>
            <a:pPr algn="just"/>
            <a:r>
              <a:rPr lang="pt-BR" sz="2800" dirty="0" smtClean="0"/>
              <a:t> A necessidade de especializações não deve impedir a atuação generalista dos policiais, segundo o princípio da universalidade. 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METODOLOGIA CIENTÍFICA PARA A ADMINISTRAÇÃO </a:t>
            </a:r>
          </a:p>
          <a:p>
            <a:pPr algn="just"/>
            <a:r>
              <a:rPr lang="pt-BR" sz="2800" dirty="0" smtClean="0"/>
              <a:t>Administração fundamentada no controle de qualidade total, utilização de recursos atualizados e aferição de produtividade prioritariamente proativa.</a:t>
            </a:r>
            <a:endParaRPr lang="pt-BR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39106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810883"/>
            <a:ext cx="10353762" cy="583145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Para Nazareno </a:t>
            </a:r>
            <a:r>
              <a:rPr lang="pt-BR" sz="2800" dirty="0" err="1" smtClean="0"/>
              <a:t>Marcineiro</a:t>
            </a:r>
            <a:r>
              <a:rPr lang="pt-BR" sz="2800" dirty="0" smtClean="0"/>
              <a:t>, a Polícia Comunitária é uma nova parceria entre a população e a polícia, buscando, acima de tudo, uma conscientização popular acerca da responsabilidade social de cada indivíduo e, ainda, do comprometimento de ambas as partes na solução de problemas e na busca da melhoria da qualidade de vida da comunidade (MARCINEIRO, 2009, p. 126).</a:t>
            </a:r>
          </a:p>
          <a:p>
            <a:pPr algn="just"/>
            <a:endParaRPr lang="pt-BR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xmlns="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088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4770156" y="420413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Pro 35 Th" panose="020B0403020202020204" pitchFamily="34" charset="0"/>
              </a:rPr>
              <a:t>PARA SERVIR E PROTEGER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31149" y="6338736"/>
            <a:ext cx="292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Pro 63 MdEx" panose="020B0707030502030204" pitchFamily="34" charset="0"/>
              </a:rPr>
              <a:t>WWW.PM.AP.GOV.BR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1654" y="503053"/>
            <a:ext cx="3568692" cy="3539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7283" y="5734811"/>
            <a:ext cx="6537434" cy="512485"/>
          </a:xfrm>
          <a:prstGeom prst="rect">
            <a:avLst/>
          </a:prstGeom>
        </p:spPr>
      </p:pic>
      <p:pic>
        <p:nvPicPr>
          <p:cNvPr id="6" name="Imagem 5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xmlns="" id="{532FE598-7756-10B8-C809-18A002666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0580" y="231880"/>
            <a:ext cx="654756" cy="7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653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414069"/>
            <a:ext cx="10353761" cy="113006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Conceituação de Policiamento Comunitário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321" y="1639019"/>
            <a:ext cx="11266098" cy="491705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Enquanto Polícia Comunitária é a filosofia de trabalho indistinta direcionada a todos os integrantes das instituições policiais, sendo um de seus pilares estruturais, o Policiamento Comunitário é a ação de policiar, patrulhar o território para evitar, pela presença do agente público, a prática de ilícitos penais e contravencionais, de desenvolver ações efetivas junto à comunidade com o escopo de prevenir delitos e eventualmente reprimi-los.</a:t>
            </a:r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9782"/>
            <a:ext cx="10353761" cy="48307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69675"/>
            <a:ext cx="10353762" cy="5357004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 idéia central por trás do policiamento comunitário [...] é a de que o trabalho conjunto e efetivo entre a polícia e a comunidade pode ter um papel importante na redução do crime e na promoção da segurança. O policiamento comunitário enfatiza que os próprios cidadãos são a primeira linha de defesa na luta contra o crime. (SKOLNICK; BAYLEY)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8409"/>
            <a:ext cx="10353761" cy="26741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189" y="871268"/>
            <a:ext cx="11343736" cy="565030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 policiamento comunitário traduz-se, assim, em ações iniciadas pelas polícias para utilizar um potencial não aproveitado na comunidade para lidar com mais eficácia e eficiência com os problemas do crime, principalmente na sua prevenção. </a:t>
            </a:r>
          </a:p>
          <a:p>
            <a:pPr algn="just"/>
            <a:r>
              <a:rPr lang="pt-BR" sz="2800" dirty="0" smtClean="0"/>
              <a:t>A prevenção comunitária do crime está incorporada na noção de que os meios mais eficazes de evitar o crime devem envolver os moradores na intervenção proativa e na participação em projeto, cujo objetivo seja reduzir ou prevenir a oportunidade para que o crime não ocorra em seus bairros (ROSENBAUM apud MOORE, 2003, p.153)</a:t>
            </a: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0166"/>
            <a:ext cx="10353761" cy="802257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+mn-lt"/>
              </a:rPr>
              <a:t>Características da Polícia Comunitária</a:t>
            </a:r>
            <a:endParaRPr lang="pt-BR" sz="28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166" y="1121435"/>
            <a:ext cx="11017391" cy="547777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 smtClean="0">
                <a:latin typeface="+mn-lt"/>
              </a:rPr>
              <a:t>INTERAÇÃO</a:t>
            </a:r>
          </a:p>
          <a:p>
            <a:pPr algn="just">
              <a:buNone/>
            </a:pPr>
            <a:r>
              <a:rPr lang="pt-BR" sz="2800" dirty="0" smtClean="0">
                <a:latin typeface="+mn-lt"/>
              </a:rPr>
              <a:t>   Troca de informações: a Polícia orienta sobre o sistema de segurança e a comunidade informa problemas através dos conselhos comunitários de segurança, urnas, disque denúncias, contatos pessoais e outros </a:t>
            </a:r>
            <a:r>
              <a:rPr lang="pt-BR" sz="2800" dirty="0" smtClean="0">
                <a:latin typeface="+mn-lt"/>
              </a:rPr>
              <a:t>meios.</a:t>
            </a:r>
            <a:endParaRPr lang="pt-BR" sz="2800" dirty="0" smtClean="0">
              <a:latin typeface="+mn-lt"/>
            </a:endParaRPr>
          </a:p>
          <a:p>
            <a:pPr algn="just"/>
            <a:r>
              <a:rPr lang="pt-BR" sz="2800" dirty="0" smtClean="0">
                <a:latin typeface="+mn-lt"/>
              </a:rPr>
              <a:t>FIXAÇÃO DO EFETIVO</a:t>
            </a:r>
          </a:p>
          <a:p>
            <a:pPr algn="just">
              <a:buNone/>
            </a:pPr>
            <a:r>
              <a:rPr lang="pt-BR" sz="2800" dirty="0" smtClean="0">
                <a:latin typeface="+mn-lt"/>
              </a:rPr>
              <a:t> A permanência dos policiais, o maior tempo possível, trabalhando no mesmo posto ou setor é essencial para possibilitar sua atuação interativa contínua, estreitando os laços com a comunidade local de forma a sedimentar relações de confiança e parceria.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89782"/>
            <a:ext cx="10353761" cy="37093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61049"/>
            <a:ext cx="10353762" cy="4730151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SUPERVISÃO COMUNITÁRIA DA POLÍCIA</a:t>
            </a:r>
          </a:p>
          <a:p>
            <a:pPr algn="just"/>
            <a:r>
              <a:rPr lang="pt-BR" sz="2800" dirty="0" smtClean="0"/>
              <a:t> “Toda instituição policial deve ser representativa da comunidade como um todo e deve ser responsável perante ela e prestar lhe contas”. (Resolução 34/169 da </a:t>
            </a:r>
            <a:r>
              <a:rPr lang="pt-BR" sz="2800" dirty="0" smtClean="0"/>
              <a:t>Assembléia </a:t>
            </a:r>
            <a:r>
              <a:rPr lang="pt-BR" sz="2800" dirty="0" smtClean="0"/>
              <a:t>das Nações Unidas, de 17 Dez 79). Dada a proximidade e a participação da comunidade, a supervisão acontece de forma natural, sem constrangimentos, pois, o próprio policial se sente constrangido em agir de maneira errada ou se omitir perante as demandas vindouras.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7034"/>
            <a:ext cx="10353761" cy="26741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43796"/>
            <a:ext cx="10353762" cy="4747404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DEFESA DOS DIREITOS HUMANOS</a:t>
            </a:r>
          </a:p>
          <a:p>
            <a:pPr algn="just"/>
            <a:r>
              <a:rPr lang="pt-BR" sz="2800" dirty="0" smtClean="0"/>
              <a:t> A polícia resgata sua função, assumindo compromisso existencial de defesa do pacto social com o respeito à vida antes de tudo.</a:t>
            </a:r>
            <a:endParaRPr lang="pt-B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APRESENTAÇÃO PMAP">
  <a:themeElements>
    <a:clrScheme name="AZUL MARINH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PRESENTAÇÃO PMAP" id="{A86B82FD-DA0F-4C5C-A418-812FF154042A}" vid="{AC1E8BEB-B5AF-49E7-A113-206FFE72AF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1650</Words>
  <Application>Microsoft Macintosh PowerPoint</Application>
  <PresentationFormat>Personalizar</PresentationFormat>
  <Paragraphs>68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2_APRESENTAÇÃO PMAP</vt:lpstr>
      <vt:lpstr>POLICIAMENTO COMUITÁRIO</vt:lpstr>
      <vt:lpstr>FILOSOFIA DE POLÍCIA COMUNITÁRIA CONCEITO</vt:lpstr>
      <vt:lpstr> </vt:lpstr>
      <vt:lpstr>Conceituação de Policiamento Comunitário</vt:lpstr>
      <vt:lpstr>Slide 5</vt:lpstr>
      <vt:lpstr>Slide 6</vt:lpstr>
      <vt:lpstr>Características da Polícia Comunitária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Ranon</dc:creator>
  <cp:lastModifiedBy>JEAN</cp:lastModifiedBy>
  <cp:revision>47</cp:revision>
  <dcterms:created xsi:type="dcterms:W3CDTF">2021-11-27T19:08:57Z</dcterms:created>
  <dcterms:modified xsi:type="dcterms:W3CDTF">2022-05-25T15:07:55Z</dcterms:modified>
</cp:coreProperties>
</file>