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5" r:id="rId4"/>
    <p:sldId id="262" r:id="rId5"/>
    <p:sldId id="258" r:id="rId6"/>
    <p:sldId id="274" r:id="rId7"/>
    <p:sldId id="276" r:id="rId8"/>
    <p:sldId id="275" r:id="rId9"/>
    <p:sldId id="277" r:id="rId10"/>
    <p:sldId id="259" r:id="rId11"/>
    <p:sldId id="260" r:id="rId12"/>
    <p:sldId id="286" r:id="rId13"/>
    <p:sldId id="287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0" r:id="rId26"/>
    <p:sldId id="278" r:id="rId27"/>
    <p:sldId id="281" r:id="rId28"/>
    <p:sldId id="279" r:id="rId29"/>
    <p:sldId id="280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S+U Learning through </a:t>
            </a:r>
            <a:r>
              <a:rPr lang="en-US" dirty="0" smtClean="0"/>
              <a:t>ANs</a:t>
            </a:r>
            <a:br>
              <a:rPr lang="en-US" dirty="0" smtClean="0"/>
            </a:br>
            <a:r>
              <a:rPr lang="en-US" sz="4400" dirty="0" smtClean="0"/>
              <a:t>- Pranjit Kalita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(from paper) Learning from Simulated and Unsupervised Images through Adversarial Training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Ashish </a:t>
            </a:r>
            <a:r>
              <a:rPr lang="en-US" dirty="0" err="1" smtClean="0"/>
              <a:t>Shrivastava</a:t>
            </a:r>
            <a:r>
              <a:rPr lang="en-US" dirty="0" smtClean="0"/>
              <a:t>, Tomas </a:t>
            </a:r>
            <a:r>
              <a:rPr lang="en-US" dirty="0" err="1" smtClean="0"/>
              <a:t>Pfister</a:t>
            </a:r>
            <a:r>
              <a:rPr lang="en-US" dirty="0" smtClean="0"/>
              <a:t>, </a:t>
            </a:r>
            <a:r>
              <a:rPr lang="en-US" dirty="0" err="1" smtClean="0"/>
              <a:t>Oncel</a:t>
            </a:r>
            <a:r>
              <a:rPr lang="en-US" dirty="0" smtClean="0"/>
              <a:t> </a:t>
            </a:r>
            <a:r>
              <a:rPr lang="en-US" dirty="0" err="1" smtClean="0"/>
              <a:t>Tuzel</a:t>
            </a:r>
            <a:r>
              <a:rPr lang="en-US" dirty="0" smtClean="0"/>
              <a:t>, Josh Susskind, </a:t>
            </a:r>
            <a:r>
              <a:rPr lang="en-US" dirty="0" err="1" smtClean="0"/>
              <a:t>Wenda</a:t>
            </a:r>
            <a:r>
              <a:rPr lang="en-US" dirty="0" smtClean="0"/>
              <a:t> Wang, Russ Webb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Apple Inc., November 2016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S+U Learning?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0" y="2301240"/>
            <a:ext cx="5123209" cy="3124200"/>
          </a:xfrm>
        </p:spPr>
      </p:pic>
      <p:sp>
        <p:nvSpPr>
          <p:cNvPr id="5" name="TextBox 4"/>
          <p:cNvSpPr txBox="1"/>
          <p:nvPr/>
        </p:nvSpPr>
        <p:spPr>
          <a:xfrm>
            <a:off x="3822903" y="5657671"/>
            <a:ext cx="5341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Figure </a:t>
            </a:r>
            <a:r>
              <a:rPr lang="en-US" dirty="0" smtClean="0">
                <a:solidFill>
                  <a:schemeClr val="tx2"/>
                </a:solidFill>
              </a:rPr>
              <a:t>2: </a:t>
            </a:r>
            <a:r>
              <a:rPr lang="en-US" b="1" u="sng" dirty="0" smtClean="0">
                <a:solidFill>
                  <a:schemeClr val="tx2"/>
                </a:solidFill>
              </a:rPr>
              <a:t>S+U Learning </a:t>
            </a:r>
            <a:r>
              <a:rPr lang="en-US" dirty="0" smtClean="0">
                <a:solidFill>
                  <a:schemeClr val="tx2"/>
                </a:solidFill>
              </a:rPr>
              <a:t>: The task is to learn a model</a:t>
            </a:r>
          </a:p>
          <a:p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hat improves the realism of synthetic images from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 simulator using unlabeled real data, while preserving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annotation information.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synthetic images for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realistic enough, lack of generalization on real image noise sources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Ex 1: Skin texture, Iris region for gaze estimation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Ex 2: Non-smooth depth boundaries of human for hand-pose estimation not modeled</a:t>
            </a:r>
          </a:p>
          <a:p>
            <a:r>
              <a:rPr lang="en-US" dirty="0" smtClean="0"/>
              <a:t>Improve simulator?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Computationally expensive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Renderer design takes a lot of hard work</a:t>
            </a:r>
          </a:p>
          <a:p>
            <a:r>
              <a:rPr lang="en-US" dirty="0" smtClean="0"/>
              <a:t>Lack of realism may cause models to </a:t>
            </a:r>
            <a:r>
              <a:rPr lang="en-US" dirty="0" err="1" smtClean="0"/>
              <a:t>overfit</a:t>
            </a:r>
            <a:r>
              <a:rPr lang="en-US" dirty="0" smtClean="0"/>
              <a:t> to ‘</a:t>
            </a:r>
            <a:r>
              <a:rPr lang="en-US" i="1" dirty="0" smtClean="0"/>
              <a:t>unrealistic</a:t>
            </a:r>
            <a:r>
              <a:rPr lang="en-US" dirty="0" smtClean="0"/>
              <a:t>’ details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Too perfect!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simulated vs. Refined simulated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69" y="3155950"/>
            <a:ext cx="7442200" cy="2146300"/>
          </a:xfrm>
        </p:spPr>
      </p:pic>
      <p:sp>
        <p:nvSpPr>
          <p:cNvPr id="5" name="TextBox 4"/>
          <p:cNvSpPr txBox="1"/>
          <p:nvPr/>
        </p:nvSpPr>
        <p:spPr>
          <a:xfrm>
            <a:off x="2772569" y="5657850"/>
            <a:ext cx="830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 : Difference between synthetic and refined simulated for eye gaze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simulated vs. Refined simulated </a:t>
            </a:r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19" y="2698750"/>
            <a:ext cx="7175500" cy="3060700"/>
          </a:xfrm>
        </p:spPr>
      </p:pic>
      <p:sp>
        <p:nvSpPr>
          <p:cNvPr id="6" name="TextBox 5"/>
          <p:cNvSpPr txBox="1"/>
          <p:nvPr/>
        </p:nvSpPr>
        <p:spPr>
          <a:xfrm>
            <a:off x="2905919" y="5992009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4 </a:t>
            </a:r>
            <a:r>
              <a:rPr lang="en-US" dirty="0"/>
              <a:t>: Difference between synthetic and refined simulated for </a:t>
            </a:r>
            <a:r>
              <a:rPr lang="en-US" dirty="0" smtClean="0"/>
              <a:t>hand pose </a:t>
            </a:r>
          </a:p>
          <a:p>
            <a:r>
              <a:rPr lang="en-US" dirty="0" smtClean="0"/>
              <a:t>estimation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Goal :</a:t>
            </a:r>
            <a:r>
              <a:rPr lang="en-US" dirty="0" smtClean="0"/>
              <a:t> Improve realism of simulated images using unlabeled real data (Figure 1).</a:t>
            </a:r>
          </a:p>
          <a:p>
            <a:r>
              <a:rPr lang="en-US" dirty="0" smtClean="0"/>
              <a:t>Improves efficiency by retaining annotation </a:t>
            </a:r>
            <a:r>
              <a:rPr lang="en-US" u="sng" dirty="0" smtClean="0"/>
              <a:t>information of synthetic images </a:t>
            </a:r>
            <a:r>
              <a:rPr lang="en-US" dirty="0" smtClean="0"/>
              <a:t>while </a:t>
            </a:r>
            <a:r>
              <a:rPr lang="en-US" u="sng" dirty="0" smtClean="0"/>
              <a:t>removing need for data collection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Ex : Preserve gaze direction in Figure 1</a:t>
            </a:r>
          </a:p>
          <a:p>
            <a:r>
              <a:rPr lang="en-US" dirty="0" smtClean="0"/>
              <a:t>Also ensure images generate without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SimGAN</a:t>
            </a:r>
            <a:r>
              <a:rPr lang="en-US" dirty="0" smtClean="0"/>
              <a:t> (</a:t>
            </a:r>
            <a:r>
              <a:rPr lang="en-US" sz="2000" i="1" dirty="0" smtClean="0"/>
              <a:t>improvements over GANs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619"/>
            <a:ext cx="10018713" cy="3865581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 smtClean="0"/>
              <a:t>Objective :</a:t>
            </a:r>
            <a:r>
              <a:rPr lang="en-US" dirty="0" smtClean="0"/>
              <a:t> Refines images from simulator using a neural net called ‘</a:t>
            </a:r>
            <a:r>
              <a:rPr lang="en-US" u="sng" dirty="0" smtClean="0"/>
              <a:t>Refiner Network ( R )</a:t>
            </a:r>
            <a:r>
              <a:rPr lang="en-US" dirty="0" smtClean="0"/>
              <a:t>’ </a:t>
            </a:r>
          </a:p>
          <a:p>
            <a:r>
              <a:rPr lang="en-US" u="sng" dirty="0" smtClean="0"/>
              <a:t>Adding realism :</a:t>
            </a:r>
            <a:r>
              <a:rPr lang="en-US" dirty="0" smtClean="0"/>
              <a:t> R is trained using an adversarial loss, </a:t>
            </a:r>
            <a:r>
              <a:rPr lang="en-US" dirty="0" err="1" smtClean="0"/>
              <a:t>s.t.</a:t>
            </a:r>
            <a:r>
              <a:rPr lang="en-US" dirty="0" smtClean="0"/>
              <a:t> refined images </a:t>
            </a:r>
            <a:r>
              <a:rPr lang="en-US" dirty="0" err="1" smtClean="0"/>
              <a:t>indisguishable</a:t>
            </a:r>
            <a:r>
              <a:rPr lang="en-US" dirty="0" smtClean="0"/>
              <a:t> from real ones using another neural net called ‘</a:t>
            </a:r>
            <a:r>
              <a:rPr lang="en-US" u="sng" dirty="0" smtClean="0"/>
              <a:t>Discriminator Network ( D )</a:t>
            </a:r>
            <a:r>
              <a:rPr lang="en-US" dirty="0" smtClean="0"/>
              <a:t>’</a:t>
            </a:r>
          </a:p>
          <a:p>
            <a:r>
              <a:rPr lang="en-US" u="sng" dirty="0" smtClean="0"/>
              <a:t>Preserving annotations :</a:t>
            </a:r>
            <a:r>
              <a:rPr lang="en-US" dirty="0" smtClean="0"/>
              <a:t> Adversarial loss complemented with self-regularization loss penalizing large changes between synthetic &amp; refined</a:t>
            </a:r>
          </a:p>
          <a:p>
            <a:r>
              <a:rPr lang="en-US" dirty="0" smtClean="0"/>
              <a:t>Global structure preserved and local adversarial loss protected by operating on a pixel level instead of holistically modifying the image content through a fully connected auto-encoder</a:t>
            </a:r>
          </a:p>
          <a:p>
            <a:r>
              <a:rPr lang="en-US" u="sng" dirty="0" smtClean="0"/>
              <a:t>GAN framework produces artifacts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Two competing </a:t>
            </a:r>
            <a:r>
              <a:rPr lang="en-US" dirty="0" err="1" smtClean="0"/>
              <a:t>nn’s</a:t>
            </a:r>
            <a:r>
              <a:rPr lang="en-US" dirty="0" smtClean="0"/>
              <a:t> with competing goals known to be unstable</a:t>
            </a:r>
          </a:p>
          <a:p>
            <a:pPr lvl="1"/>
            <a:r>
              <a:rPr lang="en-US" dirty="0" err="1" smtClean="0"/>
              <a:t>SimGAN</a:t>
            </a:r>
            <a:r>
              <a:rPr lang="en-US" dirty="0" smtClean="0"/>
              <a:t> limits the discriminator’s receptive field to local regions</a:t>
            </a:r>
          </a:p>
          <a:p>
            <a:pPr lvl="2"/>
            <a:r>
              <a:rPr lang="en-US" dirty="0" smtClean="0"/>
              <a:t>Results in multiple local adversarial losses per image</a:t>
            </a:r>
          </a:p>
          <a:p>
            <a:r>
              <a:rPr lang="en-US" u="sng" dirty="0" smtClean="0"/>
              <a:t>Stability of Training : </a:t>
            </a:r>
            <a:r>
              <a:rPr lang="en-US" dirty="0" smtClean="0"/>
              <a:t>D is updated using history of refined images instead of current R</a:t>
            </a:r>
            <a:endParaRPr lang="en-US" u="sn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S+U Learning with </a:t>
            </a:r>
            <a:r>
              <a:rPr lang="en-US" dirty="0" err="1" smtClean="0"/>
              <a:t>SimGAN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Refined image is defined by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Refined image should look like a real image while preserving annotations.</a:t>
            </a:r>
          </a:p>
          <a:p>
            <a:r>
              <a:rPr lang="en-US" dirty="0" smtClean="0"/>
              <a:t>Minimize combination of two losses : </a:t>
            </a:r>
          </a:p>
          <a:p>
            <a:r>
              <a:rPr lang="en-US" dirty="0" smtClean="0"/>
              <a:t>First part adds realism to synthetic images</a:t>
            </a:r>
          </a:p>
          <a:p>
            <a:r>
              <a:rPr lang="en-US" dirty="0" smtClean="0"/>
              <a:t>Second part preserves annotations by minimizing difference between synthetic and refined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66" y="2751133"/>
            <a:ext cx="1422400" cy="490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3817936"/>
            <a:ext cx="4483100" cy="5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Loss with Self-Regularization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Adversarial loss used in training R is responsible for ”fooling” D into classifying refined images as real</a:t>
            </a:r>
          </a:p>
          <a:p>
            <a:r>
              <a:rPr lang="en-US" dirty="0" smtClean="0"/>
              <a:t>Following GAN approach, modeled as a two-player minimax game, and update R and D alternatively</a:t>
            </a:r>
          </a:p>
          <a:p>
            <a:r>
              <a:rPr lang="en-US" dirty="0" smtClean="0"/>
              <a:t>D’s loss function : </a:t>
            </a:r>
          </a:p>
          <a:p>
            <a:r>
              <a:rPr lang="en-US" dirty="0" smtClean="0"/>
              <a:t>First term is probability of input being a synthetic image</a:t>
            </a:r>
          </a:p>
          <a:p>
            <a:r>
              <a:rPr lang="en-US" dirty="0" smtClean="0"/>
              <a:t>Second term probability of being a real one</a:t>
            </a:r>
          </a:p>
          <a:p>
            <a:r>
              <a:rPr lang="en-US" u="sng" dirty="0" smtClean="0"/>
              <a:t>Implementation 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ConvNet</a:t>
            </a:r>
            <a:r>
              <a:rPr lang="en-US" dirty="0" smtClean="0"/>
              <a:t> whose last layer outputs the probability of the sample being a refined image</a:t>
            </a:r>
          </a:p>
          <a:p>
            <a:pPr lvl="1"/>
            <a:r>
              <a:rPr lang="en-US" dirty="0" smtClean="0"/>
              <a:t>Each mini-batch consists of randomly samples refined synthetic images and real images</a:t>
            </a:r>
          </a:p>
          <a:p>
            <a:pPr lvl="1"/>
            <a:r>
              <a:rPr lang="en-US" dirty="0" smtClean="0"/>
              <a:t>SGD step on mini-batch loss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31" y="3374905"/>
            <a:ext cx="4745599" cy="4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Loss of R used by 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94" y="2438399"/>
            <a:ext cx="4368800" cy="647700"/>
          </a:xfrm>
        </p:spPr>
      </p:pic>
      <p:sp>
        <p:nvSpPr>
          <p:cNvPr id="5" name="TextBox 4"/>
          <p:cNvSpPr txBox="1"/>
          <p:nvPr/>
        </p:nvSpPr>
        <p:spPr>
          <a:xfrm>
            <a:off x="3594894" y="3500438"/>
            <a:ext cx="615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Objective is to minimize this loss function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Refiner forces the Discriminator to classify refined images as real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 of the min of the minimax game between G &amp; D of GAN</a:t>
            </a:r>
          </a:p>
        </p:txBody>
      </p:sp>
    </p:spTree>
    <p:extLst>
      <p:ext uri="{BB962C8B-B14F-4D97-AF65-F5344CB8AC3E}">
        <p14:creationId xmlns:p14="http://schemas.microsoft.com/office/powerpoint/2010/main" val="11961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preserve annotations?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generate realistic images, annotations of synthetic images must be preserved</a:t>
            </a:r>
          </a:p>
          <a:p>
            <a:r>
              <a:rPr lang="en-US" dirty="0" smtClean="0"/>
              <a:t>This is where the self-regularization term comes in</a:t>
            </a:r>
          </a:p>
          <a:p>
            <a:pPr lvl="1"/>
            <a:r>
              <a:rPr lang="en-US" dirty="0" smtClean="0"/>
              <a:t>Ex : hand pose estimation in the location of joints should not change in refined, gaze direction in gaze estimation (we will see this in results section)</a:t>
            </a:r>
          </a:p>
          <a:p>
            <a:r>
              <a:rPr lang="en-US" dirty="0" smtClean="0"/>
              <a:t>The overall loss function for the refiner is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62" y="4711700"/>
            <a:ext cx="3898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Tractability of training models on synthetic images (rather than real ones)</a:t>
            </a:r>
          </a:p>
          <a:p>
            <a:r>
              <a:rPr lang="en-US" dirty="0" smtClean="0"/>
              <a:t>Avoids the need for expensive annotations on real images</a:t>
            </a:r>
          </a:p>
          <a:p>
            <a:r>
              <a:rPr lang="en-US" dirty="0" smtClean="0"/>
              <a:t>Gap between synthetic and real image distributions </a:t>
            </a:r>
          </a:p>
          <a:p>
            <a:r>
              <a:rPr lang="en-US" dirty="0" smtClean="0"/>
              <a:t>Simulated + Unsupervised (S+U) Learning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Improves realism of simulator’s output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Retains annotation information from synthetic images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593" y="0"/>
            <a:ext cx="10018713" cy="1752599"/>
          </a:xfrm>
        </p:spPr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SimGAN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8" y="1101088"/>
            <a:ext cx="5629275" cy="5756912"/>
          </a:xfrm>
        </p:spPr>
      </p:pic>
    </p:spTree>
    <p:extLst>
      <p:ext uri="{BB962C8B-B14F-4D97-AF65-F5344CB8AC3E}">
        <p14:creationId xmlns:p14="http://schemas.microsoft.com/office/powerpoint/2010/main" val="12890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Adversarial Loss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2" y="2246312"/>
            <a:ext cx="4927600" cy="1582738"/>
          </a:xfrm>
        </p:spPr>
      </p:pic>
      <p:sp>
        <p:nvSpPr>
          <p:cNvPr id="5" name="TextBox 4"/>
          <p:cNvSpPr txBox="1"/>
          <p:nvPr/>
        </p:nvSpPr>
        <p:spPr>
          <a:xfrm>
            <a:off x="3772191" y="3998911"/>
            <a:ext cx="7285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Does not introduce artifacts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While training D, R tends to over-emphasize certain image features to fool 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This leads to drifting and creating artifacts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Local patch sampled from the refined image should have similar stats to real image patch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Thus, D classifies all local image patches separately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Limits receptive field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Many samples per image for learning 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Improves training of R due to multiple ‘realism loss’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Adversarial Loss in </a:t>
            </a:r>
            <a:r>
              <a:rPr lang="en-US" dirty="0" smtClean="0"/>
              <a:t>Hand Pose </a:t>
            </a:r>
            <a:r>
              <a:rPr lang="en-US" dirty="0"/>
              <a:t>Estimation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3" y="1957387"/>
            <a:ext cx="4414837" cy="4886199"/>
          </a:xfrm>
        </p:spPr>
      </p:pic>
    </p:spTree>
    <p:extLst>
      <p:ext uri="{BB962C8B-B14F-4D97-AF65-F5344CB8AC3E}">
        <p14:creationId xmlns:p14="http://schemas.microsoft.com/office/powerpoint/2010/main" val="4965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 using a history of refined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Problems with training D only with refined images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Diverging of adversarial training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 might re-introduce forgotten artifacts</a:t>
            </a:r>
          </a:p>
          <a:p>
            <a:r>
              <a:rPr lang="en-US" dirty="0" smtClean="0"/>
              <a:t>Proposed method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Update D using history of refined images, instead of the ones in the current batch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Algorithm modified to have buffer of refined images generated by previous networks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If B is size of buffer and b is mini-batch size in Algorithm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For each iteration of D, computer loss by sampling b/2 images from current R, and b/2 from the buffer to update parameters for D’s loss function</a:t>
            </a:r>
          </a:p>
        </p:txBody>
      </p:sp>
    </p:spTree>
    <p:extLst>
      <p:ext uri="{BB962C8B-B14F-4D97-AF65-F5344CB8AC3E}">
        <p14:creationId xmlns:p14="http://schemas.microsoft.com/office/powerpoint/2010/main" val="5544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using history of refined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69" y="2673350"/>
            <a:ext cx="5080000" cy="3111500"/>
          </a:xfrm>
        </p:spPr>
      </p:pic>
      <p:sp>
        <p:nvSpPr>
          <p:cNvPr id="5" name="TextBox 4"/>
          <p:cNvSpPr txBox="1"/>
          <p:nvPr/>
        </p:nvSpPr>
        <p:spPr>
          <a:xfrm>
            <a:off x="3953669" y="5943600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Using history of refined images from previous refined and current R (note the division)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26" y="395344"/>
            <a:ext cx="10018713" cy="1752599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smtClean="0"/>
              <a:t>Refined Images in </a:t>
            </a:r>
            <a:r>
              <a:rPr lang="en-US" dirty="0" smtClean="0"/>
              <a:t>Eye Gaze Estimation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4" y="1957387"/>
            <a:ext cx="5314950" cy="4853101"/>
          </a:xfrm>
        </p:spPr>
      </p:pic>
    </p:spTree>
    <p:extLst>
      <p:ext uri="{BB962C8B-B14F-4D97-AF65-F5344CB8AC3E}">
        <p14:creationId xmlns:p14="http://schemas.microsoft.com/office/powerpoint/2010/main" val="21397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on Eye Gaze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38359"/>
            <a:ext cx="10018713" cy="1581152"/>
          </a:xfrm>
        </p:spPr>
        <p:txBody>
          <a:bodyPr/>
          <a:lstStyle/>
          <a:p>
            <a:r>
              <a:rPr lang="en-US" dirty="0" smtClean="0"/>
              <a:t>Qualitative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057524"/>
            <a:ext cx="10058400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Turing Test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8" y="1943099"/>
            <a:ext cx="6100762" cy="4271963"/>
          </a:xfrm>
        </p:spPr>
      </p:pic>
    </p:spTree>
    <p:extLst>
      <p:ext uri="{BB962C8B-B14F-4D97-AF65-F5344CB8AC3E}">
        <p14:creationId xmlns:p14="http://schemas.microsoft.com/office/powerpoint/2010/main" val="1956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Results of Eye Gaze Estimation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23" y="1866900"/>
            <a:ext cx="4587888" cy="4991100"/>
          </a:xfrm>
        </p:spPr>
      </p:pic>
    </p:spTree>
    <p:extLst>
      <p:ext uri="{BB962C8B-B14F-4D97-AF65-F5344CB8AC3E}">
        <p14:creationId xmlns:p14="http://schemas.microsoft.com/office/powerpoint/2010/main" val="13420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SimGAN</a:t>
            </a:r>
            <a:r>
              <a:rPr lang="en-US" dirty="0" smtClean="0"/>
              <a:t> on different training data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19" y="2171699"/>
            <a:ext cx="5473700" cy="4029075"/>
          </a:xfrm>
        </p:spPr>
      </p:pic>
    </p:spTree>
    <p:extLst>
      <p:ext uri="{BB962C8B-B14F-4D97-AF65-F5344CB8AC3E}">
        <p14:creationId xmlns:p14="http://schemas.microsoft.com/office/powerpoint/2010/main" val="2818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Given a simulator S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Assume annotated/labeled synthetic images</a:t>
            </a:r>
          </a:p>
          <a:p>
            <a:r>
              <a:rPr lang="en-US" u="sng" dirty="0" smtClean="0"/>
              <a:t>Goal 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Improve S’s output through an adversarial net (based on GAN)</a:t>
            </a:r>
          </a:p>
          <a:p>
            <a:r>
              <a:rPr lang="en-US" dirty="0" smtClean="0"/>
              <a:t>Why ?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Reduce human effort in data collection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Preserve annotation/labeling information from synthetic image o/p of S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Computational efficiency for ML algorithms without need to label images manually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SimGAN</a:t>
            </a:r>
            <a:r>
              <a:rPr lang="en-US" dirty="0" smtClean="0"/>
              <a:t> to state-of-the-art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985963"/>
            <a:ext cx="5205466" cy="4514850"/>
          </a:xfrm>
        </p:spPr>
      </p:pic>
    </p:spTree>
    <p:extLst>
      <p:ext uri="{BB962C8B-B14F-4D97-AF65-F5344CB8AC3E}">
        <p14:creationId xmlns:p14="http://schemas.microsoft.com/office/powerpoint/2010/main" val="6403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future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refined videos</a:t>
            </a:r>
          </a:p>
          <a:p>
            <a:r>
              <a:rPr lang="en-US" dirty="0" smtClean="0"/>
              <a:t>Model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noise distribution </a:t>
            </a:r>
            <a:r>
              <a:rPr lang="en-US" dirty="0" smtClean="0"/>
              <a:t>to generate multiple refined images for each synthetic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</a:t>
            </a:r>
            <a:r>
              <a:rPr lang="en-US" smtClean="0"/>
              <a:t>your attendance.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SimGAN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Adversarial Nets for training image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69" y="2787650"/>
            <a:ext cx="5283200" cy="2882900"/>
          </a:xfrm>
        </p:spPr>
      </p:pic>
      <p:sp>
        <p:nvSpPr>
          <p:cNvPr id="5" name="TextBox 4"/>
          <p:cNvSpPr txBox="1"/>
          <p:nvPr/>
        </p:nvSpPr>
        <p:spPr>
          <a:xfrm>
            <a:off x="5089040" y="6019801"/>
            <a:ext cx="306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1: </a:t>
            </a:r>
            <a:r>
              <a:rPr lang="en-US" u="sng" dirty="0" smtClean="0"/>
              <a:t>Overview of </a:t>
            </a:r>
            <a:r>
              <a:rPr lang="en-US" u="sng" dirty="0" err="1" smtClean="0"/>
              <a:t>SimGAN</a:t>
            </a:r>
            <a:endParaRPr lang="en-US" u="sng" dirty="0" smtClean="0"/>
          </a:p>
          <a:p>
            <a:r>
              <a:rPr lang="en-US" dirty="0" smtClean="0"/>
              <a:t>R &amp; D updated alternately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Network (Generator and Discriminator) similar to GANs</a:t>
            </a:r>
          </a:p>
          <a:p>
            <a:r>
              <a:rPr lang="en-US" dirty="0" smtClean="0"/>
              <a:t>Synthetic images instead of random vectors</a:t>
            </a:r>
          </a:p>
          <a:p>
            <a:r>
              <a:rPr lang="en-US" dirty="0" smtClean="0"/>
              <a:t>Key architectural differences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Adding a ‘self-regularization’ term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Local adversarial loss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Updating discriminator through history of refined images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GANs refer to the following minimax game between Generator (G) and Discriminator (D)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4521200"/>
            <a:ext cx="8737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Minibatch</a:t>
            </a:r>
            <a:r>
              <a:rPr lang="en-US" dirty="0" smtClean="0"/>
              <a:t> SGD training of GANs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871663"/>
            <a:ext cx="7115175" cy="4672012"/>
          </a:xfrm>
        </p:spPr>
      </p:pic>
    </p:spTree>
    <p:extLst>
      <p:ext uri="{BB962C8B-B14F-4D97-AF65-F5344CB8AC3E}">
        <p14:creationId xmlns:p14="http://schemas.microsoft.com/office/powerpoint/2010/main" val="17826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converging steps of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g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9" y="2762250"/>
            <a:ext cx="8966200" cy="2933700"/>
          </a:xfrm>
        </p:spPr>
      </p:pic>
    </p:spTree>
    <p:extLst>
      <p:ext uri="{BB962C8B-B14F-4D97-AF65-F5344CB8AC3E}">
        <p14:creationId xmlns:p14="http://schemas.microsoft.com/office/powerpoint/2010/main" val="5238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 on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Optimality of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i="1" dirty="0" smtClean="0"/>
              <a:t> 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data</a:t>
            </a:r>
            <a:endParaRPr lang="en-US" i="1" baseline="-25000" dirty="0" smtClean="0"/>
          </a:p>
          <a:p>
            <a:r>
              <a:rPr lang="en-US" b="1" dirty="0" smtClean="0"/>
              <a:t>Convergence of SGD GAN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7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1523</TotalTime>
  <Words>1106</Words>
  <Application>Microsoft Macintosh PowerPoint</Application>
  <PresentationFormat>Widescreen</PresentationFormat>
  <Paragraphs>131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Corbel</vt:lpstr>
      <vt:lpstr>Courier New</vt:lpstr>
      <vt:lpstr>Mangal</vt:lpstr>
      <vt:lpstr>Arial</vt:lpstr>
      <vt:lpstr>Parallax</vt:lpstr>
      <vt:lpstr>S+U Learning through ANs - Pranjit Kalita</vt:lpstr>
      <vt:lpstr>Motivation</vt:lpstr>
      <vt:lpstr>Basic Framework</vt:lpstr>
      <vt:lpstr>SimGAN – Adversarial Nets for training image samples</vt:lpstr>
      <vt:lpstr>Difference from GANs</vt:lpstr>
      <vt:lpstr>Brief overview of GANs</vt:lpstr>
      <vt:lpstr>Minibatch SGD training of GANs</vt:lpstr>
      <vt:lpstr>GAN converging steps of pg and pdata</vt:lpstr>
      <vt:lpstr>Theoretical Results on GAN</vt:lpstr>
      <vt:lpstr>What is S+U Learning?</vt:lpstr>
      <vt:lpstr>Issues with synthetic images for training</vt:lpstr>
      <vt:lpstr>Synthetic simulated vs. Refined simulated I</vt:lpstr>
      <vt:lpstr>Synthetic simulated vs. Refined simulated II</vt:lpstr>
      <vt:lpstr>Proposed Approach</vt:lpstr>
      <vt:lpstr>SimGAN (improvements over GANs)</vt:lpstr>
      <vt:lpstr>S+U Learning with SimGAN</vt:lpstr>
      <vt:lpstr>Adversarial Loss with Self-Regularization</vt:lpstr>
      <vt:lpstr>Realism Loss of R used by D </vt:lpstr>
      <vt:lpstr>How to preserve annotations?</vt:lpstr>
      <vt:lpstr>Algorithm of SimGAN</vt:lpstr>
      <vt:lpstr>Local Adversarial Loss</vt:lpstr>
      <vt:lpstr>Local Adversarial Loss in Hand Pose Estimation</vt:lpstr>
      <vt:lpstr>Update D using a history of refined images</vt:lpstr>
      <vt:lpstr>Illustration of using history of refined images</vt:lpstr>
      <vt:lpstr>History of Refined Images in Eye Gaze Estimation</vt:lpstr>
      <vt:lpstr>Experimental Results on Eye Gaze Estimation</vt:lpstr>
      <vt:lpstr>Visual Turing Test Results</vt:lpstr>
      <vt:lpstr>Quantitative Results of Eye Gaze Estimation</vt:lpstr>
      <vt:lpstr>Comparison of SimGAN on different training data sources</vt:lpstr>
      <vt:lpstr>Comparison of SimGAN to state-of-the-art </vt:lpstr>
      <vt:lpstr>In the future…</vt:lpstr>
      <vt:lpstr>The End.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Pranjit K Kalita</dc:creator>
  <cp:lastModifiedBy>Pranjit K Kalita</cp:lastModifiedBy>
  <cp:revision>83</cp:revision>
  <cp:lastPrinted>2017-05-09T18:43:46Z</cp:lastPrinted>
  <dcterms:created xsi:type="dcterms:W3CDTF">2017-05-08T19:52:34Z</dcterms:created>
  <dcterms:modified xsi:type="dcterms:W3CDTF">2017-05-09T23:19:37Z</dcterms:modified>
</cp:coreProperties>
</file>