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4.jpeg" ContentType="image/jpeg"/>
  <Override PartName="/ppt/media/image8.png" ContentType="image/png"/>
  <Override PartName="/ppt/media/image4.png" ContentType="image/png"/>
  <Override PartName="/ppt/media/image12.jpeg" ContentType="image/jpeg"/>
  <Override PartName="/ppt/media/image13.png" ContentType="image/png"/>
  <Override PartName="/ppt/media/image9.jpeg" ContentType="image/jpeg"/>
  <Override PartName="/ppt/media/image5.png" ContentType="image/png"/>
  <Override PartName="/ppt/media/image18.png" ContentType="image/png"/>
  <Override PartName="/ppt/media/image7.jpeg" ContentType="image/jpeg"/>
  <Override PartName="/ppt/media/image10.png" ContentType="image/png"/>
  <Override PartName="/ppt/media/image6.png" ContentType="image/png"/>
  <Override PartName="/ppt/media/image15.png" ContentType="image/png"/>
  <Override PartName="/ppt/media/image3.jpeg" ContentType="image/jpeg"/>
  <Override PartName="/ppt/media/image11.png" ContentType="image/png"/>
  <Override PartName="/ppt/media/image2.jpeg" ContentType="image/jpeg"/>
  <Override PartName="/ppt/media/image1.jpeg" ContentType="image/jpeg"/>
  <Override PartName="/ppt/media/image17.jpeg" ContentType="image/jpeg"/>
  <Override PartName="/ppt/media/image16.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presentation.xml" ContentType="application/vnd.openxmlformats-officedocument.presentationml.presentation.main+xml"/>
  <Override PartName="/ppt/slides/slide3.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25" name="PlaceHolder 2"/>
          <p:cNvSpPr>
            <a:spLocks noGrp="1"/>
          </p:cNvSpPr>
          <p:nvPr>
            <p:ph type="body"/>
          </p:nvPr>
        </p:nvSpPr>
        <p:spPr>
          <a:xfrm>
            <a:off x="457200" y="1203480"/>
            <a:ext cx="8046360" cy="1422360"/>
          </a:xfrm>
          <a:prstGeom prst="rect">
            <a:avLst/>
          </a:prstGeom>
        </p:spPr>
        <p:txBody>
          <a:bodyPr bIns="0" lIns="0" rIns="0" tIns="0" wrap="none"/>
          <a:p>
            <a:endParaRPr/>
          </a:p>
        </p:txBody>
      </p:sp>
      <p:sp>
        <p:nvSpPr>
          <p:cNvPr id="26" name="PlaceHolder 3"/>
          <p:cNvSpPr>
            <a:spLocks noGrp="1"/>
          </p:cNvSpPr>
          <p:nvPr>
            <p:ph type="body"/>
          </p:nvPr>
        </p:nvSpPr>
        <p:spPr>
          <a:xfrm>
            <a:off x="457200" y="2761200"/>
            <a:ext cx="8046360" cy="14223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28"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29"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30" name="PlaceHolder 4"/>
          <p:cNvSpPr>
            <a:spLocks noGrp="1"/>
          </p:cNvSpPr>
          <p:nvPr>
            <p:ph type="body"/>
          </p:nvPr>
        </p:nvSpPr>
        <p:spPr>
          <a:xfrm>
            <a:off x="4579920" y="2761200"/>
            <a:ext cx="3926160" cy="1422360"/>
          </a:xfrm>
          <a:prstGeom prst="rect">
            <a:avLst/>
          </a:prstGeom>
        </p:spPr>
        <p:txBody>
          <a:bodyPr bIns="0" lIns="0" rIns="0" tIns="0" wrap="none"/>
          <a:p>
            <a:endParaRPr/>
          </a:p>
        </p:txBody>
      </p:sp>
      <p:sp>
        <p:nvSpPr>
          <p:cNvPr id="31" name="PlaceHolder 5"/>
          <p:cNvSpPr>
            <a:spLocks noGrp="1"/>
          </p:cNvSpPr>
          <p:nvPr>
            <p:ph type="body"/>
          </p:nvPr>
        </p:nvSpPr>
        <p:spPr>
          <a:xfrm>
            <a:off x="457200" y="2761200"/>
            <a:ext cx="3926160" cy="14223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33"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34" name="PlaceHolder 3"/>
          <p:cNvSpPr>
            <a:spLocks noGrp="1"/>
          </p:cNvSpPr>
          <p:nvPr>
            <p:ph type="body"/>
          </p:nvPr>
        </p:nvSpPr>
        <p:spPr>
          <a:xfrm>
            <a:off x="4579920" y="1203480"/>
            <a:ext cx="3926160" cy="142236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39" name="PlaceHolder 2"/>
          <p:cNvSpPr>
            <a:spLocks noGrp="1"/>
          </p:cNvSpPr>
          <p:nvPr>
            <p:ph type="subTitle"/>
          </p:nvPr>
        </p:nvSpPr>
        <p:spPr>
          <a:xfrm>
            <a:off x="457200" y="1203480"/>
            <a:ext cx="8046360" cy="29833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203480"/>
            <a:ext cx="8046360" cy="29829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43"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44" name="PlaceHolder 3"/>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200"/>
            <a:ext cx="8229240" cy="39812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48"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49" name="PlaceHolder 3"/>
          <p:cNvSpPr>
            <a:spLocks noGrp="1"/>
          </p:cNvSpPr>
          <p:nvPr>
            <p:ph type="body"/>
          </p:nvPr>
        </p:nvSpPr>
        <p:spPr>
          <a:xfrm>
            <a:off x="457200" y="2761200"/>
            <a:ext cx="3926160" cy="1422360"/>
          </a:xfrm>
          <a:prstGeom prst="rect">
            <a:avLst/>
          </a:prstGeom>
        </p:spPr>
        <p:txBody>
          <a:bodyPr bIns="0" lIns="0" rIns="0" tIns="0" wrap="none"/>
          <a:p>
            <a:endParaRPr/>
          </a:p>
        </p:txBody>
      </p:sp>
      <p:sp>
        <p:nvSpPr>
          <p:cNvPr id="50" name="PlaceHolder 4"/>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4" name="PlaceHolder 2"/>
          <p:cNvSpPr>
            <a:spLocks noGrp="1"/>
          </p:cNvSpPr>
          <p:nvPr>
            <p:ph type="subTitle"/>
          </p:nvPr>
        </p:nvSpPr>
        <p:spPr>
          <a:xfrm>
            <a:off x="457200" y="1203480"/>
            <a:ext cx="8046360" cy="29833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52"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53"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54" name="PlaceHolder 4"/>
          <p:cNvSpPr>
            <a:spLocks noGrp="1"/>
          </p:cNvSpPr>
          <p:nvPr>
            <p:ph type="body"/>
          </p:nvPr>
        </p:nvSpPr>
        <p:spPr>
          <a:xfrm>
            <a:off x="4579920" y="2761200"/>
            <a:ext cx="3926160" cy="142236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56"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57"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58" name="PlaceHolder 4"/>
          <p:cNvSpPr>
            <a:spLocks noGrp="1"/>
          </p:cNvSpPr>
          <p:nvPr>
            <p:ph type="body"/>
          </p:nvPr>
        </p:nvSpPr>
        <p:spPr>
          <a:xfrm>
            <a:off x="457200" y="2761200"/>
            <a:ext cx="8045640" cy="142236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203480"/>
            <a:ext cx="8046360" cy="1422360"/>
          </a:xfrm>
          <a:prstGeom prst="rect">
            <a:avLst/>
          </a:prstGeom>
        </p:spPr>
        <p:txBody>
          <a:bodyPr bIns="0" lIns="0" rIns="0" tIns="0" wrap="none"/>
          <a:p>
            <a:endParaRPr/>
          </a:p>
        </p:txBody>
      </p:sp>
      <p:sp>
        <p:nvSpPr>
          <p:cNvPr id="61" name="PlaceHolder 3"/>
          <p:cNvSpPr>
            <a:spLocks noGrp="1"/>
          </p:cNvSpPr>
          <p:nvPr>
            <p:ph type="body"/>
          </p:nvPr>
        </p:nvSpPr>
        <p:spPr>
          <a:xfrm>
            <a:off x="457200" y="2761200"/>
            <a:ext cx="8046360" cy="142236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63"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64"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65" name="PlaceHolder 4"/>
          <p:cNvSpPr>
            <a:spLocks noGrp="1"/>
          </p:cNvSpPr>
          <p:nvPr>
            <p:ph type="body"/>
          </p:nvPr>
        </p:nvSpPr>
        <p:spPr>
          <a:xfrm>
            <a:off x="4579920" y="2761200"/>
            <a:ext cx="3926160" cy="1422360"/>
          </a:xfrm>
          <a:prstGeom prst="rect">
            <a:avLst/>
          </a:prstGeom>
        </p:spPr>
        <p:txBody>
          <a:bodyPr bIns="0" lIns="0" rIns="0" tIns="0" wrap="none"/>
          <a:p>
            <a:endParaRPr/>
          </a:p>
        </p:txBody>
      </p:sp>
      <p:sp>
        <p:nvSpPr>
          <p:cNvPr id="66" name="PlaceHolder 5"/>
          <p:cNvSpPr>
            <a:spLocks noGrp="1"/>
          </p:cNvSpPr>
          <p:nvPr>
            <p:ph type="body"/>
          </p:nvPr>
        </p:nvSpPr>
        <p:spPr>
          <a:xfrm>
            <a:off x="457200" y="2761200"/>
            <a:ext cx="3926160" cy="142236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69" name="PlaceHolder 3"/>
          <p:cNvSpPr>
            <a:spLocks noGrp="1"/>
          </p:cNvSpPr>
          <p:nvPr>
            <p:ph type="body"/>
          </p:nvPr>
        </p:nvSpPr>
        <p:spPr>
          <a:xfrm>
            <a:off x="4579920" y="1203480"/>
            <a:ext cx="3926160" cy="142236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6" name="PlaceHolder 2"/>
          <p:cNvSpPr>
            <a:spLocks noGrp="1"/>
          </p:cNvSpPr>
          <p:nvPr>
            <p:ph type="body"/>
          </p:nvPr>
        </p:nvSpPr>
        <p:spPr>
          <a:xfrm>
            <a:off x="457200" y="1203480"/>
            <a:ext cx="8046360" cy="29829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8"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9" name="PlaceHolder 3"/>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13"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14" name="PlaceHolder 3"/>
          <p:cNvSpPr>
            <a:spLocks noGrp="1"/>
          </p:cNvSpPr>
          <p:nvPr>
            <p:ph type="body"/>
          </p:nvPr>
        </p:nvSpPr>
        <p:spPr>
          <a:xfrm>
            <a:off x="457200" y="2761200"/>
            <a:ext cx="3926160" cy="1422360"/>
          </a:xfrm>
          <a:prstGeom prst="rect">
            <a:avLst/>
          </a:prstGeom>
        </p:spPr>
        <p:txBody>
          <a:bodyPr bIns="0" lIns="0" rIns="0" tIns="0" wrap="none"/>
          <a:p>
            <a:endParaRPr/>
          </a:p>
        </p:txBody>
      </p:sp>
      <p:sp>
        <p:nvSpPr>
          <p:cNvPr id="15" name="PlaceHolder 4"/>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17"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18"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19" name="PlaceHolder 4"/>
          <p:cNvSpPr>
            <a:spLocks noGrp="1"/>
          </p:cNvSpPr>
          <p:nvPr>
            <p:ph type="body"/>
          </p:nvPr>
        </p:nvSpPr>
        <p:spPr>
          <a:xfrm>
            <a:off x="4579920" y="2761200"/>
            <a:ext cx="3926160" cy="14223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960"/>
          </a:xfrm>
          <a:prstGeom prst="rect">
            <a:avLst/>
          </a:prstGeom>
        </p:spPr>
        <p:txBody>
          <a:bodyPr anchor="ctr" bIns="0" lIns="0" rIns="0" tIns="0" wrap="none"/>
          <a:p>
            <a:pPr algn="ctr"/>
            <a:endParaRPr/>
          </a:p>
        </p:txBody>
      </p:sp>
      <p:sp>
        <p:nvSpPr>
          <p:cNvPr id="21"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22"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23" name="PlaceHolder 4"/>
          <p:cNvSpPr>
            <a:spLocks noGrp="1"/>
          </p:cNvSpPr>
          <p:nvPr>
            <p:ph type="body"/>
          </p:nvPr>
        </p:nvSpPr>
        <p:spPr>
          <a:xfrm>
            <a:off x="457200" y="2761200"/>
            <a:ext cx="8045640" cy="14223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rot="10800000">
            <a:off x="720" y="0"/>
            <a:ext cx="9144360" cy="5142960"/>
          </a:xfrm>
          <a:prstGeom prst="rect">
            <a:avLst/>
          </a:prstGeom>
          <a:solidFill>
            <a:srgbClr val="004f9f"/>
          </a:solidFill>
        </p:spPr>
      </p:sp>
      <p:sp>
        <p:nvSpPr>
          <p:cNvPr id="1" name="PlaceHolder 2"/>
          <p:cNvSpPr>
            <a:spLocks noGrp="1"/>
          </p:cNvSpPr>
          <p:nvPr>
            <p:ph type="title"/>
          </p:nvPr>
        </p:nvSpPr>
        <p:spPr>
          <a:xfrm>
            <a:off x="457200" y="205200"/>
            <a:ext cx="8228880" cy="858600"/>
          </a:xfrm>
          <a:prstGeom prst="rect">
            <a:avLst/>
          </a:prstGeom>
        </p:spPr>
        <p:txBody>
          <a:bodyPr anchor="ctr" bIns="0" lIns="0" rIns="0" tIns="0" wrap="none"/>
          <a:p>
            <a:r>
              <a:rPr lang="pt-BR"/>
              <a:t>Clique para editar o formato do texto do título</a:t>
            </a:r>
            <a:endParaRPr/>
          </a:p>
        </p:txBody>
      </p:sp>
      <p:sp>
        <p:nvSpPr>
          <p:cNvPr id="2" name="PlaceHolder 3"/>
          <p:cNvSpPr>
            <a:spLocks noGrp="1"/>
          </p:cNvSpPr>
          <p:nvPr>
            <p:ph type="body"/>
          </p:nvPr>
        </p:nvSpPr>
        <p:spPr>
          <a:xfrm>
            <a:off x="457200" y="1203480"/>
            <a:ext cx="8046360" cy="2982960"/>
          </a:xfrm>
          <a:prstGeom prst="rect">
            <a:avLst/>
          </a:prstGeom>
        </p:spPr>
        <p:txBody>
          <a:bodyPr bIns="0" lIns="0" rIns="0" tIns="0" wrap="none"/>
          <a:p>
            <a:pPr>
              <a:buSzPct val="25000"/>
              <a:buFont typeface="StarSymbol"/>
              <a:buChar char=""/>
            </a:pPr>
            <a:r>
              <a:rPr lang="pt-BR"/>
              <a:t>Clique para editar o formato do texto da estrutura de tópicos</a:t>
            </a:r>
            <a:endParaRPr/>
          </a:p>
          <a:p>
            <a:pPr lvl="1">
              <a:buSzPct val="25000"/>
              <a:buFont typeface="StarSymbol"/>
              <a:buChar char=""/>
            </a:pPr>
            <a:r>
              <a:rPr lang="pt-BR"/>
              <a:t>2.º Nível da estrutura de tópicos</a:t>
            </a:r>
            <a:endParaRPr/>
          </a:p>
          <a:p>
            <a:pPr lvl="2">
              <a:buSzPct val="25000"/>
              <a:buFont typeface="StarSymbol"/>
              <a:buChar char=""/>
            </a:pPr>
            <a:r>
              <a:rPr lang="pt-BR"/>
              <a:t>3.º Nível da estrutura de tópicos</a:t>
            </a:r>
            <a:endParaRPr/>
          </a:p>
          <a:p>
            <a:pPr lvl="3">
              <a:buSzPct val="25000"/>
              <a:buFont typeface="StarSymbol"/>
              <a:buChar char=""/>
            </a:pPr>
            <a:r>
              <a:rPr lang="pt-BR"/>
              <a:t>4.º Nível da estrutura de tópicos</a:t>
            </a:r>
            <a:endParaRPr/>
          </a:p>
          <a:p>
            <a:pPr lvl="4">
              <a:buSzPct val="25000"/>
              <a:buFont typeface="StarSymbol"/>
              <a:buChar char=""/>
            </a:pPr>
            <a:r>
              <a:rPr lang="pt-BR"/>
              <a:t>5.º Nível da estrutura de tópicos</a:t>
            </a:r>
            <a:endParaRPr/>
          </a:p>
          <a:p>
            <a:pPr lvl="5">
              <a:buSzPct val="25000"/>
              <a:buFont typeface="StarSymbol"/>
              <a:buChar char=""/>
            </a:pPr>
            <a:r>
              <a:rPr lang="pt-BR"/>
              <a:t>6.º Nível da estrutura de tópicos</a:t>
            </a:r>
            <a:endParaRPr/>
          </a:p>
          <a:p>
            <a:pPr lvl="6">
              <a:buSzPct val="25000"/>
              <a:buFont typeface="StarSymbol"/>
              <a:buChar char=""/>
            </a:pPr>
            <a:r>
              <a:rPr lang="pt-BR"/>
              <a:t>7.º Nível da estrutura de tópicos</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5" name="CustomShape 1"/>
          <p:cNvSpPr/>
          <p:nvPr/>
        </p:nvSpPr>
        <p:spPr>
          <a:xfrm rot="10800000">
            <a:off x="720" y="0"/>
            <a:ext cx="9144360" cy="5142960"/>
          </a:xfrm>
          <a:prstGeom prst="rect">
            <a:avLst/>
          </a:prstGeom>
          <a:solidFill>
            <a:srgbClr val="004f9f"/>
          </a:solidFill>
        </p:spPr>
      </p:sp>
      <p:sp>
        <p:nvSpPr>
          <p:cNvPr id="36" name="PlaceHolder 2"/>
          <p:cNvSpPr>
            <a:spLocks noGrp="1"/>
          </p:cNvSpPr>
          <p:nvPr>
            <p:ph type="title"/>
          </p:nvPr>
        </p:nvSpPr>
        <p:spPr>
          <a:xfrm>
            <a:off x="457200" y="205200"/>
            <a:ext cx="8229240" cy="858600"/>
          </a:xfrm>
          <a:prstGeom prst="rect">
            <a:avLst/>
          </a:prstGeom>
        </p:spPr>
        <p:txBody>
          <a:bodyPr anchor="ctr" bIns="0" lIns="0" rIns="0" tIns="0" wrap="none"/>
          <a:p>
            <a:pPr algn="ctr"/>
            <a:r>
              <a:rPr lang="pt-BR"/>
              <a:t>Clique para editar o formato do texto do título</a:t>
            </a:r>
            <a:endParaRPr/>
          </a:p>
        </p:txBody>
      </p:sp>
      <p:sp>
        <p:nvSpPr>
          <p:cNvPr id="37" name="PlaceHolder 3"/>
          <p:cNvSpPr>
            <a:spLocks noGrp="1"/>
          </p:cNvSpPr>
          <p:nvPr>
            <p:ph type="body"/>
          </p:nvPr>
        </p:nvSpPr>
        <p:spPr>
          <a:xfrm>
            <a:off x="457200" y="1203480"/>
            <a:ext cx="8046360" cy="2982960"/>
          </a:xfrm>
          <a:prstGeom prst="rect">
            <a:avLst/>
          </a:prstGeom>
        </p:spPr>
        <p:txBody>
          <a:bodyPr bIns="0" lIns="0" rIns="0" tIns="0" wrap="none"/>
          <a:p>
            <a:pPr>
              <a:buSzPct val="25000"/>
              <a:buFont typeface="StarSymbol"/>
              <a:buChar char=""/>
            </a:pPr>
            <a:r>
              <a:rPr lang="pt-BR"/>
              <a:t>Clique para editar o formato do texto da estrutura de tópicos</a:t>
            </a:r>
            <a:endParaRPr/>
          </a:p>
          <a:p>
            <a:pPr lvl="1">
              <a:buSzPct val="25000"/>
              <a:buFont typeface="StarSymbol"/>
              <a:buChar char=""/>
            </a:pPr>
            <a:r>
              <a:rPr lang="pt-BR"/>
              <a:t>2.º Nível da estrutura de tópicos</a:t>
            </a:r>
            <a:endParaRPr/>
          </a:p>
          <a:p>
            <a:pPr lvl="2">
              <a:buSzPct val="25000"/>
              <a:buFont typeface="StarSymbol"/>
              <a:buChar char=""/>
            </a:pPr>
            <a:r>
              <a:rPr lang="pt-BR"/>
              <a:t>3.º Nível da estrutura de tópicos</a:t>
            </a:r>
            <a:endParaRPr/>
          </a:p>
          <a:p>
            <a:pPr lvl="3">
              <a:buSzPct val="25000"/>
              <a:buFont typeface="StarSymbol"/>
              <a:buChar char=""/>
            </a:pPr>
            <a:r>
              <a:rPr lang="pt-BR"/>
              <a:t>4.º Nível da estrutura de tópicos</a:t>
            </a:r>
            <a:endParaRPr/>
          </a:p>
          <a:p>
            <a:pPr lvl="4">
              <a:buSzPct val="25000"/>
              <a:buFont typeface="StarSymbol"/>
              <a:buChar char=""/>
            </a:pPr>
            <a:r>
              <a:rPr lang="pt-BR"/>
              <a:t>5.º Nível da estrutura de tópicos</a:t>
            </a:r>
            <a:endParaRPr/>
          </a:p>
          <a:p>
            <a:pPr lvl="5">
              <a:buSzPct val="25000"/>
              <a:buFont typeface="StarSymbol"/>
              <a:buChar char=""/>
            </a:pPr>
            <a:r>
              <a:rPr lang="pt-BR"/>
              <a:t>6.º Nível da estrutura de tópicos</a:t>
            </a:r>
            <a:endParaRPr/>
          </a:p>
          <a:p>
            <a:pPr lvl="6">
              <a:buSzPct val="25000"/>
              <a:buFont typeface="StarSymbol"/>
              <a:buChar char=""/>
            </a:pPr>
            <a:r>
              <a:rPr lang="pt-BR"/>
              <a:t>7.º Nível da estrutura de tópicos</a:t>
            </a:r>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70" name="Imagem 7"/>
          <p:cNvPicPr/>
          <p:nvPr/>
        </p:nvPicPr>
        <p:blipFill>
          <a:blip r:embed="rId1"/>
          <a:stretch>
            <a:fillRect/>
          </a:stretch>
        </p:blipFill>
        <p:spPr>
          <a:xfrm>
            <a:off x="0" y="0"/>
            <a:ext cx="9143280" cy="5142960"/>
          </a:xfrm>
          <a:prstGeom prst="rect">
            <a:avLst/>
          </a:prstGeom>
        </p:spPr>
      </p:pic>
      <p:pic>
        <p:nvPicPr>
          <p:cNvPr descr="" id="71" name="Imagem 9"/>
          <p:cNvPicPr/>
          <p:nvPr/>
        </p:nvPicPr>
        <p:blipFill>
          <a:blip r:embed="rId2"/>
          <a:stretch>
            <a:fillRect/>
          </a:stretch>
        </p:blipFill>
        <p:spPr>
          <a:xfrm>
            <a:off x="0" y="0"/>
            <a:ext cx="9143280" cy="5142960"/>
          </a:xfrm>
          <a:prstGeom prst="rect">
            <a:avLst/>
          </a:prstGeom>
        </p:spPr>
      </p:pic>
      <p:pic>
        <p:nvPicPr>
          <p:cNvPr descr="" id="72" name="Gráfico 5"/>
          <p:cNvPicPr/>
          <p:nvPr/>
        </p:nvPicPr>
        <p:blipFill>
          <a:blip r:embed="rId3"/>
          <a:stretch>
            <a:fillRect/>
          </a:stretch>
        </p:blipFill>
        <p:spPr>
          <a:xfrm>
            <a:off x="7468920" y="3910680"/>
            <a:ext cx="789480" cy="789480"/>
          </a:xfrm>
          <a:prstGeom prst="rect">
            <a:avLst/>
          </a:prstGeom>
        </p:spPr>
      </p:pic>
      <p:sp>
        <p:nvSpPr>
          <p:cNvPr id="73" name="CustomShape 1"/>
          <p:cNvSpPr/>
          <p:nvPr/>
        </p:nvSpPr>
        <p:spPr>
          <a:xfrm>
            <a:off x="-1116720" y="1522440"/>
            <a:ext cx="5004720" cy="615600"/>
          </a:xfrm>
          <a:prstGeom prst="rect">
            <a:avLst/>
          </a:prstGeom>
        </p:spPr>
        <p:txBody>
          <a:bodyPr bIns="45000" lIns="90000" rIns="90000" tIns="45000"/>
          <a:p>
            <a:pPr algn="r">
              <a:lnSpc>
                <a:spcPct val="100000"/>
              </a:lnSpc>
            </a:pPr>
            <a:r>
              <a:rPr lang="pt-BR" sz="3450">
                <a:solidFill>
                  <a:srgbClr val="ffffff"/>
                </a:solidFill>
                <a:latin typeface="Segoe UI Black"/>
                <a:ea typeface="Segoe UI Black"/>
              </a:rPr>
              <a:t>HACKI9</a:t>
            </a:r>
            <a:endParaRPr/>
          </a:p>
        </p:txBody>
      </p:sp>
      <p:sp>
        <p:nvSpPr>
          <p:cNvPr id="74" name="Line 2"/>
          <p:cNvSpPr/>
          <p:nvPr/>
        </p:nvSpPr>
        <p:spPr>
          <a:xfrm>
            <a:off x="3405600" y="2970000"/>
            <a:ext cx="678600" cy="0"/>
          </a:xfrm>
          <a:prstGeom prst="line">
            <a:avLst/>
          </a:prstGeom>
          <a:ln w="19080">
            <a:solidFill>
              <a:srgbClr val="ffffff"/>
            </a:solidFill>
            <a:round/>
          </a:ln>
        </p:spPr>
      </p:sp>
      <p:pic>
        <p:nvPicPr>
          <p:cNvPr descr="" id="75" name="Imagem 17"/>
          <p:cNvPicPr/>
          <p:nvPr/>
        </p:nvPicPr>
        <p:blipFill>
          <a:blip r:embed="rId4"/>
          <a:stretch>
            <a:fillRect/>
          </a:stretch>
        </p:blipFill>
        <p:spPr>
          <a:xfrm>
            <a:off x="6913440" y="4714920"/>
            <a:ext cx="1933560" cy="154800"/>
          </a:xfrm>
          <a:prstGeom prst="rect">
            <a:avLst/>
          </a:prstGeom>
        </p:spPr>
      </p:pic>
    </p:spTree>
  </p:cSld>
  <p:transition spd="med">
    <p:fade/>
  </p:transition>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withEffect" presetClass="entr" presetID="10">
                                  <p:stCondLst>
                                    <p:cond delay="0"/>
                                  </p:stCondLst>
                                  <p:childTnLst>
                                    <p:set>
                                      <p:cBhvr>
                                        <p:cTn dur="1" fill="hold" id="6">
                                          <p:stCondLst>
                                            <p:cond delay="0"/>
                                          </p:stCondLst>
                                        </p:cTn>
                                        <p:attrNameLst>
                                          <p:attrName>style.visibility</p:attrName>
                                        </p:attrNameLst>
                                      </p:cBhvr>
                                      <p:to>
                                        <p:strVal val="visible"/>
                                      </p:to>
                                    </p:set>
                                    <p:animEffect filter="fade" transition="in">
                                      <p:cBhvr additive="repl">
                                        <p:cTn dur="500" fill="freeze" id="7"/>
                                      </p:cBhvr>
                                    </p:animEffect>
                                  </p:childTnLst>
                                </p:cTn>
                              </p:par>
                              <p:par>
                                <p:cTn fill="hold" id="8" nodeType="withEffect" presetClass="path" presetID="35">
                                  <p:stCondLst>
                                    <p:cond delay="0"/>
                                  </p:stCondLst>
                                </p:cTn>
                              </p:par>
                              <p:par>
                                <p:cTn fill="hold" id="9" nodeType="withEffect" presetClass="entr" presetID="10">
                                  <p:stCondLst>
                                    <p:cond delay="250"/>
                                  </p:stCondLst>
                                  <p:childTnLst>
                                    <p:set>
                                      <p:cBhvr>
                                        <p:cTn dur="1" fill="hold" id="10">
                                          <p:stCondLst>
                                            <p:cond delay="0"/>
                                          </p:stCondLst>
                                        </p:cTn>
                                        <p:tgtEl>
                                          <p:spTgt spid="71"/>
                                        </p:tgtEl>
                                        <p:attrNameLst>
                                          <p:attrName>style.visibility</p:attrName>
                                        </p:attrNameLst>
                                      </p:cBhvr>
                                      <p:to>
                                        <p:strVal val="visible"/>
                                      </p:to>
                                    </p:set>
                                    <p:animEffect filter="fade" transition="in">
                                      <p:cBhvr additive="repl">
                                        <p:cTn dur="500" fill="freeze" id="11"/>
                                        <p:tgtEl>
                                          <p:spTgt spid="71"/>
                                        </p:tgtEl>
                                      </p:cBhvr>
                                    </p:animEffect>
                                  </p:childTnLst>
                                </p:cTn>
                              </p:par>
                              <p:par>
                                <p:cTn fill="hold" id="12" nodeType="withEffect" presetClass="entr" presetID="53" presetSubtype="16">
                                  <p:stCondLst>
                                    <p:cond delay="250"/>
                                  </p:stCondLst>
                                  <p:childTnLst>
                                    <p:set>
                                      <p:cBhvr>
                                        <p:cTn dur="1" fill="hold" id="13">
                                          <p:stCondLst>
                                            <p:cond delay="0"/>
                                          </p:stCondLst>
                                        </p:cTn>
                                        <p:tgtEl>
                                          <p:spTgt spid="72"/>
                                        </p:tgtEl>
                                        <p:attrNameLst>
                                          <p:attrName>style.visibility</p:attrName>
                                        </p:attrNameLst>
                                      </p:cBhvr>
                                      <p:to>
                                        <p:strVal val="visible"/>
                                      </p:to>
                                    </p:set>
                                    <p:anim calcmode="lin" valueType="str">
                                      <p:cBhvr additive="repl">
                                        <p:cTn dur="500" fill="hold" id="14"/>
                                        <p:tgtEl>
                                          <p:spTgt spid="72"/>
                                        </p:tgtEl>
                                      </p:cBhvr>
                                      <p:tavLst>
                                        <p:tav tm="100000">
                                          <p:val>
                                            <p:strVal val="width"/>
                                          </p:val>
                                        </p:tav>
                                      </p:tavLst>
                                    </p:anim>
                                    <p:anim calcmode="lin" valueType="str">
                                      <p:cBhvr additive="repl">
                                        <p:cTn dur="500" fill="hold" id="15"/>
                                        <p:tgtEl>
                                          <p:spTgt spid="72"/>
                                        </p:tgtEl>
                                      </p:cBhvr>
                                      <p:tavLst>
                                        <p:tav tm="100000">
                                          <p:val>
                                            <p:strVal val="height"/>
                                          </p:val>
                                        </p:tav>
                                      </p:tavLst>
                                    </p:anim>
                                    <p:animEffect filter="fade" transition="in">
                                      <p:cBhvr additive="repl">
                                        <p:cTn dur="500" fill="freeze" id="16"/>
                                        <p:tgtEl>
                                          <p:spTgt spid="72"/>
                                        </p:tgtEl>
                                      </p:cBhvr>
                                    </p:animEffect>
                                  </p:childTnLst>
                                </p:cTn>
                              </p:par>
                              <p:par>
                                <p:cTn fill="hold" id="17" nodeType="withEffect" presetClass="entr" presetID="10">
                                  <p:stCondLst>
                                    <p:cond delay="0"/>
                                  </p:stCondLst>
                                  <p:childTnLst>
                                    <p:set>
                                      <p:cBhvr>
                                        <p:cTn dur="1" fill="hold" id="18">
                                          <p:stCondLst>
                                            <p:cond delay="0"/>
                                          </p:stCondLst>
                                        </p:cTn>
                                        <p:tgtEl>
                                          <p:spTgt spid="75"/>
                                        </p:tgtEl>
                                        <p:attrNameLst>
                                          <p:attrName>style.visibility</p:attrName>
                                        </p:attrNameLst>
                                      </p:cBhvr>
                                      <p:to>
                                        <p:strVal val="visible"/>
                                      </p:to>
                                    </p:set>
                                    <p:animEffect filter="fade" transition="in">
                                      <p:cBhvr additive="repl">
                                        <p:cTn dur="500" fill="freeze" id="19"/>
                                        <p:tgtEl>
                                          <p:spTgt spid="75"/>
                                        </p:tgtEl>
                                      </p:cBhvr>
                                    </p:animEffect>
                                  </p:childTnLst>
                                </p:cTn>
                              </p:par>
                              <p:par>
                                <p:cTn fill="hold" id="20" nodeType="withEffect" presetClass="path" presetID="35">
                                  <p:stCondLst>
                                    <p:cond delay="0"/>
                                  </p:stCond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76" name="Imagem 2"/>
          <p:cNvPicPr/>
          <p:nvPr/>
        </p:nvPicPr>
        <p:blipFill>
          <a:blip r:embed="rId1"/>
          <a:stretch>
            <a:fillRect/>
          </a:stretch>
        </p:blipFill>
        <p:spPr>
          <a:xfrm>
            <a:off x="0" y="0"/>
            <a:ext cx="9143280" cy="5142960"/>
          </a:xfrm>
          <a:prstGeom prst="rect">
            <a:avLst/>
          </a:prstGeom>
        </p:spPr>
      </p:pic>
      <p:sp>
        <p:nvSpPr>
          <p:cNvPr id="77" name="CustomShape 1"/>
          <p:cNvSpPr/>
          <p:nvPr/>
        </p:nvSpPr>
        <p:spPr>
          <a:xfrm>
            <a:off x="0" y="0"/>
            <a:ext cx="9143280" cy="5142960"/>
          </a:xfrm>
          <a:prstGeom prst="rect">
            <a:avLst/>
          </a:prstGeom>
          <a:gradFill>
            <a:gsLst>
              <a:gs pos="0">
                <a:srgbClr val="004f9f"/>
              </a:gs>
              <a:gs pos="100000">
                <a:srgbClr val="103363"/>
              </a:gs>
            </a:gsLst>
            <a:lin ang="10800000"/>
          </a:gradFill>
        </p:spPr>
      </p:sp>
      <p:sp>
        <p:nvSpPr>
          <p:cNvPr id="78" name="CustomShape 2"/>
          <p:cNvSpPr/>
          <p:nvPr/>
        </p:nvSpPr>
        <p:spPr>
          <a:xfrm>
            <a:off x="7697520" y="4093200"/>
            <a:ext cx="1445760" cy="1049400"/>
          </a:xfrm>
          <a:prstGeom prst="rect">
            <a:avLst/>
          </a:prstGeom>
          <a:solidFill>
            <a:srgbClr val="ffffff"/>
          </a:solidFill>
        </p:spPr>
      </p:sp>
      <p:sp>
        <p:nvSpPr>
          <p:cNvPr id="79" name="CustomShape 3"/>
          <p:cNvSpPr/>
          <p:nvPr/>
        </p:nvSpPr>
        <p:spPr>
          <a:xfrm>
            <a:off x="8721720" y="4963680"/>
            <a:ext cx="312480" cy="63000"/>
          </a:xfrm>
          <a:prstGeom prst="rect">
            <a:avLst/>
          </a:prstGeom>
          <a:solidFill>
            <a:srgbClr val="27509b"/>
          </a:solidFill>
        </p:spPr>
      </p:sp>
      <p:sp>
        <p:nvSpPr>
          <p:cNvPr id="80" name="CustomShape 4"/>
          <p:cNvSpPr/>
          <p:nvPr/>
        </p:nvSpPr>
        <p:spPr>
          <a:xfrm>
            <a:off x="8665200" y="4965840"/>
            <a:ext cx="48960" cy="60840"/>
          </a:xfrm>
          <a:prstGeom prst="rect">
            <a:avLst/>
          </a:prstGeom>
          <a:solidFill>
            <a:srgbClr val="27509b"/>
          </a:solidFill>
        </p:spPr>
      </p:sp>
      <p:sp>
        <p:nvSpPr>
          <p:cNvPr id="81" name="CustomShape 5"/>
          <p:cNvSpPr/>
          <p:nvPr/>
        </p:nvSpPr>
        <p:spPr>
          <a:xfrm>
            <a:off x="8702640" y="4736880"/>
            <a:ext cx="89280" cy="183240"/>
          </a:xfrm>
          <a:prstGeom prst="rect">
            <a:avLst/>
          </a:prstGeom>
          <a:solidFill>
            <a:srgbClr val="c20e1a"/>
          </a:solidFill>
        </p:spPr>
      </p:sp>
      <p:sp>
        <p:nvSpPr>
          <p:cNvPr id="82" name="CustomShape 6"/>
          <p:cNvSpPr/>
          <p:nvPr/>
        </p:nvSpPr>
        <p:spPr>
          <a:xfrm>
            <a:off x="8808120" y="4730760"/>
            <a:ext cx="189000" cy="195120"/>
          </a:xfrm>
          <a:prstGeom prst="rect">
            <a:avLst/>
          </a:prstGeom>
          <a:solidFill>
            <a:srgbClr val="27509b"/>
          </a:solidFill>
        </p:spPr>
      </p:sp>
      <p:sp>
        <p:nvSpPr>
          <p:cNvPr id="83" name="CustomShape 7"/>
          <p:cNvSpPr/>
          <p:nvPr/>
        </p:nvSpPr>
        <p:spPr>
          <a:xfrm>
            <a:off x="57240" y="175320"/>
            <a:ext cx="5653440" cy="546120"/>
          </a:xfrm>
          <a:prstGeom prst="rect">
            <a:avLst/>
          </a:prstGeom>
        </p:spPr>
        <p:txBody>
          <a:bodyPr bIns="45000" lIns="90000" rIns="90000" tIns="45000"/>
          <a:p>
            <a:pPr>
              <a:lnSpc>
                <a:spcPts val="327"/>
              </a:lnSpc>
            </a:pPr>
            <a:r>
              <a:rPr lang="pt-BR" sz="3000">
                <a:solidFill>
                  <a:srgbClr val="ffffff"/>
                </a:solidFill>
                <a:latin typeface="Segoe UI Black"/>
                <a:ea typeface="Segoe UI Black"/>
              </a:rPr>
              <a:t>DESAFIO</a:t>
            </a:r>
            <a:endParaRPr/>
          </a:p>
        </p:txBody>
      </p:sp>
      <p:sp>
        <p:nvSpPr>
          <p:cNvPr id="84" name="Line 8"/>
          <p:cNvSpPr/>
          <p:nvPr/>
        </p:nvSpPr>
        <p:spPr>
          <a:xfrm>
            <a:off x="569520" y="1331640"/>
            <a:ext cx="548640" cy="0"/>
          </a:xfrm>
          <a:prstGeom prst="line">
            <a:avLst/>
          </a:prstGeom>
          <a:ln w="19080">
            <a:solidFill>
              <a:srgbClr val="15345f"/>
            </a:solidFill>
            <a:round/>
          </a:ln>
        </p:spPr>
      </p:sp>
      <p:sp>
        <p:nvSpPr>
          <p:cNvPr id="85" name="CustomShape 9"/>
          <p:cNvSpPr/>
          <p:nvPr/>
        </p:nvSpPr>
        <p:spPr>
          <a:xfrm>
            <a:off x="57240" y="1811160"/>
            <a:ext cx="4201920" cy="1915200"/>
          </a:xfrm>
          <a:prstGeom prst="rect">
            <a:avLst/>
          </a:prstGeom>
        </p:spPr>
        <p:txBody>
          <a:bodyPr bIns="45000" lIns="90000" rIns="90000" tIns="45000"/>
          <a:p>
            <a:pPr algn="ctr">
              <a:lnSpc>
                <a:spcPts val="187"/>
              </a:lnSpc>
            </a:pPr>
            <a:r>
              <a:rPr lang="pt-BR" sz="1500">
                <a:solidFill>
                  <a:srgbClr val="ffffff"/>
                </a:solidFill>
                <a:latin typeface="Segoe UI"/>
                <a:ea typeface="Arial"/>
              </a:rPr>
              <a:t>Milhões de clientes compram nas lojas Carrefour utilizando </a:t>
            </a:r>
            <a:r>
              <a:rPr b="1" lang="pt-BR" sz="1500">
                <a:solidFill>
                  <a:srgbClr val="ffffff"/>
                </a:solidFill>
                <a:latin typeface="Segoe UI"/>
                <a:ea typeface="Arial"/>
              </a:rPr>
              <a:t>Cartões Carrefour </a:t>
            </a:r>
            <a:r>
              <a:rPr lang="pt-BR" sz="1500">
                <a:solidFill>
                  <a:srgbClr val="ffffff"/>
                </a:solidFill>
                <a:latin typeface="Segoe UI"/>
                <a:ea typeface="Arial"/>
              </a:rPr>
              <a:t>e Outras bandeiras, Reunir essas informações e traçar uma estratégia para acelerar a ativação de novos cartões Carrefour e melhorar a rentabilidade da cia, sempre foi muito complexo devido ao grande volume de dados.</a:t>
            </a:r>
            <a:endParaRPr/>
          </a:p>
          <a:p>
            <a:pPr algn="ctr">
              <a:lnSpc>
                <a:spcPts val="187"/>
              </a:lnSpc>
            </a:pPr>
            <a:endParaRPr/>
          </a:p>
        </p:txBody>
      </p:sp>
      <p:pic>
        <p:nvPicPr>
          <p:cNvPr descr="" id="86" name="Gráfico 25"/>
          <p:cNvPicPr/>
          <p:nvPr/>
        </p:nvPicPr>
        <p:blipFill>
          <a:blip r:embed="rId2"/>
          <a:stretch>
            <a:fillRect/>
          </a:stretch>
        </p:blipFill>
        <p:spPr>
          <a:xfrm>
            <a:off x="128520" y="546480"/>
            <a:ext cx="712800" cy="727200"/>
          </a:xfrm>
          <a:prstGeom prst="rect">
            <a:avLst/>
          </a:prstGeom>
        </p:spPr>
      </p:pic>
    </p:spTree>
  </p:cSld>
  <p:transition spd="med">
    <p:fade/>
  </p:transition>
  <p:timing>
    <p:tnLst>
      <p:par>
        <p:cTn dur="indefinite" id="21" nodeType="tmRoot" restart="never">
          <p:childTnLst>
            <p:seq>
              <p:cTn dur="indefinite" id="22" nodeType="mainSeq">
                <p:childTnLst>
                  <p:par>
                    <p:cTn fill="hold" id="23">
                      <p:stCondLst>
                        <p:cond delay="indefinite"/>
                      </p:stCondLst>
                      <p:childTnLst>
                        <p:par>
                          <p:cTn fill="hold" id="24">
                            <p:stCondLst>
                              <p:cond delay="0"/>
                            </p:stCondLst>
                            <p:childTnLst>
                              <p:par>
                                <p:cTn fill="hold" id="25" nodeType="withEffect" presetClass="entr" presetID="10">
                                  <p:stCondLst>
                                    <p:cond delay="0"/>
                                  </p:stCondLst>
                                  <p:childTnLst>
                                    <p:set>
                                      <p:cBhvr>
                                        <p:cTn dur="1" fill="hold" id="26">
                                          <p:stCondLst>
                                            <p:cond delay="0"/>
                                          </p:stCondLst>
                                        </p:cTn>
                                        <p:attrNameLst>
                                          <p:attrName>style.visibility</p:attrName>
                                        </p:attrNameLst>
                                      </p:cBhvr>
                                      <p:to>
                                        <p:strVal val="visible"/>
                                      </p:to>
                                    </p:set>
                                    <p:animEffect filter="fade" transition="in">
                                      <p:cBhvr additive="repl">
                                        <p:cTn dur="500" fill="freeze" id="27"/>
                                      </p:cBhvr>
                                    </p:animEffect>
                                  </p:childTnLst>
                                </p:cTn>
                              </p:par>
                              <p:par>
                                <p:cTn fill="hold" id="28" nodeType="withEffect" presetClass="path" presetID="35">
                                  <p:stCondLst>
                                    <p:cond delay="0"/>
                                  </p:stCondLst>
                                </p:cTn>
                              </p:par>
                              <p:par>
                                <p:cTn fill="hold" id="29" nodeType="withEffect" presetClass="entr" presetID="10">
                                  <p:stCondLst>
                                    <p:cond delay="250"/>
                                  </p:stCondLst>
                                  <p:childTnLst>
                                    <p:set>
                                      <p:cBhvr>
                                        <p:cTn dur="1" fill="hold" id="30">
                                          <p:stCondLst>
                                            <p:cond delay="0"/>
                                          </p:stCondLst>
                                        </p:cTn>
                                        <p:tgtEl>
                                          <p:spTgt spid="85"/>
                                        </p:tgtEl>
                                        <p:attrNameLst>
                                          <p:attrName>style.visibility</p:attrName>
                                        </p:attrNameLst>
                                      </p:cBhvr>
                                      <p:to>
                                        <p:strVal val="visible"/>
                                      </p:to>
                                    </p:set>
                                    <p:animEffect filter="fade" transition="in">
                                      <p:cBhvr additive="repl">
                                        <p:cTn dur="500" fill="freeze" id="31"/>
                                        <p:tgtEl>
                                          <p:spTgt spid="85"/>
                                        </p:tgtEl>
                                      </p:cBhvr>
                                    </p:animEffect>
                                  </p:childTnLst>
                                </p:cTn>
                              </p:par>
                              <p:par>
                                <p:cTn fill="hold" id="32" nodeType="withEffect" presetClass="path" presetID="35">
                                  <p:stCondLst>
                                    <p:cond delay="250"/>
                                  </p:stCondLst>
                                </p:cTn>
                              </p:par>
                              <p:par>
                                <p:cTn fill="hold" id="33" nodeType="withEffect" presetClass="entr" presetID="53" presetSubtype="16">
                                  <p:stCondLst>
                                    <p:cond delay="250"/>
                                  </p:stCondLst>
                                  <p:childTnLst>
                                    <p:set>
                                      <p:cBhvr>
                                        <p:cTn dur="1" fill="hold" id="34">
                                          <p:stCondLst>
                                            <p:cond delay="0"/>
                                          </p:stCondLst>
                                        </p:cTn>
                                        <p:tgtEl>
                                          <p:spTgt spid="86"/>
                                        </p:tgtEl>
                                        <p:attrNameLst>
                                          <p:attrName>style.visibility</p:attrName>
                                        </p:attrNameLst>
                                      </p:cBhvr>
                                      <p:to>
                                        <p:strVal val="visible"/>
                                      </p:to>
                                    </p:set>
                                    <p:anim calcmode="lin" valueType="str">
                                      <p:cBhvr additive="repl">
                                        <p:cTn dur="500" fill="hold" id="35"/>
                                        <p:tgtEl>
                                          <p:spTgt spid="86"/>
                                        </p:tgtEl>
                                      </p:cBhvr>
                                      <p:tavLst>
                                        <p:tav tm="100000">
                                          <p:val>
                                            <p:strVal val="width"/>
                                          </p:val>
                                        </p:tav>
                                      </p:tavLst>
                                    </p:anim>
                                    <p:anim calcmode="lin" valueType="str">
                                      <p:cBhvr additive="repl">
                                        <p:cTn dur="500" fill="hold" id="36"/>
                                        <p:tgtEl>
                                          <p:spTgt spid="86"/>
                                        </p:tgtEl>
                                      </p:cBhvr>
                                      <p:tavLst>
                                        <p:tav tm="100000">
                                          <p:val>
                                            <p:strVal val="height"/>
                                          </p:val>
                                        </p:tav>
                                      </p:tavLst>
                                    </p:anim>
                                    <p:animEffect filter="fade" transition="in">
                                      <p:cBhvr additive="repl">
                                        <p:cTn dur="500" fill="freeze" id="37"/>
                                        <p:tgtEl>
                                          <p:spTgt spid="8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87" name="Imagem 2"/>
          <p:cNvPicPr/>
          <p:nvPr/>
        </p:nvPicPr>
        <p:blipFill>
          <a:blip r:embed="rId1"/>
          <a:stretch>
            <a:fillRect/>
          </a:stretch>
        </p:blipFill>
        <p:spPr>
          <a:xfrm>
            <a:off x="2520" y="0"/>
            <a:ext cx="9143280" cy="5142960"/>
          </a:xfrm>
          <a:prstGeom prst="rect">
            <a:avLst/>
          </a:prstGeom>
        </p:spPr>
      </p:pic>
      <p:sp>
        <p:nvSpPr>
          <p:cNvPr id="88" name="CustomShape 1"/>
          <p:cNvSpPr/>
          <p:nvPr/>
        </p:nvSpPr>
        <p:spPr>
          <a:xfrm>
            <a:off x="7697520" y="4093200"/>
            <a:ext cx="1445760" cy="1049400"/>
          </a:xfrm>
          <a:prstGeom prst="rect">
            <a:avLst/>
          </a:prstGeom>
          <a:solidFill>
            <a:srgbClr val="ffffff"/>
          </a:solidFill>
        </p:spPr>
      </p:sp>
      <p:sp>
        <p:nvSpPr>
          <p:cNvPr id="89" name="CustomShape 2"/>
          <p:cNvSpPr/>
          <p:nvPr/>
        </p:nvSpPr>
        <p:spPr>
          <a:xfrm>
            <a:off x="8721720" y="4963680"/>
            <a:ext cx="312480" cy="63000"/>
          </a:xfrm>
          <a:prstGeom prst="rect">
            <a:avLst/>
          </a:prstGeom>
          <a:solidFill>
            <a:srgbClr val="27509b"/>
          </a:solidFill>
        </p:spPr>
      </p:sp>
      <p:sp>
        <p:nvSpPr>
          <p:cNvPr id="90" name="CustomShape 3"/>
          <p:cNvSpPr/>
          <p:nvPr/>
        </p:nvSpPr>
        <p:spPr>
          <a:xfrm>
            <a:off x="8665200" y="4965840"/>
            <a:ext cx="48960" cy="60840"/>
          </a:xfrm>
          <a:prstGeom prst="rect">
            <a:avLst/>
          </a:prstGeom>
          <a:solidFill>
            <a:srgbClr val="27509b"/>
          </a:solidFill>
        </p:spPr>
      </p:sp>
      <p:sp>
        <p:nvSpPr>
          <p:cNvPr id="91" name="CustomShape 4"/>
          <p:cNvSpPr/>
          <p:nvPr/>
        </p:nvSpPr>
        <p:spPr>
          <a:xfrm>
            <a:off x="8702640" y="4736880"/>
            <a:ext cx="89280" cy="183240"/>
          </a:xfrm>
          <a:prstGeom prst="rect">
            <a:avLst/>
          </a:prstGeom>
          <a:solidFill>
            <a:srgbClr val="c20e1a"/>
          </a:solidFill>
        </p:spPr>
      </p:sp>
      <p:sp>
        <p:nvSpPr>
          <p:cNvPr id="92" name="CustomShape 5"/>
          <p:cNvSpPr/>
          <p:nvPr/>
        </p:nvSpPr>
        <p:spPr>
          <a:xfrm>
            <a:off x="8808120" y="4730760"/>
            <a:ext cx="189000" cy="195120"/>
          </a:xfrm>
          <a:prstGeom prst="rect">
            <a:avLst/>
          </a:prstGeom>
          <a:solidFill>
            <a:srgbClr val="27509b"/>
          </a:solidFill>
        </p:spPr>
      </p:sp>
      <p:sp>
        <p:nvSpPr>
          <p:cNvPr id="93" name="CustomShape 6"/>
          <p:cNvSpPr/>
          <p:nvPr/>
        </p:nvSpPr>
        <p:spPr>
          <a:xfrm>
            <a:off x="285840" y="185760"/>
            <a:ext cx="6516360" cy="455040"/>
          </a:xfrm>
          <a:prstGeom prst="rect">
            <a:avLst/>
          </a:prstGeom>
        </p:spPr>
        <p:txBody>
          <a:bodyPr bIns="45000" lIns="90000" rIns="90000" tIns="45000"/>
          <a:p>
            <a:pPr>
              <a:lnSpc>
                <a:spcPts val="308"/>
              </a:lnSpc>
            </a:pPr>
            <a:r>
              <a:rPr lang="pt-BR" sz="2400">
                <a:solidFill>
                  <a:srgbClr val="15345f"/>
                </a:solidFill>
                <a:latin typeface="Segoe UI Black"/>
                <a:ea typeface="Segoe UI Black"/>
              </a:rPr>
              <a:t>Solução</a:t>
            </a:r>
            <a:endParaRPr/>
          </a:p>
        </p:txBody>
      </p:sp>
      <p:sp>
        <p:nvSpPr>
          <p:cNvPr id="94" name="Line 7"/>
          <p:cNvSpPr/>
          <p:nvPr/>
        </p:nvSpPr>
        <p:spPr>
          <a:xfrm>
            <a:off x="385560" y="688320"/>
            <a:ext cx="382680" cy="0"/>
          </a:xfrm>
          <a:prstGeom prst="line">
            <a:avLst/>
          </a:prstGeom>
          <a:ln w="19080">
            <a:solidFill>
              <a:srgbClr val="15345f"/>
            </a:solidFill>
            <a:round/>
          </a:ln>
        </p:spPr>
      </p:sp>
      <p:sp>
        <p:nvSpPr>
          <p:cNvPr id="95" name="CustomShape 8"/>
          <p:cNvSpPr/>
          <p:nvPr/>
        </p:nvSpPr>
        <p:spPr>
          <a:xfrm>
            <a:off x="977400" y="1003320"/>
            <a:ext cx="4760640" cy="912240"/>
          </a:xfrm>
          <a:prstGeom prst="rect">
            <a:avLst/>
          </a:prstGeom>
        </p:spPr>
        <p:txBody>
          <a:bodyPr bIns="45000" lIns="90000" rIns="90000" tIns="45000"/>
          <a:p>
            <a:pPr>
              <a:lnSpc>
                <a:spcPts val="140"/>
              </a:lnSpc>
            </a:pPr>
            <a:r>
              <a:rPr b="1" lang="pt-BR">
                <a:solidFill>
                  <a:srgbClr val="15345f"/>
                </a:solidFill>
                <a:latin typeface="Segoe UI"/>
                <a:ea typeface="Arial"/>
              </a:rPr>
              <a:t>Visibilidade</a:t>
            </a:r>
            <a:endParaRPr/>
          </a:p>
          <a:p>
            <a:pPr>
              <a:lnSpc>
                <a:spcPts val="140"/>
              </a:lnSpc>
            </a:pPr>
            <a:endParaRPr/>
          </a:p>
          <a:p>
            <a:pPr>
              <a:lnSpc>
                <a:spcPts val="140"/>
              </a:lnSpc>
            </a:pPr>
            <a:endParaRPr/>
          </a:p>
        </p:txBody>
      </p:sp>
      <p:pic>
        <p:nvPicPr>
          <p:cNvPr descr="" id="96" name="Gráfico 8"/>
          <p:cNvPicPr/>
          <p:nvPr/>
        </p:nvPicPr>
        <p:blipFill>
          <a:blip r:embed="rId2"/>
          <a:stretch>
            <a:fillRect/>
          </a:stretch>
        </p:blipFill>
        <p:spPr>
          <a:xfrm rot="2157000">
            <a:off x="2746080" y="339840"/>
            <a:ext cx="4852800" cy="3412800"/>
          </a:xfrm>
          <a:prstGeom prst="rect">
            <a:avLst/>
          </a:prstGeom>
        </p:spPr>
      </p:pic>
      <p:sp>
        <p:nvSpPr>
          <p:cNvPr id="97" name="CustomShape 9"/>
          <p:cNvSpPr/>
          <p:nvPr/>
        </p:nvSpPr>
        <p:spPr>
          <a:xfrm>
            <a:off x="6190920" y="397440"/>
            <a:ext cx="2806200" cy="2806200"/>
          </a:xfrm>
          <a:prstGeom prst="ellipse">
            <a:avLst/>
          </a:prstGeom>
          <a:solidFill>
            <a:srgbClr val="00b0f0"/>
          </a:solidFill>
        </p:spPr>
      </p:sp>
      <p:sp>
        <p:nvSpPr>
          <p:cNvPr id="98" name="CustomShape 10"/>
          <p:cNvSpPr/>
          <p:nvPr/>
        </p:nvSpPr>
        <p:spPr>
          <a:xfrm>
            <a:off x="6217560" y="1920960"/>
            <a:ext cx="2674440" cy="306360"/>
          </a:xfrm>
          <a:prstGeom prst="rect">
            <a:avLst/>
          </a:prstGeom>
        </p:spPr>
        <p:txBody>
          <a:bodyPr bIns="45000" lIns="90000" rIns="90000" tIns="45000"/>
          <a:p>
            <a:pPr algn="ctr">
              <a:lnSpc>
                <a:spcPts val="168"/>
              </a:lnSpc>
            </a:pPr>
            <a:r>
              <a:rPr b="1" lang="pt-BR" sz="1430">
                <a:solidFill>
                  <a:srgbClr val="ffffff"/>
                </a:solidFill>
                <a:latin typeface="Segoe UI"/>
                <a:ea typeface="Arial"/>
              </a:rPr>
              <a:t>HACKI9</a:t>
            </a:r>
            <a:endParaRPr/>
          </a:p>
        </p:txBody>
      </p:sp>
      <p:sp>
        <p:nvSpPr>
          <p:cNvPr id="99" name="CustomShape 11"/>
          <p:cNvSpPr/>
          <p:nvPr/>
        </p:nvSpPr>
        <p:spPr>
          <a:xfrm>
            <a:off x="779400" y="1009080"/>
            <a:ext cx="127440" cy="160200"/>
          </a:xfrm>
          <a:prstGeom prst="chevron">
            <a:avLst>
              <a:gd fmla="val 65026" name="adj"/>
            </a:avLst>
          </a:prstGeom>
          <a:solidFill>
            <a:srgbClr val="49b4f8"/>
          </a:solidFill>
        </p:spPr>
      </p:sp>
      <p:sp>
        <p:nvSpPr>
          <p:cNvPr id="100" name="CustomShape 12"/>
          <p:cNvSpPr/>
          <p:nvPr/>
        </p:nvSpPr>
        <p:spPr>
          <a:xfrm>
            <a:off x="686520" y="1009080"/>
            <a:ext cx="127440" cy="160200"/>
          </a:xfrm>
          <a:prstGeom prst="chevron">
            <a:avLst>
              <a:gd fmla="val 65026" name="adj"/>
            </a:avLst>
          </a:prstGeom>
          <a:solidFill>
            <a:srgbClr val="49b4f8"/>
          </a:solidFill>
        </p:spPr>
      </p:sp>
      <p:sp>
        <p:nvSpPr>
          <p:cNvPr id="101" name="CustomShape 13"/>
          <p:cNvSpPr/>
          <p:nvPr/>
        </p:nvSpPr>
        <p:spPr>
          <a:xfrm>
            <a:off x="602640" y="1009080"/>
            <a:ext cx="127440" cy="160200"/>
          </a:xfrm>
          <a:prstGeom prst="chevron">
            <a:avLst>
              <a:gd fmla="val 65026" name="adj"/>
            </a:avLst>
          </a:prstGeom>
          <a:solidFill>
            <a:srgbClr val="49b4f8"/>
          </a:solidFill>
        </p:spPr>
      </p:sp>
      <p:sp>
        <p:nvSpPr>
          <p:cNvPr id="102" name="CustomShape 14"/>
          <p:cNvSpPr/>
          <p:nvPr/>
        </p:nvSpPr>
        <p:spPr>
          <a:xfrm>
            <a:off x="517680" y="1009080"/>
            <a:ext cx="127440" cy="160200"/>
          </a:xfrm>
          <a:prstGeom prst="chevron">
            <a:avLst>
              <a:gd fmla="val 65026" name="adj"/>
            </a:avLst>
          </a:prstGeom>
          <a:solidFill>
            <a:srgbClr val="49b4f8"/>
          </a:solidFill>
        </p:spPr>
      </p:sp>
      <p:pic>
        <p:nvPicPr>
          <p:cNvPr descr="" id="103" name="Gráfico 7"/>
          <p:cNvPicPr/>
          <p:nvPr/>
        </p:nvPicPr>
        <p:blipFill>
          <a:blip r:embed="rId3"/>
          <a:stretch>
            <a:fillRect/>
          </a:stretch>
        </p:blipFill>
        <p:spPr>
          <a:xfrm>
            <a:off x="7265880" y="1329480"/>
            <a:ext cx="577800" cy="517680"/>
          </a:xfrm>
          <a:prstGeom prst="rect">
            <a:avLst/>
          </a:prstGeom>
        </p:spPr>
      </p:pic>
      <p:sp>
        <p:nvSpPr>
          <p:cNvPr id="104" name="CustomShape 15"/>
          <p:cNvSpPr/>
          <p:nvPr/>
        </p:nvSpPr>
        <p:spPr>
          <a:xfrm>
            <a:off x="1098360" y="1175040"/>
            <a:ext cx="4634280" cy="3605040"/>
          </a:xfrm>
          <a:prstGeom prst="rect">
            <a:avLst/>
          </a:prstGeom>
        </p:spPr>
        <p:txBody>
          <a:bodyPr bIns="45000" lIns="90000" rIns="90000" tIns="45000"/>
          <a:p>
            <a:pPr>
              <a:lnSpc>
                <a:spcPct val="100000"/>
              </a:lnSpc>
            </a:pPr>
            <a:r>
              <a:rPr lang="pt-BR" sz="1500">
                <a:solidFill>
                  <a:srgbClr val="15345f"/>
                </a:solidFill>
                <a:latin typeface="Segoe UI"/>
                <a:ea typeface="Arial"/>
              </a:rPr>
              <a:t>Por meio de um algoritmo que consolida as informações de compra dos clientes, reunindo todos os meios de pagamentos parcelados dos clientes e dando visibilidade dos custos para o a cia que cada setores tem com a estratégia vigente nas lojas.</a:t>
            </a:r>
            <a:endParaRPr/>
          </a:p>
          <a:p>
            <a:pPr>
              <a:lnSpc>
                <a:spcPct val="100000"/>
              </a:lnSpc>
            </a:pPr>
            <a:endParaRPr/>
          </a:p>
          <a:p>
            <a:pPr>
              <a:lnSpc>
                <a:spcPct val="100000"/>
              </a:lnSpc>
            </a:pPr>
            <a:r>
              <a:rPr lang="pt-BR" sz="1500">
                <a:solidFill>
                  <a:srgbClr val="15345f"/>
                </a:solidFill>
                <a:latin typeface="Segoe UI"/>
                <a:ea typeface="Arial"/>
              </a:rPr>
              <a:t>Podemos identificar setores em potenciais crescimento com comprar parceladas e quais setores não traz aumento de sell-out podendo alterar a estrategia aplicado para melhorar a </a:t>
            </a:r>
            <a:r>
              <a:rPr b="1" lang="pt-BR" sz="1500">
                <a:solidFill>
                  <a:srgbClr val="15345f"/>
                </a:solidFill>
                <a:latin typeface="Segoe UI"/>
                <a:ea typeface="Arial"/>
              </a:rPr>
              <a:t>RENTABILIDADE</a:t>
            </a:r>
            <a:r>
              <a:rPr lang="pt-BR" sz="1500">
                <a:solidFill>
                  <a:srgbClr val="15345f"/>
                </a:solidFill>
                <a:latin typeface="Segoe UI"/>
                <a:ea typeface="Arial"/>
              </a:rPr>
              <a:t> e </a:t>
            </a:r>
            <a:r>
              <a:rPr b="1" lang="pt-BR" sz="1500">
                <a:solidFill>
                  <a:srgbClr val="15345f"/>
                </a:solidFill>
                <a:latin typeface="Segoe UI"/>
                <a:ea typeface="Arial"/>
              </a:rPr>
              <a:t>AUMENTO DE SHARE</a:t>
            </a:r>
            <a:endParaRPr/>
          </a:p>
          <a:p>
            <a:pPr>
              <a:lnSpc>
                <a:spcPts val="140"/>
              </a:lnSpc>
            </a:pPr>
            <a:r>
              <a:rPr lang="pt-BR" sz="1500">
                <a:solidFill>
                  <a:srgbClr val="15345f"/>
                </a:solidFill>
                <a:latin typeface="Segoe UI"/>
                <a:ea typeface="Arial"/>
              </a:rPr>
              <a:t>    </a:t>
            </a:r>
            <a:endParaRPr/>
          </a:p>
          <a:p>
            <a:pPr>
              <a:lnSpc>
                <a:spcPts val="140"/>
              </a:lnSpc>
            </a:pPr>
            <a:r>
              <a:rPr lang="pt-BR" sz="1500">
                <a:solidFill>
                  <a:srgbClr val="15345f"/>
                </a:solidFill>
                <a:latin typeface="Segoe UI"/>
                <a:ea typeface="Arial"/>
              </a:rPr>
              <a:t>       </a:t>
            </a:r>
            <a:r>
              <a:rPr b="1" lang="pt-BR" sz="1500">
                <a:solidFill>
                  <a:srgbClr val="15345f"/>
                </a:solidFill>
                <a:latin typeface="Segoe UI"/>
                <a:ea typeface="Arial"/>
              </a:rPr>
              <a:t>     </a:t>
            </a:r>
            <a:endParaRPr/>
          </a:p>
          <a:p>
            <a:pPr>
              <a:lnSpc>
                <a:spcPts val="140"/>
              </a:lnSpc>
            </a:pPr>
            <a:r>
              <a:rPr b="1" lang="pt-BR" sz="1500">
                <a:solidFill>
                  <a:srgbClr val="15345f"/>
                </a:solidFill>
                <a:latin typeface="Segoe UI"/>
                <a:ea typeface="Arial"/>
              </a:rPr>
              <a:t>       </a:t>
            </a:r>
            <a:endParaRPr/>
          </a:p>
          <a:p>
            <a:pPr algn="ctr">
              <a:lnSpc>
                <a:spcPts val="187"/>
              </a:lnSpc>
            </a:pPr>
            <a:endParaRPr/>
          </a:p>
        </p:txBody>
      </p:sp>
    </p:spTree>
  </p:cSld>
  <p:transition spd="med">
    <p:fade/>
  </p:transition>
  <p:timing>
    <p:tnLst>
      <p:par>
        <p:cTn dur="indefinite" id="38" nodeType="tmRoot" restart="never">
          <p:childTnLst>
            <p:seq>
              <p:cTn dur="indefinite" id="39" nodeType="mainSeq">
                <p:childTnLst>
                  <p:par>
                    <p:cTn fill="hold" id="40">
                      <p:stCondLst>
                        <p:cond delay="indefinite"/>
                      </p:stCondLst>
                      <p:childTnLst>
                        <p:par>
                          <p:cTn fill="hold" id="41">
                            <p:stCondLst>
                              <p:cond delay="0"/>
                            </p:stCondLst>
                            <p:childTnLst>
                              <p:par>
                                <p:cTn fill="hold" id="42" nodeType="withEffect" presetClass="entr" presetID="10">
                                  <p:stCondLst>
                                    <p:cond delay="0"/>
                                  </p:stCondLst>
                                  <p:childTnLst>
                                    <p:set>
                                      <p:cBhvr>
                                        <p:cTn dur="1" fill="hold" id="43">
                                          <p:stCondLst>
                                            <p:cond delay="0"/>
                                          </p:stCondLst>
                                        </p:cTn>
                                        <p:attrNameLst>
                                          <p:attrName>style.visibility</p:attrName>
                                        </p:attrNameLst>
                                      </p:cBhvr>
                                      <p:to>
                                        <p:strVal val="visible"/>
                                      </p:to>
                                    </p:set>
                                    <p:animEffect filter="fade" transition="in">
                                      <p:cBhvr additive="repl">
                                        <p:cTn dur="500" fill="freeze" id="44"/>
                                      </p:cBhvr>
                                    </p:animEffect>
                                  </p:childTnLst>
                                </p:cTn>
                              </p:par>
                              <p:par>
                                <p:cTn fill="hold" id="45" nodeType="withEffect" presetClass="path" presetID="35">
                                  <p:stCondLst>
                                    <p:cond delay="0"/>
                                  </p:stCondLst>
                                </p:cTn>
                              </p:par>
                              <p:par>
                                <p:cTn fill="hold" id="46" nodeType="withEffect" presetClass="entr" presetID="10">
                                  <p:stCondLst>
                                    <p:cond delay="250"/>
                                  </p:stCondLst>
                                  <p:childTnLst>
                                    <p:set>
                                      <p:cBhvr>
                                        <p:cTn dur="1" fill="hold" id="47">
                                          <p:stCondLst>
                                            <p:cond delay="0"/>
                                          </p:stCondLst>
                                        </p:cTn>
                                        <p:tgtEl>
                                          <p:spTgt spid="95"/>
                                        </p:tgtEl>
                                        <p:attrNameLst>
                                          <p:attrName>style.visibility</p:attrName>
                                        </p:attrNameLst>
                                      </p:cBhvr>
                                      <p:to>
                                        <p:strVal val="visible"/>
                                      </p:to>
                                    </p:set>
                                    <p:animEffect filter="fade" transition="in">
                                      <p:cBhvr additive="repl">
                                        <p:cTn dur="500" fill="freeze" id="48"/>
                                        <p:tgtEl>
                                          <p:spTgt spid="95"/>
                                        </p:tgtEl>
                                      </p:cBhvr>
                                    </p:animEffect>
                                  </p:childTnLst>
                                </p:cTn>
                              </p:par>
                              <p:par>
                                <p:cTn fill="hold" id="49" nodeType="withEffect" presetClass="path" presetID="35">
                                  <p:stCondLst>
                                    <p:cond delay="250"/>
                                  </p:stCondLst>
                                </p:cTn>
                              </p:par>
                              <p:par>
                                <p:cTn fill="hold" id="50" nodeType="withEffect" presetClass="entr" presetID="22" presetSubtype="8">
                                  <p:stCondLst>
                                    <p:cond delay="250"/>
                                  </p:stCondLst>
                                  <p:childTnLst>
                                    <p:set>
                                      <p:cBhvr>
                                        <p:cTn dur="1" fill="hold" id="51">
                                          <p:stCondLst>
                                            <p:cond delay="0"/>
                                          </p:stCondLst>
                                        </p:cTn>
                                        <p:attrNameLst>
                                          <p:attrName>style.visibility</p:attrName>
                                        </p:attrNameLst>
                                      </p:cBhvr>
                                      <p:to>
                                        <p:strVal val="visible"/>
                                      </p:to>
                                    </p:set>
                                    <p:animEffect filter="wipe(left)" transition="in">
                                      <p:cBhvr additive="repl">
                                        <p:cTn dur="500" fill="freeze" id="52"/>
                                      </p:cBhvr>
                                    </p:animEffect>
                                  </p:childTnLst>
                                </p:cTn>
                              </p:par>
                              <p:par>
                                <p:cTn fill="hold" id="53" nodeType="withEffect" presetClass="entr" presetID="10">
                                  <p:stCondLst>
                                    <p:cond delay="250"/>
                                  </p:stCondLst>
                                  <p:childTnLst>
                                    <p:set>
                                      <p:cBhvr>
                                        <p:cTn dur="1" fill="hold" id="54">
                                          <p:stCondLst>
                                            <p:cond delay="0"/>
                                          </p:stCondLst>
                                        </p:cTn>
                                        <p:tgtEl>
                                          <p:spTgt spid="98"/>
                                        </p:tgtEl>
                                        <p:attrNameLst>
                                          <p:attrName>style.visibility</p:attrName>
                                        </p:attrNameLst>
                                      </p:cBhvr>
                                      <p:to>
                                        <p:strVal val="visible"/>
                                      </p:to>
                                    </p:set>
                                    <p:animEffect filter="fade" transition="in">
                                      <p:cBhvr additive="repl">
                                        <p:cTn dur="500" fill="freeze" id="55"/>
                                        <p:tgtEl>
                                          <p:spTgt spid="98"/>
                                        </p:tgtEl>
                                      </p:cBhvr>
                                    </p:animEffect>
                                  </p:childTnLst>
                                </p:cTn>
                              </p:par>
                              <p:par>
                                <p:cTn fill="hold" id="56" nodeType="withEffect" presetClass="path" presetID="35">
                                  <p:stCondLst>
                                    <p:cond delay="250"/>
                                  </p:stCondLst>
                                </p:cTn>
                              </p:par>
                              <p:par>
                                <p:cTn fill="hold" id="57" nodeType="withEffect" presetClass="entr" presetID="22" presetSubtype="8">
                                  <p:stCondLst>
                                    <p:cond delay="0"/>
                                  </p:stCondLst>
                                  <p:childTnLst>
                                    <p:set>
                                      <p:cBhvr>
                                        <p:cTn dur="1" fill="hold" id="58">
                                          <p:stCondLst>
                                            <p:cond delay="0"/>
                                          </p:stCondLst>
                                        </p:cTn>
                                        <p:tgtEl>
                                          <p:spTgt spid="96"/>
                                        </p:tgtEl>
                                        <p:attrNameLst>
                                          <p:attrName>style.visibility</p:attrName>
                                        </p:attrNameLst>
                                      </p:cBhvr>
                                      <p:to>
                                        <p:strVal val="visible"/>
                                      </p:to>
                                    </p:set>
                                    <p:animEffect filter="wipe(left)" transition="in">
                                      <p:cBhvr additive="repl">
                                        <p:cTn dur="500" fill="freeze" id="59"/>
                                        <p:tgtEl>
                                          <p:spTgt spid="96"/>
                                        </p:tgtEl>
                                      </p:cBhvr>
                                    </p:animEffect>
                                  </p:childTnLst>
                                </p:cTn>
                              </p:par>
                              <p:par>
                                <p:cTn fill="hold" id="60" nodeType="withEffect" presetClass="entr" presetID="53" presetSubtype="16">
                                  <p:stCondLst>
                                    <p:cond delay="250"/>
                                  </p:stCondLst>
                                  <p:childTnLst>
                                    <p:set>
                                      <p:cBhvr>
                                        <p:cTn dur="1" fill="hold" id="61">
                                          <p:stCondLst>
                                            <p:cond delay="0"/>
                                          </p:stCondLst>
                                        </p:cTn>
                                        <p:tgtEl>
                                          <p:spTgt spid="97"/>
                                        </p:tgtEl>
                                        <p:attrNameLst>
                                          <p:attrName>style.visibility</p:attrName>
                                        </p:attrNameLst>
                                      </p:cBhvr>
                                      <p:to>
                                        <p:strVal val="visible"/>
                                      </p:to>
                                    </p:set>
                                    <p:anim calcmode="lin" valueType="str">
                                      <p:cBhvr additive="repl">
                                        <p:cTn dur="500" fill="hold" id="62"/>
                                        <p:tgtEl>
                                          <p:spTgt spid="97"/>
                                        </p:tgtEl>
                                      </p:cBhvr>
                                      <p:tavLst>
                                        <p:tav tm="100000">
                                          <p:val>
                                            <p:strVal val="width"/>
                                          </p:val>
                                        </p:tav>
                                      </p:tavLst>
                                    </p:anim>
                                    <p:anim calcmode="lin" valueType="str">
                                      <p:cBhvr additive="repl">
                                        <p:cTn dur="500" fill="hold" id="63"/>
                                        <p:tgtEl>
                                          <p:spTgt spid="97"/>
                                        </p:tgtEl>
                                      </p:cBhvr>
                                      <p:tavLst>
                                        <p:tav tm="100000">
                                          <p:val>
                                            <p:strVal val="height"/>
                                          </p:val>
                                        </p:tav>
                                      </p:tavLst>
                                    </p:anim>
                                    <p:animEffect filter="fade" transition="in">
                                      <p:cBhvr additive="repl">
                                        <p:cTn dur="500" fill="freeze" id="64"/>
                                        <p:tgtEl>
                                          <p:spTgt spid="97"/>
                                        </p:tgtEl>
                                      </p:cBhvr>
                                    </p:animEffect>
                                  </p:childTnLst>
                                </p:cTn>
                              </p:par>
                              <p:par>
                                <p:cTn fill="hold" id="65" nodeType="withEffect" presetClass="entr" presetID="53" presetSubtype="16">
                                  <p:stCondLst>
                                    <p:cond delay="1000"/>
                                  </p:stCondLst>
                                  <p:childTnLst>
                                    <p:set>
                                      <p:cBhvr>
                                        <p:cTn dur="1" fill="hold" id="66">
                                          <p:stCondLst>
                                            <p:cond delay="0"/>
                                          </p:stCondLst>
                                        </p:cTn>
                                        <p:tgtEl>
                                          <p:spTgt spid="103"/>
                                        </p:tgtEl>
                                        <p:attrNameLst>
                                          <p:attrName>style.visibility</p:attrName>
                                        </p:attrNameLst>
                                      </p:cBhvr>
                                      <p:to>
                                        <p:strVal val="visible"/>
                                      </p:to>
                                    </p:set>
                                    <p:anim calcmode="lin" valueType="str">
                                      <p:cBhvr additive="repl">
                                        <p:cTn dur="500" fill="hold" id="67"/>
                                        <p:tgtEl>
                                          <p:spTgt spid="103"/>
                                        </p:tgtEl>
                                      </p:cBhvr>
                                      <p:tavLst>
                                        <p:tav tm="100000">
                                          <p:val>
                                            <p:strVal val="width"/>
                                          </p:val>
                                        </p:tav>
                                      </p:tavLst>
                                    </p:anim>
                                    <p:anim calcmode="lin" valueType="str">
                                      <p:cBhvr additive="repl">
                                        <p:cTn dur="500" fill="hold" id="68"/>
                                        <p:tgtEl>
                                          <p:spTgt spid="103"/>
                                        </p:tgtEl>
                                      </p:cBhvr>
                                      <p:tavLst>
                                        <p:tav tm="100000">
                                          <p:val>
                                            <p:strVal val="height"/>
                                          </p:val>
                                        </p:tav>
                                      </p:tavLst>
                                    </p:anim>
                                    <p:animEffect filter="fade" transition="in">
                                      <p:cBhvr additive="repl">
                                        <p:cTn dur="500" fill="freeze" id="69"/>
                                        <p:tgtEl>
                                          <p:spTgt spid="103"/>
                                        </p:tgtEl>
                                      </p:cBhvr>
                                    </p:animEffect>
                                  </p:childTnLst>
                                </p:cTn>
                              </p:par>
                              <p:par>
                                <p:cTn fill="hold" id="70" nodeType="withEffect" presetClass="entr" presetID="10">
                                  <p:stCondLst>
                                    <p:cond delay="250"/>
                                  </p:stCondLst>
                                  <p:childTnLst>
                                    <p:set>
                                      <p:cBhvr>
                                        <p:cTn dur="1" fill="hold" id="71">
                                          <p:stCondLst>
                                            <p:cond delay="0"/>
                                          </p:stCondLst>
                                        </p:cTn>
                                        <p:tgtEl>
                                          <p:spTgt spid="104"/>
                                        </p:tgtEl>
                                        <p:attrNameLst>
                                          <p:attrName>style.visibility</p:attrName>
                                        </p:attrNameLst>
                                      </p:cBhvr>
                                      <p:to>
                                        <p:strVal val="visible"/>
                                      </p:to>
                                    </p:set>
                                    <p:animEffect filter="fade" transition="in">
                                      <p:cBhvr additive="repl">
                                        <p:cTn dur="500" fill="freeze" id="72"/>
                                        <p:tgtEl>
                                          <p:spTgt spid="104"/>
                                        </p:tgtEl>
                                      </p:cBhvr>
                                    </p:animEffect>
                                  </p:childTnLst>
                                </p:cTn>
                              </p:par>
                              <p:par>
                                <p:cTn fill="hold" id="73" nodeType="withEffect" presetClass="path" presetID="35">
                                  <p:stCondLst>
                                    <p:cond delay="250"/>
                                  </p:stCond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5" name="Imagem 2"/>
          <p:cNvPicPr/>
          <p:nvPr/>
        </p:nvPicPr>
        <p:blipFill>
          <a:blip r:embed="rId1"/>
          <a:stretch>
            <a:fillRect/>
          </a:stretch>
        </p:blipFill>
        <p:spPr>
          <a:xfrm>
            <a:off x="0" y="0"/>
            <a:ext cx="9143280" cy="5142960"/>
          </a:xfrm>
          <a:prstGeom prst="rect">
            <a:avLst/>
          </a:prstGeom>
        </p:spPr>
      </p:pic>
      <p:sp>
        <p:nvSpPr>
          <p:cNvPr id="106" name="CustomShape 1"/>
          <p:cNvSpPr/>
          <p:nvPr/>
        </p:nvSpPr>
        <p:spPr>
          <a:xfrm>
            <a:off x="7697520" y="4093200"/>
            <a:ext cx="1445760" cy="1049400"/>
          </a:xfrm>
          <a:prstGeom prst="rect">
            <a:avLst/>
          </a:prstGeom>
          <a:solidFill>
            <a:srgbClr val="ffffff"/>
          </a:solidFill>
        </p:spPr>
      </p:sp>
      <p:sp>
        <p:nvSpPr>
          <p:cNvPr id="107" name="CustomShape 2"/>
          <p:cNvSpPr/>
          <p:nvPr/>
        </p:nvSpPr>
        <p:spPr>
          <a:xfrm>
            <a:off x="8721720" y="4963680"/>
            <a:ext cx="312480" cy="63000"/>
          </a:xfrm>
          <a:prstGeom prst="rect">
            <a:avLst/>
          </a:prstGeom>
          <a:solidFill>
            <a:srgbClr val="27509b"/>
          </a:solidFill>
        </p:spPr>
      </p:sp>
      <p:sp>
        <p:nvSpPr>
          <p:cNvPr id="108" name="CustomShape 3"/>
          <p:cNvSpPr/>
          <p:nvPr/>
        </p:nvSpPr>
        <p:spPr>
          <a:xfrm>
            <a:off x="8665200" y="4965840"/>
            <a:ext cx="48960" cy="60840"/>
          </a:xfrm>
          <a:prstGeom prst="rect">
            <a:avLst/>
          </a:prstGeom>
          <a:solidFill>
            <a:srgbClr val="27509b"/>
          </a:solidFill>
        </p:spPr>
      </p:sp>
      <p:sp>
        <p:nvSpPr>
          <p:cNvPr id="109" name="CustomShape 4"/>
          <p:cNvSpPr/>
          <p:nvPr/>
        </p:nvSpPr>
        <p:spPr>
          <a:xfrm>
            <a:off x="8702640" y="4736880"/>
            <a:ext cx="89280" cy="183240"/>
          </a:xfrm>
          <a:prstGeom prst="rect">
            <a:avLst/>
          </a:prstGeom>
          <a:solidFill>
            <a:srgbClr val="c20e1a"/>
          </a:solidFill>
        </p:spPr>
      </p:sp>
      <p:sp>
        <p:nvSpPr>
          <p:cNvPr id="110" name="CustomShape 5"/>
          <p:cNvSpPr/>
          <p:nvPr/>
        </p:nvSpPr>
        <p:spPr>
          <a:xfrm>
            <a:off x="8808120" y="4730760"/>
            <a:ext cx="189000" cy="195120"/>
          </a:xfrm>
          <a:prstGeom prst="rect">
            <a:avLst/>
          </a:prstGeom>
          <a:solidFill>
            <a:srgbClr val="27509b"/>
          </a:solidFill>
        </p:spPr>
      </p:sp>
      <p:sp>
        <p:nvSpPr>
          <p:cNvPr id="111" name="CustomShape 6"/>
          <p:cNvSpPr/>
          <p:nvPr/>
        </p:nvSpPr>
        <p:spPr>
          <a:xfrm>
            <a:off x="285840" y="185760"/>
            <a:ext cx="6516360" cy="455040"/>
          </a:xfrm>
          <a:prstGeom prst="rect">
            <a:avLst/>
          </a:prstGeom>
        </p:spPr>
        <p:txBody>
          <a:bodyPr bIns="45000" lIns="90000" rIns="90000" tIns="45000"/>
          <a:p>
            <a:pPr>
              <a:lnSpc>
                <a:spcPts val="308"/>
              </a:lnSpc>
            </a:pPr>
            <a:r>
              <a:rPr b="1" lang="pt-BR" sz="2400">
                <a:solidFill>
                  <a:srgbClr val="000000"/>
                </a:solidFill>
                <a:latin typeface="Arial"/>
                <a:ea typeface="Arial"/>
              </a:rPr>
              <a:t>Preparação dos dados</a:t>
            </a:r>
            <a:endParaRPr/>
          </a:p>
        </p:txBody>
      </p:sp>
      <p:sp>
        <p:nvSpPr>
          <p:cNvPr id="112" name="Line 7"/>
          <p:cNvSpPr/>
          <p:nvPr/>
        </p:nvSpPr>
        <p:spPr>
          <a:xfrm>
            <a:off x="385560" y="688320"/>
            <a:ext cx="382680" cy="0"/>
          </a:xfrm>
          <a:prstGeom prst="line">
            <a:avLst/>
          </a:prstGeom>
          <a:ln w="19080">
            <a:solidFill>
              <a:srgbClr val="15345f"/>
            </a:solidFill>
            <a:round/>
          </a:ln>
        </p:spPr>
      </p:sp>
      <p:pic>
        <p:nvPicPr>
          <p:cNvPr descr="" id="113" name="Gráfico 8"/>
          <p:cNvPicPr/>
          <p:nvPr/>
        </p:nvPicPr>
        <p:blipFill>
          <a:blip r:embed="rId2"/>
          <a:stretch>
            <a:fillRect/>
          </a:stretch>
        </p:blipFill>
        <p:spPr>
          <a:xfrm rot="2157000">
            <a:off x="2746080" y="339840"/>
            <a:ext cx="4852800" cy="3412800"/>
          </a:xfrm>
          <a:prstGeom prst="rect">
            <a:avLst/>
          </a:prstGeom>
        </p:spPr>
      </p:pic>
      <p:sp>
        <p:nvSpPr>
          <p:cNvPr id="114" name="CustomShape 8"/>
          <p:cNvSpPr/>
          <p:nvPr/>
        </p:nvSpPr>
        <p:spPr>
          <a:xfrm>
            <a:off x="6190920" y="397440"/>
            <a:ext cx="2806200" cy="2806200"/>
          </a:xfrm>
          <a:prstGeom prst="ellipse">
            <a:avLst/>
          </a:prstGeom>
          <a:solidFill>
            <a:srgbClr val="00b0f0"/>
          </a:solidFill>
        </p:spPr>
      </p:sp>
      <p:sp>
        <p:nvSpPr>
          <p:cNvPr id="115" name="CustomShape 9"/>
          <p:cNvSpPr/>
          <p:nvPr/>
        </p:nvSpPr>
        <p:spPr>
          <a:xfrm>
            <a:off x="533880" y="829800"/>
            <a:ext cx="5093280" cy="3262680"/>
          </a:xfrm>
          <a:prstGeom prst="rect">
            <a:avLst/>
          </a:prstGeom>
        </p:spPr>
        <p:txBody>
          <a:bodyPr bIns="45000" lIns="90000" rIns="90000" tIns="45000"/>
          <a:p>
            <a:pPr>
              <a:lnSpc>
                <a:spcPct val="110000"/>
              </a:lnSpc>
              <a:buFont typeface="Arial"/>
              <a:buChar char="•"/>
            </a:pPr>
            <a:r>
              <a:rPr lang="pt-BR" sz="1500">
                <a:solidFill>
                  <a:srgbClr val="15345f"/>
                </a:solidFill>
                <a:latin typeface="Segoe UI"/>
                <a:ea typeface="Arial"/>
              </a:rPr>
              <a:t>Os dados originais de compras não possuem forma de pagamento, ticket da compra ou dia da compra, e para nosso protótipo precisamos agregar essa informação</a:t>
            </a:r>
            <a:endParaRPr/>
          </a:p>
          <a:p>
            <a:pPr>
              <a:lnSpc>
                <a:spcPct val="110000"/>
              </a:lnSpc>
              <a:buFont typeface="Arial"/>
              <a:buChar char="•"/>
            </a:pPr>
            <a:r>
              <a:rPr lang="pt-BR" sz="1500">
                <a:solidFill>
                  <a:srgbClr val="15345f"/>
                </a:solidFill>
                <a:latin typeface="Segoe UI"/>
                <a:ea typeface="Arial"/>
              </a:rPr>
              <a:t>Para simplificar o protótipo assumimos que cada CPF fez uma única compra no mês </a:t>
            </a:r>
            <a:endParaRPr/>
          </a:p>
          <a:p>
            <a:pPr>
              <a:lnSpc>
                <a:spcPct val="110000"/>
              </a:lnSpc>
              <a:buFont typeface="Arial"/>
              <a:buChar char="•"/>
            </a:pPr>
            <a:r>
              <a:rPr lang="pt-BR" sz="1500">
                <a:solidFill>
                  <a:srgbClr val="15345f"/>
                </a:solidFill>
                <a:latin typeface="Segoe UI"/>
                <a:ea typeface="Arial"/>
              </a:rPr>
              <a:t>Para não atribuir formas de pagamento aleatoriamente às compras, importamos uma tabela agregada sobre dados reais com sua frequência de uso para uma distribuição mais realista das formas de pagamento sobre as compras</a:t>
            </a:r>
            <a:endParaRPr/>
          </a:p>
          <a:p>
            <a:pPr>
              <a:lnSpc>
                <a:spcPct val="110000"/>
              </a:lnSpc>
              <a:buFont typeface="Arial"/>
              <a:buChar char="•"/>
            </a:pPr>
            <a:r>
              <a:rPr lang="pt-BR" sz="1500">
                <a:solidFill>
                  <a:srgbClr val="15345f"/>
                </a:solidFill>
                <a:latin typeface="Segoe UI"/>
                <a:ea typeface="Arial"/>
              </a:rPr>
              <a:t>Baseado no volume de dados e nos tempos verificados para atribuir as formas de pagamentos, reduzimos o numero de CPFs distintos de compras para mais de 3 mil</a:t>
            </a:r>
            <a:endParaRPr/>
          </a:p>
        </p:txBody>
      </p:sp>
    </p:spTree>
  </p:cSld>
  <p:transition spd="med">
    <p:fade/>
  </p:transition>
  <p:timing>
    <p:tnLst>
      <p:par>
        <p:cTn dur="indefinite" id="74" nodeType="tmRoot" restart="never">
          <p:childTnLst>
            <p:seq>
              <p:cTn dur="indefinite" id="75" nodeType="mainSeq">
                <p:childTnLst>
                  <p:par>
                    <p:cTn fill="hold" id="76">
                      <p:stCondLst>
                        <p:cond delay="indefinite"/>
                      </p:stCondLst>
                      <p:childTnLst>
                        <p:par>
                          <p:cTn fill="hold" id="77">
                            <p:stCondLst>
                              <p:cond delay="0"/>
                            </p:stCondLst>
                            <p:childTnLst>
                              <p:par>
                                <p:cTn fill="hold" id="78" nodeType="withEffect" presetClass="entr" presetID="10">
                                  <p:stCondLst>
                                    <p:cond delay="0"/>
                                  </p:stCondLst>
                                  <p:childTnLst>
                                    <p:set>
                                      <p:cBhvr>
                                        <p:cTn dur="1" fill="hold" id="79">
                                          <p:stCondLst>
                                            <p:cond delay="0"/>
                                          </p:stCondLst>
                                        </p:cTn>
                                        <p:attrNameLst>
                                          <p:attrName>style.visibility</p:attrName>
                                        </p:attrNameLst>
                                      </p:cBhvr>
                                      <p:to>
                                        <p:strVal val="visible"/>
                                      </p:to>
                                    </p:set>
                                    <p:animEffect filter="fade" transition="in">
                                      <p:cBhvr additive="repl">
                                        <p:cTn dur="500" fill="freeze" id="80"/>
                                      </p:cBhvr>
                                    </p:animEffect>
                                  </p:childTnLst>
                                </p:cTn>
                              </p:par>
                              <p:par>
                                <p:cTn fill="hold" id="81" nodeType="withEffect" presetClass="path" presetID="35">
                                  <p:stCondLst>
                                    <p:cond delay="0"/>
                                  </p:stCondLst>
                                </p:cTn>
                              </p:par>
                              <p:par>
                                <p:cTn fill="hold" id="82" nodeType="withEffect" presetClass="entr" presetID="22" presetSubtype="8">
                                  <p:stCondLst>
                                    <p:cond delay="0"/>
                                  </p:stCondLst>
                                  <p:childTnLst>
                                    <p:set>
                                      <p:cBhvr>
                                        <p:cTn dur="1" fill="hold" id="83">
                                          <p:stCondLst>
                                            <p:cond delay="0"/>
                                          </p:stCondLst>
                                        </p:cTn>
                                        <p:tgtEl>
                                          <p:spTgt spid="113"/>
                                        </p:tgtEl>
                                        <p:attrNameLst>
                                          <p:attrName>style.visibility</p:attrName>
                                        </p:attrNameLst>
                                      </p:cBhvr>
                                      <p:to>
                                        <p:strVal val="visible"/>
                                      </p:to>
                                    </p:set>
                                    <p:animEffect filter="wipe(left)" transition="in">
                                      <p:cBhvr additive="repl">
                                        <p:cTn dur="500" fill="freeze" id="84"/>
                                        <p:tgtEl>
                                          <p:spTgt spid="113"/>
                                        </p:tgtEl>
                                      </p:cBhvr>
                                    </p:animEffect>
                                  </p:childTnLst>
                                </p:cTn>
                              </p:par>
                              <p:par>
                                <p:cTn fill="hold" id="85" nodeType="withEffect" presetClass="entr" presetID="53" presetSubtype="16">
                                  <p:stCondLst>
                                    <p:cond delay="250"/>
                                  </p:stCondLst>
                                  <p:childTnLst>
                                    <p:set>
                                      <p:cBhvr>
                                        <p:cTn dur="1" fill="hold" id="86">
                                          <p:stCondLst>
                                            <p:cond delay="0"/>
                                          </p:stCondLst>
                                        </p:cTn>
                                        <p:tgtEl>
                                          <p:spTgt spid="114"/>
                                        </p:tgtEl>
                                        <p:attrNameLst>
                                          <p:attrName>style.visibility</p:attrName>
                                        </p:attrNameLst>
                                      </p:cBhvr>
                                      <p:to>
                                        <p:strVal val="visible"/>
                                      </p:to>
                                    </p:set>
                                    <p:anim calcmode="lin" valueType="str">
                                      <p:cBhvr additive="repl">
                                        <p:cTn dur="500" fill="hold" id="87"/>
                                        <p:tgtEl>
                                          <p:spTgt spid="114"/>
                                        </p:tgtEl>
                                      </p:cBhvr>
                                      <p:tavLst>
                                        <p:tav tm="100000">
                                          <p:val>
                                            <p:strVal val="width"/>
                                          </p:val>
                                        </p:tav>
                                      </p:tavLst>
                                    </p:anim>
                                    <p:anim calcmode="lin" valueType="str">
                                      <p:cBhvr additive="repl">
                                        <p:cTn dur="500" fill="hold" id="88"/>
                                        <p:tgtEl>
                                          <p:spTgt spid="114"/>
                                        </p:tgtEl>
                                      </p:cBhvr>
                                      <p:tavLst>
                                        <p:tav tm="100000">
                                          <p:val>
                                            <p:strVal val="height"/>
                                          </p:val>
                                        </p:tav>
                                      </p:tavLst>
                                    </p:anim>
                                    <p:animEffect filter="fade" transition="in">
                                      <p:cBhvr additive="repl">
                                        <p:cTn dur="500" fill="freeze" id="89"/>
                                        <p:tgtEl>
                                          <p:spTgt spid="11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6" name="Imagem 2"/>
          <p:cNvPicPr/>
          <p:nvPr/>
        </p:nvPicPr>
        <p:blipFill>
          <a:blip r:embed="rId1"/>
          <a:stretch>
            <a:fillRect/>
          </a:stretch>
        </p:blipFill>
        <p:spPr>
          <a:xfrm>
            <a:off x="0" y="0"/>
            <a:ext cx="9143280" cy="5142960"/>
          </a:xfrm>
          <a:prstGeom prst="rect">
            <a:avLst/>
          </a:prstGeom>
        </p:spPr>
      </p:pic>
      <p:sp>
        <p:nvSpPr>
          <p:cNvPr id="117" name="CustomShape 1"/>
          <p:cNvSpPr/>
          <p:nvPr/>
        </p:nvSpPr>
        <p:spPr>
          <a:xfrm>
            <a:off x="7697520" y="4093200"/>
            <a:ext cx="1445760" cy="1049400"/>
          </a:xfrm>
          <a:prstGeom prst="rect">
            <a:avLst/>
          </a:prstGeom>
          <a:solidFill>
            <a:srgbClr val="ffffff"/>
          </a:solidFill>
        </p:spPr>
      </p:sp>
      <p:sp>
        <p:nvSpPr>
          <p:cNvPr id="118" name="CustomShape 2"/>
          <p:cNvSpPr/>
          <p:nvPr/>
        </p:nvSpPr>
        <p:spPr>
          <a:xfrm>
            <a:off x="8721720" y="4963680"/>
            <a:ext cx="312480" cy="63000"/>
          </a:xfrm>
          <a:prstGeom prst="rect">
            <a:avLst/>
          </a:prstGeom>
          <a:solidFill>
            <a:srgbClr val="27509b"/>
          </a:solidFill>
        </p:spPr>
      </p:sp>
      <p:sp>
        <p:nvSpPr>
          <p:cNvPr id="119" name="CustomShape 3"/>
          <p:cNvSpPr/>
          <p:nvPr/>
        </p:nvSpPr>
        <p:spPr>
          <a:xfrm>
            <a:off x="8665200" y="4965840"/>
            <a:ext cx="48960" cy="60840"/>
          </a:xfrm>
          <a:prstGeom prst="rect">
            <a:avLst/>
          </a:prstGeom>
          <a:solidFill>
            <a:srgbClr val="27509b"/>
          </a:solidFill>
        </p:spPr>
      </p:sp>
      <p:sp>
        <p:nvSpPr>
          <p:cNvPr id="120" name="CustomShape 4"/>
          <p:cNvSpPr/>
          <p:nvPr/>
        </p:nvSpPr>
        <p:spPr>
          <a:xfrm>
            <a:off x="8702640" y="4736880"/>
            <a:ext cx="89280" cy="183240"/>
          </a:xfrm>
          <a:prstGeom prst="rect">
            <a:avLst/>
          </a:prstGeom>
          <a:solidFill>
            <a:srgbClr val="c20e1a"/>
          </a:solidFill>
        </p:spPr>
      </p:sp>
      <p:sp>
        <p:nvSpPr>
          <p:cNvPr id="121" name="CustomShape 5"/>
          <p:cNvSpPr/>
          <p:nvPr/>
        </p:nvSpPr>
        <p:spPr>
          <a:xfrm>
            <a:off x="8808120" y="4730760"/>
            <a:ext cx="189000" cy="195120"/>
          </a:xfrm>
          <a:prstGeom prst="rect">
            <a:avLst/>
          </a:prstGeom>
          <a:solidFill>
            <a:srgbClr val="27509b"/>
          </a:solidFill>
        </p:spPr>
      </p:sp>
      <p:sp>
        <p:nvSpPr>
          <p:cNvPr id="122" name="CustomShape 6"/>
          <p:cNvSpPr/>
          <p:nvPr/>
        </p:nvSpPr>
        <p:spPr>
          <a:xfrm>
            <a:off x="285840" y="185760"/>
            <a:ext cx="6516360" cy="455040"/>
          </a:xfrm>
          <a:prstGeom prst="rect">
            <a:avLst/>
          </a:prstGeom>
        </p:spPr>
        <p:txBody>
          <a:bodyPr bIns="45000" lIns="90000" rIns="90000" tIns="45000"/>
          <a:p>
            <a:pPr>
              <a:lnSpc>
                <a:spcPts val="308"/>
              </a:lnSpc>
            </a:pPr>
            <a:r>
              <a:rPr b="1" lang="pt-BR" sz="2400">
                <a:solidFill>
                  <a:srgbClr val="000000"/>
                </a:solidFill>
                <a:latin typeface="Arial"/>
                <a:ea typeface="Arial"/>
              </a:rPr>
              <a:t>Preparação dos dados</a:t>
            </a:r>
            <a:endParaRPr/>
          </a:p>
        </p:txBody>
      </p:sp>
      <p:sp>
        <p:nvSpPr>
          <p:cNvPr id="123" name="Line 7"/>
          <p:cNvSpPr/>
          <p:nvPr/>
        </p:nvSpPr>
        <p:spPr>
          <a:xfrm>
            <a:off x="385560" y="688320"/>
            <a:ext cx="382680" cy="0"/>
          </a:xfrm>
          <a:prstGeom prst="line">
            <a:avLst/>
          </a:prstGeom>
          <a:ln w="19080">
            <a:solidFill>
              <a:srgbClr val="15345f"/>
            </a:solidFill>
            <a:round/>
          </a:ln>
        </p:spPr>
      </p:sp>
      <p:pic>
        <p:nvPicPr>
          <p:cNvPr descr="" id="124" name="Gráfico 8"/>
          <p:cNvPicPr/>
          <p:nvPr/>
        </p:nvPicPr>
        <p:blipFill>
          <a:blip r:embed="rId2"/>
          <a:stretch>
            <a:fillRect/>
          </a:stretch>
        </p:blipFill>
        <p:spPr>
          <a:xfrm rot="2157000">
            <a:off x="2746080" y="339840"/>
            <a:ext cx="4852800" cy="3412800"/>
          </a:xfrm>
          <a:prstGeom prst="rect">
            <a:avLst/>
          </a:prstGeom>
        </p:spPr>
      </p:pic>
      <p:sp>
        <p:nvSpPr>
          <p:cNvPr id="125" name="CustomShape 8"/>
          <p:cNvSpPr/>
          <p:nvPr/>
        </p:nvSpPr>
        <p:spPr>
          <a:xfrm>
            <a:off x="6190920" y="397440"/>
            <a:ext cx="2806200" cy="2806200"/>
          </a:xfrm>
          <a:prstGeom prst="ellipse">
            <a:avLst/>
          </a:prstGeom>
          <a:solidFill>
            <a:srgbClr val="00b0f0"/>
          </a:solidFill>
        </p:spPr>
      </p:sp>
      <p:sp>
        <p:nvSpPr>
          <p:cNvPr id="126" name="CustomShape 9"/>
          <p:cNvSpPr/>
          <p:nvPr/>
        </p:nvSpPr>
        <p:spPr>
          <a:xfrm>
            <a:off x="521640" y="618480"/>
            <a:ext cx="5105520" cy="1459440"/>
          </a:xfrm>
          <a:prstGeom prst="rect">
            <a:avLst/>
          </a:prstGeom>
        </p:spPr>
        <p:txBody>
          <a:bodyPr bIns="45000" lIns="90000" rIns="90000" tIns="45000"/>
          <a:p>
            <a:pPr>
              <a:lnSpc>
                <a:spcPct val="100000"/>
              </a:lnSpc>
              <a:buFont typeface="Arial"/>
              <a:buChar char="•"/>
            </a:pPr>
            <a:r>
              <a:rPr lang="pt-BR" sz="1500">
                <a:solidFill>
                  <a:srgbClr val="15345f"/>
                </a:solidFill>
                <a:latin typeface="Segoe UI"/>
                <a:ea typeface="Arial"/>
              </a:rPr>
              <a:t>Também para reduzir o volume de dados e processamento limitamos o número de setores e formas de pagamento. Aplicando Pareto, as 12 formas de pagamento mais relevantes cobrem 93% das compras num cenário real, envolvendo somente cartão Carrefour e TEF em apenas 5 Departamentos  </a:t>
            </a:r>
            <a:endParaRPr/>
          </a:p>
        </p:txBody>
      </p:sp>
      <p:pic>
        <p:nvPicPr>
          <p:cNvPr descr="" id="127" name="Espaço Reservado para Conteúdo 10"/>
          <p:cNvPicPr/>
          <p:nvPr/>
        </p:nvPicPr>
        <p:blipFill>
          <a:blip r:embed="rId3"/>
          <a:stretch>
            <a:fillRect/>
          </a:stretch>
        </p:blipFill>
        <p:spPr>
          <a:xfrm>
            <a:off x="698040" y="2200680"/>
            <a:ext cx="4350240" cy="2741040"/>
          </a:xfrm>
          <a:prstGeom prst="rect">
            <a:avLst/>
          </a:prstGeom>
        </p:spPr>
      </p:pic>
    </p:spTree>
  </p:cSld>
  <p:transition spd="med">
    <p:fade/>
  </p:transition>
  <p:timing>
    <p:tnLst>
      <p:par>
        <p:cTn dur="indefinite" id="90" nodeType="tmRoot" restart="never">
          <p:childTnLst>
            <p:seq>
              <p:cTn dur="indefinite" id="91" nodeType="mainSeq">
                <p:childTnLst>
                  <p:par>
                    <p:cTn fill="hold" id="92">
                      <p:stCondLst>
                        <p:cond delay="indefinite"/>
                      </p:stCondLst>
                      <p:childTnLst>
                        <p:par>
                          <p:cTn fill="hold" id="93">
                            <p:stCondLst>
                              <p:cond delay="0"/>
                            </p:stCondLst>
                            <p:childTnLst>
                              <p:par>
                                <p:cTn fill="hold" id="94" nodeType="withEffect" presetClass="entr" presetID="10">
                                  <p:stCondLst>
                                    <p:cond delay="0"/>
                                  </p:stCondLst>
                                  <p:childTnLst>
                                    <p:set>
                                      <p:cBhvr>
                                        <p:cTn dur="1" fill="hold" id="95">
                                          <p:stCondLst>
                                            <p:cond delay="0"/>
                                          </p:stCondLst>
                                        </p:cTn>
                                        <p:attrNameLst>
                                          <p:attrName>style.visibility</p:attrName>
                                        </p:attrNameLst>
                                      </p:cBhvr>
                                      <p:to>
                                        <p:strVal val="visible"/>
                                      </p:to>
                                    </p:set>
                                    <p:animEffect filter="fade" transition="in">
                                      <p:cBhvr additive="repl">
                                        <p:cTn dur="500" fill="freeze" id="96"/>
                                      </p:cBhvr>
                                    </p:animEffect>
                                  </p:childTnLst>
                                </p:cTn>
                              </p:par>
                              <p:par>
                                <p:cTn fill="hold" id="97" nodeType="withEffect" presetClass="path" presetID="35">
                                  <p:stCondLst>
                                    <p:cond delay="0"/>
                                  </p:stCondLst>
                                </p:cTn>
                              </p:par>
                              <p:par>
                                <p:cTn fill="hold" id="98" nodeType="withEffect" presetClass="entr" presetID="22" presetSubtype="8">
                                  <p:stCondLst>
                                    <p:cond delay="0"/>
                                  </p:stCondLst>
                                  <p:childTnLst>
                                    <p:set>
                                      <p:cBhvr>
                                        <p:cTn dur="1" fill="hold" id="99">
                                          <p:stCondLst>
                                            <p:cond delay="0"/>
                                          </p:stCondLst>
                                        </p:cTn>
                                        <p:tgtEl>
                                          <p:spTgt spid="124"/>
                                        </p:tgtEl>
                                        <p:attrNameLst>
                                          <p:attrName>style.visibility</p:attrName>
                                        </p:attrNameLst>
                                      </p:cBhvr>
                                      <p:to>
                                        <p:strVal val="visible"/>
                                      </p:to>
                                    </p:set>
                                    <p:animEffect filter="wipe(left)" transition="in">
                                      <p:cBhvr additive="repl">
                                        <p:cTn dur="500" fill="freeze" id="100"/>
                                        <p:tgtEl>
                                          <p:spTgt spid="124"/>
                                        </p:tgtEl>
                                      </p:cBhvr>
                                    </p:animEffect>
                                  </p:childTnLst>
                                </p:cTn>
                              </p:par>
                              <p:par>
                                <p:cTn fill="hold" id="101" nodeType="withEffect" presetClass="entr" presetID="53" presetSubtype="16">
                                  <p:stCondLst>
                                    <p:cond delay="250"/>
                                  </p:stCondLst>
                                  <p:childTnLst>
                                    <p:set>
                                      <p:cBhvr>
                                        <p:cTn dur="1" fill="hold" id="102">
                                          <p:stCondLst>
                                            <p:cond delay="0"/>
                                          </p:stCondLst>
                                        </p:cTn>
                                        <p:tgtEl>
                                          <p:spTgt spid="125"/>
                                        </p:tgtEl>
                                        <p:attrNameLst>
                                          <p:attrName>style.visibility</p:attrName>
                                        </p:attrNameLst>
                                      </p:cBhvr>
                                      <p:to>
                                        <p:strVal val="visible"/>
                                      </p:to>
                                    </p:set>
                                    <p:anim calcmode="lin" valueType="str">
                                      <p:cBhvr additive="repl">
                                        <p:cTn dur="500" fill="hold" id="103"/>
                                        <p:tgtEl>
                                          <p:spTgt spid="125"/>
                                        </p:tgtEl>
                                      </p:cBhvr>
                                      <p:tavLst>
                                        <p:tav tm="100000">
                                          <p:val>
                                            <p:strVal val="width"/>
                                          </p:val>
                                        </p:tav>
                                      </p:tavLst>
                                    </p:anim>
                                    <p:anim calcmode="lin" valueType="str">
                                      <p:cBhvr additive="repl">
                                        <p:cTn dur="500" fill="hold" id="104"/>
                                        <p:tgtEl>
                                          <p:spTgt spid="125"/>
                                        </p:tgtEl>
                                      </p:cBhvr>
                                      <p:tavLst>
                                        <p:tav tm="100000">
                                          <p:val>
                                            <p:strVal val="height"/>
                                          </p:val>
                                        </p:tav>
                                      </p:tavLst>
                                    </p:anim>
                                    <p:animEffect filter="fade" transition="in">
                                      <p:cBhvr additive="repl">
                                        <p:cTn dur="500" fill="freeze" id="105"/>
                                        <p:tgtEl>
                                          <p:spTgt spid="12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8" name="Imagem 2"/>
          <p:cNvPicPr/>
          <p:nvPr/>
        </p:nvPicPr>
        <p:blipFill>
          <a:blip r:embed="rId1"/>
          <a:stretch>
            <a:fillRect/>
          </a:stretch>
        </p:blipFill>
        <p:spPr>
          <a:xfrm>
            <a:off x="0" y="0"/>
            <a:ext cx="9143280" cy="5142960"/>
          </a:xfrm>
          <a:prstGeom prst="rect">
            <a:avLst/>
          </a:prstGeom>
        </p:spPr>
      </p:pic>
      <p:sp>
        <p:nvSpPr>
          <p:cNvPr id="129" name="CustomShape 1"/>
          <p:cNvSpPr/>
          <p:nvPr/>
        </p:nvSpPr>
        <p:spPr>
          <a:xfrm>
            <a:off x="7697520" y="4093200"/>
            <a:ext cx="1445760" cy="1049400"/>
          </a:xfrm>
          <a:prstGeom prst="rect">
            <a:avLst/>
          </a:prstGeom>
          <a:solidFill>
            <a:srgbClr val="ffffff"/>
          </a:solidFill>
        </p:spPr>
      </p:sp>
      <p:sp>
        <p:nvSpPr>
          <p:cNvPr id="130" name="CustomShape 2"/>
          <p:cNvSpPr/>
          <p:nvPr/>
        </p:nvSpPr>
        <p:spPr>
          <a:xfrm>
            <a:off x="8721720" y="4963680"/>
            <a:ext cx="312480" cy="63000"/>
          </a:xfrm>
          <a:prstGeom prst="rect">
            <a:avLst/>
          </a:prstGeom>
          <a:solidFill>
            <a:srgbClr val="27509b"/>
          </a:solidFill>
        </p:spPr>
      </p:sp>
      <p:sp>
        <p:nvSpPr>
          <p:cNvPr id="131" name="CustomShape 3"/>
          <p:cNvSpPr/>
          <p:nvPr/>
        </p:nvSpPr>
        <p:spPr>
          <a:xfrm>
            <a:off x="8665200" y="4965840"/>
            <a:ext cx="48960" cy="60840"/>
          </a:xfrm>
          <a:prstGeom prst="rect">
            <a:avLst/>
          </a:prstGeom>
          <a:solidFill>
            <a:srgbClr val="27509b"/>
          </a:solidFill>
        </p:spPr>
      </p:sp>
      <p:sp>
        <p:nvSpPr>
          <p:cNvPr id="132" name="CustomShape 4"/>
          <p:cNvSpPr/>
          <p:nvPr/>
        </p:nvSpPr>
        <p:spPr>
          <a:xfrm>
            <a:off x="8702640" y="4736880"/>
            <a:ext cx="89280" cy="183240"/>
          </a:xfrm>
          <a:prstGeom prst="rect">
            <a:avLst/>
          </a:prstGeom>
          <a:solidFill>
            <a:srgbClr val="c20e1a"/>
          </a:solidFill>
        </p:spPr>
      </p:sp>
      <p:sp>
        <p:nvSpPr>
          <p:cNvPr id="133" name="CustomShape 5"/>
          <p:cNvSpPr/>
          <p:nvPr/>
        </p:nvSpPr>
        <p:spPr>
          <a:xfrm>
            <a:off x="8808120" y="4730760"/>
            <a:ext cx="189000" cy="195120"/>
          </a:xfrm>
          <a:prstGeom prst="rect">
            <a:avLst/>
          </a:prstGeom>
          <a:solidFill>
            <a:srgbClr val="27509b"/>
          </a:solidFill>
        </p:spPr>
      </p:sp>
      <p:sp>
        <p:nvSpPr>
          <p:cNvPr id="134" name="CustomShape 6"/>
          <p:cNvSpPr/>
          <p:nvPr/>
        </p:nvSpPr>
        <p:spPr>
          <a:xfrm>
            <a:off x="285840" y="185760"/>
            <a:ext cx="6516360" cy="455040"/>
          </a:xfrm>
          <a:prstGeom prst="rect">
            <a:avLst/>
          </a:prstGeom>
        </p:spPr>
        <p:txBody>
          <a:bodyPr bIns="45000" lIns="90000" rIns="90000" tIns="45000"/>
          <a:p>
            <a:pPr>
              <a:lnSpc>
                <a:spcPts val="308"/>
              </a:lnSpc>
            </a:pPr>
            <a:r>
              <a:rPr b="1" lang="pt-BR" sz="2400">
                <a:solidFill>
                  <a:srgbClr val="000000"/>
                </a:solidFill>
                <a:latin typeface="Arial"/>
                <a:ea typeface="Arial"/>
              </a:rPr>
              <a:t>Preparação dos dados</a:t>
            </a:r>
            <a:endParaRPr/>
          </a:p>
        </p:txBody>
      </p:sp>
      <p:sp>
        <p:nvSpPr>
          <p:cNvPr id="135" name="Line 7"/>
          <p:cNvSpPr/>
          <p:nvPr/>
        </p:nvSpPr>
        <p:spPr>
          <a:xfrm>
            <a:off x="385560" y="688320"/>
            <a:ext cx="382680" cy="0"/>
          </a:xfrm>
          <a:prstGeom prst="line">
            <a:avLst/>
          </a:prstGeom>
          <a:ln w="19080">
            <a:solidFill>
              <a:srgbClr val="15345f"/>
            </a:solidFill>
            <a:round/>
          </a:ln>
        </p:spPr>
      </p:sp>
      <p:pic>
        <p:nvPicPr>
          <p:cNvPr descr="" id="136" name="Gráfico 8"/>
          <p:cNvPicPr/>
          <p:nvPr/>
        </p:nvPicPr>
        <p:blipFill>
          <a:blip r:embed="rId2"/>
          <a:stretch>
            <a:fillRect/>
          </a:stretch>
        </p:blipFill>
        <p:spPr>
          <a:xfrm rot="2157000">
            <a:off x="2746080" y="339840"/>
            <a:ext cx="4852800" cy="3412800"/>
          </a:xfrm>
          <a:prstGeom prst="rect">
            <a:avLst/>
          </a:prstGeom>
        </p:spPr>
      </p:pic>
      <p:sp>
        <p:nvSpPr>
          <p:cNvPr id="137" name="CustomShape 8"/>
          <p:cNvSpPr/>
          <p:nvPr/>
        </p:nvSpPr>
        <p:spPr>
          <a:xfrm>
            <a:off x="6190920" y="397440"/>
            <a:ext cx="2806200" cy="2806200"/>
          </a:xfrm>
          <a:prstGeom prst="ellipse">
            <a:avLst/>
          </a:prstGeom>
          <a:solidFill>
            <a:srgbClr val="00b0f0"/>
          </a:solidFill>
        </p:spPr>
      </p:sp>
      <p:sp>
        <p:nvSpPr>
          <p:cNvPr id="138" name="CustomShape 9"/>
          <p:cNvSpPr/>
          <p:nvPr/>
        </p:nvSpPr>
        <p:spPr>
          <a:xfrm>
            <a:off x="505080" y="735120"/>
            <a:ext cx="5122080" cy="4411440"/>
          </a:xfrm>
          <a:prstGeom prst="rect">
            <a:avLst/>
          </a:prstGeom>
        </p:spPr>
        <p:txBody>
          <a:bodyPr bIns="45000" lIns="90000" rIns="90000" tIns="45000"/>
          <a:p>
            <a:pPr>
              <a:lnSpc>
                <a:spcPct val="100000"/>
              </a:lnSpc>
              <a:buFont typeface="Arial"/>
              <a:buChar char="•"/>
            </a:pPr>
            <a:r>
              <a:rPr lang="pt-BR" sz="1500">
                <a:solidFill>
                  <a:srgbClr val="15345f"/>
                </a:solidFill>
                <a:latin typeface="Segoe UI"/>
                <a:ea typeface="Arial"/>
              </a:rPr>
              <a:t>O objetivo final é saber o valor comprado  para cada forma de pagamento em cada departamento</a:t>
            </a:r>
            <a:endParaRPr/>
          </a:p>
          <a:p>
            <a:pPr>
              <a:lnSpc>
                <a:spcPct val="100000"/>
              </a:lnSpc>
              <a:buFont typeface="Arial"/>
              <a:buChar char="•"/>
            </a:pPr>
            <a:r>
              <a:rPr lang="pt-BR" sz="1500">
                <a:solidFill>
                  <a:srgbClr val="15345f"/>
                </a:solidFill>
                <a:latin typeface="Segoe UI"/>
                <a:ea typeface="Arial"/>
              </a:rPr>
              <a:t>Para isso:</a:t>
            </a:r>
            <a:endParaRPr/>
          </a:p>
          <a:p>
            <a:pPr lvl="1">
              <a:lnSpc>
                <a:spcPct val="100000"/>
              </a:lnSpc>
              <a:buSzPct val="25000"/>
              <a:buFont typeface="StarSymbol"/>
              <a:buChar char=""/>
            </a:pPr>
            <a:r>
              <a:rPr lang="pt-BR" sz="1500">
                <a:solidFill>
                  <a:srgbClr val="15345f"/>
                </a:solidFill>
                <a:latin typeface="Segoe UI"/>
                <a:ea typeface="Arial"/>
              </a:rPr>
              <a:t>Carregamos cerca de 3 mil CPFs distintos do mês com menos compras (junho/2020) que possuem compras nos 5 departamentos selecionados</a:t>
            </a:r>
            <a:endParaRPr/>
          </a:p>
          <a:p>
            <a:pPr lvl="1">
              <a:lnSpc>
                <a:spcPct val="100000"/>
              </a:lnSpc>
              <a:buSzPct val="25000"/>
              <a:buFont typeface="StarSymbol"/>
              <a:buChar char=""/>
            </a:pPr>
            <a:r>
              <a:rPr lang="pt-BR" sz="1500">
                <a:solidFill>
                  <a:srgbClr val="15345f"/>
                </a:solidFill>
                <a:latin typeface="Segoe UI"/>
                <a:ea typeface="Arial"/>
              </a:rPr>
              <a:t>Carregamos a partir de um arquivo a tabela com as distribuições das formas de pagamentos</a:t>
            </a:r>
            <a:endParaRPr/>
          </a:p>
          <a:p>
            <a:pPr lvl="1">
              <a:lnSpc>
                <a:spcPct val="100000"/>
              </a:lnSpc>
              <a:buSzPct val="25000"/>
              <a:buFont typeface="StarSymbol"/>
              <a:buChar char=""/>
            </a:pPr>
            <a:r>
              <a:rPr lang="pt-BR" sz="1500">
                <a:solidFill>
                  <a:srgbClr val="15345f"/>
                </a:solidFill>
                <a:latin typeface="Segoe UI"/>
                <a:ea typeface="Arial"/>
              </a:rPr>
              <a:t>Carregamos todas compras nos 5 departamentos selecionados desses CPFs, com o valor totalizado por CPF e departamento</a:t>
            </a:r>
            <a:endParaRPr/>
          </a:p>
          <a:p>
            <a:pPr lvl="1">
              <a:lnSpc>
                <a:spcPct val="100000"/>
              </a:lnSpc>
              <a:buSzPct val="25000"/>
              <a:buFont typeface="StarSymbol"/>
              <a:buChar char=""/>
            </a:pPr>
            <a:r>
              <a:rPr lang="pt-BR" sz="1500">
                <a:solidFill>
                  <a:srgbClr val="15345f"/>
                </a:solidFill>
                <a:latin typeface="Segoe UI"/>
                <a:ea typeface="Arial"/>
              </a:rPr>
              <a:t>Atribuímos para cada compra a forma de pagamento de seu CPF</a:t>
            </a:r>
            <a:endParaRPr/>
          </a:p>
          <a:p>
            <a:pPr lvl="1">
              <a:lnSpc>
                <a:spcPct val="100000"/>
              </a:lnSpc>
              <a:buSzPct val="25000"/>
              <a:buFont typeface="StarSymbol"/>
              <a:buChar char=""/>
            </a:pPr>
            <a:r>
              <a:rPr lang="pt-BR" sz="1500">
                <a:solidFill>
                  <a:srgbClr val="15345f"/>
                </a:solidFill>
                <a:latin typeface="Segoe UI"/>
                <a:ea typeface="Arial"/>
              </a:rPr>
              <a:t>Agregamos o valor das compras por Departamento e Forma de pagamento</a:t>
            </a:r>
            <a:endParaRPr/>
          </a:p>
          <a:p>
            <a:pPr lvl="1">
              <a:lnSpc>
                <a:spcPct val="100000"/>
              </a:lnSpc>
              <a:buSzPct val="25000"/>
              <a:buFont typeface="StarSymbol"/>
              <a:buChar char=""/>
            </a:pPr>
            <a:r>
              <a:rPr lang="pt-BR" sz="1500">
                <a:solidFill>
                  <a:srgbClr val="15345f"/>
                </a:solidFill>
                <a:latin typeface="Segoe UI"/>
                <a:ea typeface="Arial"/>
              </a:rPr>
              <a:t>Calculamos os valores comprados por Departamento em cada Forma de Pagamento baseado nos seus percentuais </a:t>
            </a:r>
            <a:endParaRPr/>
          </a:p>
          <a:p>
            <a:pPr>
              <a:lnSpc>
                <a:spcPct val="100000"/>
              </a:lnSpc>
            </a:pPr>
            <a:endParaRPr/>
          </a:p>
        </p:txBody>
      </p:sp>
    </p:spTree>
  </p:cSld>
  <p:transition spd="med">
    <p:fade/>
  </p:transition>
  <p:timing>
    <p:tnLst>
      <p:par>
        <p:cTn dur="indefinite" id="106" nodeType="tmRoot" restart="never">
          <p:childTnLst>
            <p:seq>
              <p:cTn dur="indefinite" id="107" nodeType="mainSeq">
                <p:childTnLst>
                  <p:par>
                    <p:cTn fill="hold" id="108">
                      <p:stCondLst>
                        <p:cond delay="indefinite"/>
                      </p:stCondLst>
                      <p:childTnLst>
                        <p:par>
                          <p:cTn fill="hold" id="109">
                            <p:stCondLst>
                              <p:cond delay="0"/>
                            </p:stCondLst>
                            <p:childTnLst>
                              <p:par>
                                <p:cTn fill="hold" id="110" nodeType="withEffect" presetClass="entr" presetID="10">
                                  <p:stCondLst>
                                    <p:cond delay="0"/>
                                  </p:stCondLst>
                                  <p:childTnLst>
                                    <p:set>
                                      <p:cBhvr>
                                        <p:cTn dur="1" fill="hold" id="111">
                                          <p:stCondLst>
                                            <p:cond delay="0"/>
                                          </p:stCondLst>
                                        </p:cTn>
                                        <p:attrNameLst>
                                          <p:attrName>style.visibility</p:attrName>
                                        </p:attrNameLst>
                                      </p:cBhvr>
                                      <p:to>
                                        <p:strVal val="visible"/>
                                      </p:to>
                                    </p:set>
                                    <p:animEffect filter="fade" transition="in">
                                      <p:cBhvr additive="repl">
                                        <p:cTn dur="500" fill="freeze" id="112"/>
                                      </p:cBhvr>
                                    </p:animEffect>
                                  </p:childTnLst>
                                </p:cTn>
                              </p:par>
                              <p:par>
                                <p:cTn fill="hold" id="113" nodeType="withEffect" presetClass="path" presetID="35">
                                  <p:stCondLst>
                                    <p:cond delay="0"/>
                                  </p:stCondLst>
                                </p:cTn>
                              </p:par>
                              <p:par>
                                <p:cTn fill="hold" id="114" nodeType="withEffect" presetClass="entr" presetID="22" presetSubtype="8">
                                  <p:stCondLst>
                                    <p:cond delay="0"/>
                                  </p:stCondLst>
                                  <p:childTnLst>
                                    <p:set>
                                      <p:cBhvr>
                                        <p:cTn dur="1" fill="hold" id="115">
                                          <p:stCondLst>
                                            <p:cond delay="0"/>
                                          </p:stCondLst>
                                        </p:cTn>
                                        <p:tgtEl>
                                          <p:spTgt spid="136"/>
                                        </p:tgtEl>
                                        <p:attrNameLst>
                                          <p:attrName>style.visibility</p:attrName>
                                        </p:attrNameLst>
                                      </p:cBhvr>
                                      <p:to>
                                        <p:strVal val="visible"/>
                                      </p:to>
                                    </p:set>
                                    <p:animEffect filter="wipe(left)" transition="in">
                                      <p:cBhvr additive="repl">
                                        <p:cTn dur="500" fill="freeze" id="116"/>
                                        <p:tgtEl>
                                          <p:spTgt spid="136"/>
                                        </p:tgtEl>
                                      </p:cBhvr>
                                    </p:animEffect>
                                  </p:childTnLst>
                                </p:cTn>
                              </p:par>
                              <p:par>
                                <p:cTn fill="hold" id="117" nodeType="withEffect" presetClass="entr" presetID="53" presetSubtype="16">
                                  <p:stCondLst>
                                    <p:cond delay="250"/>
                                  </p:stCondLst>
                                  <p:childTnLst>
                                    <p:set>
                                      <p:cBhvr>
                                        <p:cTn dur="1" fill="hold" id="118">
                                          <p:stCondLst>
                                            <p:cond delay="0"/>
                                          </p:stCondLst>
                                        </p:cTn>
                                        <p:tgtEl>
                                          <p:spTgt spid="137"/>
                                        </p:tgtEl>
                                        <p:attrNameLst>
                                          <p:attrName>style.visibility</p:attrName>
                                        </p:attrNameLst>
                                      </p:cBhvr>
                                      <p:to>
                                        <p:strVal val="visible"/>
                                      </p:to>
                                    </p:set>
                                    <p:anim calcmode="lin" valueType="str">
                                      <p:cBhvr additive="repl">
                                        <p:cTn dur="500" fill="hold" id="119"/>
                                        <p:tgtEl>
                                          <p:spTgt spid="137"/>
                                        </p:tgtEl>
                                      </p:cBhvr>
                                      <p:tavLst>
                                        <p:tav tm="100000">
                                          <p:val>
                                            <p:strVal val="width"/>
                                          </p:val>
                                        </p:tav>
                                      </p:tavLst>
                                    </p:anim>
                                    <p:anim calcmode="lin" valueType="str">
                                      <p:cBhvr additive="repl">
                                        <p:cTn dur="500" fill="hold" id="120"/>
                                        <p:tgtEl>
                                          <p:spTgt spid="137"/>
                                        </p:tgtEl>
                                      </p:cBhvr>
                                      <p:tavLst>
                                        <p:tav tm="100000">
                                          <p:val>
                                            <p:strVal val="height"/>
                                          </p:val>
                                        </p:tav>
                                      </p:tavLst>
                                    </p:anim>
                                    <p:animEffect filter="fade" transition="in">
                                      <p:cBhvr additive="repl">
                                        <p:cTn dur="500" fill="freeze" id="121"/>
                                        <p:tgtEl>
                                          <p:spTgt spid="13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