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Alj8qMhBQpYc4L/5oCd2nbjna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O que é? A "</a:t>
            </a:r>
            <a:r>
              <a:rPr b="1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Fast Fourier Transform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" (</a:t>
            </a:r>
            <a:r>
              <a:rPr b="1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FFT</a:t>
            </a: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) é um método de medição importante na ciência da medição de áudio e acústica. Ela converte um sinal em componentes espectrais individuais e assim fornece informações de frequência sobre o sinal.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Como funciona? Ela converte um sinal em componentes espectrais individuais e assim fornece informações de frequência sobre o sinal. Ao longo do período de tempo medido, o sinal contém 3 frequências dominantes distintas.</a:t>
            </a:r>
            <a:endParaRPr/>
          </a:p>
        </p:txBody>
      </p:sp>
      <p:sp>
        <p:nvSpPr>
          <p:cNvPr id="266" name="Google Shape;2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é? Linear Predictive Coding é uma maneira simples, rápida e efectiva de extrair parâmetros de um sinal de voz. O sistema vocal pode ser aproximado por um modelo fonte-filtro. A análise LPC destina-se a estimar os parâmetros do modelo do filtro.</a:t>
            </a:r>
            <a:br>
              <a:rPr b="0" i="1"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1"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funciona? </a:t>
            </a: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LPC começa com o pressuposto de que um sinal de voz é produzida por um sinal sonoro, no final de um tubo (para vozeadas sons), com ocasional adicionado sibilante e estalo sons (para desvozeadas sons tais como sibilantes e oclusivas 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Aproximação do método com a realidade:  </a:t>
            </a: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Embora aparentemente rudimentar, esse modelo é, na verdade, uma aproximação da realidade da produção da fala. A glote (espaço entre as pregas vocais) produz o zumbido, que se caracteriza por sua intensidade ( loudness ) e frequência (pitch). O trato vocal (garganta e boca) forma o tubo, que se caracteriza por suas ressonâncias; essas ressonâncias dão origem a formantes , ou bandas de frequência aprimoradas no som produzido. Sibilares e estalos são gerados pela ação da língua, lábios e garganta durante sibilantes e plosivas.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de análise: O LPC analisa o sinal de voz estimando os formantes, removendo seus efeitos do sinal de voz e estimando a intensidade e a frequência do zumbido restante. O processo de remoção dos formantes é chamado de filtragem inversa, e o sinal remanescente após a subtração do sinal modelado filtrado é chamado de resíduo.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apresentado o exemplo de uma consoante, as consoantes podem ser sonoras, quando ocorre uma vibração nas cordas vocais, e surdas, quando não há vibração das cordas vocais.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apresentada uma consoante surda, como o 'ch' de 'chá'. Note o aspecto de ruidoso desse sinal no tempo e que a concentração de energia do sinal se encontra em frequências relativamente mais altas, sem existir um claro padrão de presença de formantes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282" name="Google Shape;2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apresentada uma consoante sonora, como o 'z' de 'zê'. Note que existe uma periodicidade no sinal, devido à vibração das cordas vocais. O espectro tem um comportamento razoavelmente plano quando comparado aos dois exemplos anteriores.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é? Pitch, F0 , ou frequência fundamental, é a frequência de vibração das cordas vocais.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baixos, entre 85 e 180 Hz, são frequentes no sexo masculino (adulto em fala normal). Valores femininos podem variar de 165 a 255 Hz. Crianças e, principalmente bebês, podem atingir valores acima de 300 Hz.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1 Na figura temos áudio de uma pessoa do sexo masculino falando a palavra “cachorro”, é possível analisar que o pitch é de 111,11Hz, esse valor condiz com os fatos já apresentados.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figura, estima-se uma duração de cerca de 0.009 s, equivalendo a um pitch F0 = 1/0.008 = 111,11 Hz. Esse valor sugere um locutor do sexo masculino.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2 Na figura temos audio de uma pessoa do sexo femino  falando a palavra “cachorro”, é possível analisar que o pitch é de 204,08Hz, valor que também condiz com os valores apresentados anteriormente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figura, estima-se uma duração de cerca de 0.0049 s, equivalendo a um pitch F0 = 1/0.0049 = 204,08 Hz. Esse valor sugere um locutor do sexo Feminino.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300" name="Google Shape;3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ume.ufrgs.br/bitstream/handle/10183/169325/001049703.pdf?sequence=1" TargetMode="External"/><Relationship Id="rId4" Type="http://schemas.openxmlformats.org/officeDocument/2006/relationships/hyperlink" Target="http://www02.smt.ufrj.br/~sergioln/theses/bsc03andrekutwak.pdf" TargetMode="External"/><Relationship Id="rId5" Type="http://schemas.openxmlformats.org/officeDocument/2006/relationships/hyperlink" Target="https://www.mathworks.com/matlabcentral/fileexchange/39974-fast-fourier-transform-lpc" TargetMode="External"/><Relationship Id="rId6" Type="http://schemas.openxmlformats.org/officeDocument/2006/relationships/hyperlink" Target="https://wiki.sj.ifsc.edu.br/images/2/24/ProjetoFinal_DaianaNascimentMuniz.pdf" TargetMode="External"/><Relationship Id="rId7" Type="http://schemas.openxmlformats.org/officeDocument/2006/relationships/hyperlink" Target="https://www.nti-audio.com/pt/suporte/saber-como/transformacao-rapida-de-fourier-fft" TargetMode="External"/><Relationship Id="rId8" Type="http://schemas.openxmlformats.org/officeDocument/2006/relationships/hyperlink" Target="https://fei.edu.br/~isanches/verao/curso_de_verao_2017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PROCESSAMENTO DE SINAIS 			ANÁLISE DE FALA</a:t>
            </a:r>
            <a:endParaRPr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ALUNOS: </a:t>
            </a:r>
            <a:r>
              <a:rPr b="0" i="0" lang="pt-BR">
                <a:latin typeface="Arial"/>
                <a:ea typeface="Arial"/>
                <a:cs typeface="Arial"/>
                <a:sym typeface="Arial"/>
              </a:rPr>
              <a:t>AUGUSTO MATHEUS PINHEIRO DAMASCENO 20210094302</a:t>
            </a:r>
            <a:br>
              <a:rPr b="0" i="0" lang="pt-BR">
                <a:latin typeface="Arial"/>
                <a:ea typeface="Arial"/>
                <a:cs typeface="Arial"/>
                <a:sym typeface="Arial"/>
              </a:rPr>
            </a:br>
            <a:r>
              <a:rPr b="0" i="0" lang="pt-BR">
                <a:latin typeface="Arial"/>
                <a:ea typeface="Arial"/>
                <a:cs typeface="Arial"/>
                <a:sym typeface="Arial"/>
              </a:rPr>
              <a:t>	  GABRIEL SOUTO LOZANO BARBOSA: 20190075152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pt-BR">
                <a:latin typeface="Arial"/>
                <a:ea typeface="Arial"/>
                <a:cs typeface="Arial"/>
                <a:sym typeface="Arial"/>
              </a:rPr>
              <a:t>JEDSON JHONES BARBOSA ALVES: 20170137740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CONCLUSÃO </a:t>
            </a:r>
            <a:endParaRPr/>
          </a:p>
        </p:txBody>
      </p:sp>
      <p:sp>
        <p:nvSpPr>
          <p:cNvPr id="311" name="Google Shape;311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0" i="0" lang="pt-BR"/>
              <a:t>Com isso, a partir da analise da plotagem do gráfico de um áudio no domínio do tempo pudemos mostra que é possível visualizar se o locutor do áudio é do sexo feminino ou masculino. Também fomos capaz de mostrar que é possível comprovar quais consoantes são sonoras ou surdas através da analise da FFT e LDC de um áudio de voz.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317" name="Google Shape;317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https://lume.ufrgs.br/bitstream/handle/10183/169325/001049703.pdf?sequence=1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http://www02.smt.ufrj.br/~sergioln/theses/bsc03andrekutwak.pdf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https://www.mathworks.com/matlabcentral/fileexchange/39974-fast-fourier-transform-lpc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https://wiki.sj.ifsc.edu.br/images/2/24/ProjetoFinal_DaianaNascimentMuniz.pdf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https://www.nti-audio.com/pt/suporte/saber-como/transformacao-rapida-de-fourier-fft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50"/>
              <a:buFont typeface="Arial"/>
              <a:buChar char="•"/>
            </a:pPr>
            <a:r>
              <a:rPr b="0" i="0" lang="pt-BR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https://fei.edu.br/~isanches/verao/curso_de_verao_2017.html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</a:pPr>
            <a:r>
              <a:rPr lang="pt-BR" sz="6000"/>
              <a:t>FIM</a:t>
            </a:r>
            <a:endParaRPr/>
          </a:p>
          <a:p>
            <a:pPr indent="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245" name="Google Shape;245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Analisar o comportamento das vibrações das cordas vocais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Gráficos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Pitch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Vogais/Consoantes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Objetivo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Distinguir a tonalidade entre gêneros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Distinguir a diferença na acústica entre consoantes e vogais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MATERIAIS E MÉTODOS </a:t>
            </a:r>
            <a:endParaRPr/>
          </a:p>
        </p:txBody>
      </p:sp>
      <p:sp>
        <p:nvSpPr>
          <p:cNvPr id="252" name="Google Shape;252;p3"/>
          <p:cNvSpPr txBox="1"/>
          <p:nvPr>
            <p:ph idx="1" type="body"/>
          </p:nvPr>
        </p:nvSpPr>
        <p:spPr>
          <a:xfrm>
            <a:off x="740894" y="1658143"/>
            <a:ext cx="5353518" cy="4904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Utilização do programa Audacity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4 áudios foram gravados por 3 pessoas diferentes;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O áudio “CachorroM” foi gravado por um locutor masculino de, aproximadamente,20 anos.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 O áudio “CachorroF” foi gravado por um locutor feminino de, aproximadamente 50 anos.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O áudio “CH” e “Z” foram gravados por um locutor masculino de, aproximadamente, 22 anos.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4" name="Google Shape;2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564" y="1719024"/>
            <a:ext cx="5001323" cy="341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689" y="4855637"/>
            <a:ext cx="2730501" cy="200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MATERIAIS E MÉTODOS </a:t>
            </a:r>
            <a:endParaRPr/>
          </a:p>
        </p:txBody>
      </p:sp>
      <p:sp>
        <p:nvSpPr>
          <p:cNvPr id="261" name="Google Shape;261;p4"/>
          <p:cNvSpPr txBox="1"/>
          <p:nvPr>
            <p:ph idx="1" type="body"/>
          </p:nvPr>
        </p:nvSpPr>
        <p:spPr>
          <a:xfrm>
            <a:off x="818683" y="1832628"/>
            <a:ext cx="555522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Utilizado, também, o programa MatLab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Execução dos códigos.  </a:t>
            </a:r>
            <a:endParaRPr/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963" y="2770094"/>
            <a:ext cx="8616587" cy="370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MATERIAIS E MÉTODOS </a:t>
            </a:r>
            <a:endParaRPr/>
          </a:p>
        </p:txBody>
      </p:sp>
      <p:sp>
        <p:nvSpPr>
          <p:cNvPr id="269" name="Google Shape;269;p5"/>
          <p:cNvSpPr txBox="1"/>
          <p:nvPr>
            <p:ph idx="1" type="body"/>
          </p:nvPr>
        </p:nvSpPr>
        <p:spPr>
          <a:xfrm>
            <a:off x="746965" y="2097088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Método </a:t>
            </a:r>
            <a:r>
              <a:rPr i="0" lang="pt-BR"/>
              <a:t>Fast Fourier Transform</a:t>
            </a:r>
            <a:r>
              <a:rPr b="1" i="0" lang="pt-BR"/>
              <a:t>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O que é?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Como funciona?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b="1" i="0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70" name="Google Shape;2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2" y="2219076"/>
            <a:ext cx="5058481" cy="356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MATERIAIS E MÉTODOS </a:t>
            </a:r>
            <a:endParaRPr/>
          </a:p>
        </p:txBody>
      </p:sp>
      <p:sp>
        <p:nvSpPr>
          <p:cNvPr id="277" name="Google Shape;277;p6"/>
          <p:cNvSpPr txBox="1"/>
          <p:nvPr>
            <p:ph idx="1" type="body"/>
          </p:nvPr>
        </p:nvSpPr>
        <p:spPr>
          <a:xfrm>
            <a:off x="800753" y="2097088"/>
            <a:ext cx="5653835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Método </a:t>
            </a:r>
            <a:r>
              <a:rPr b="0" i="1" lang="pt-BR">
                <a:latin typeface="Times New Roman"/>
                <a:ea typeface="Times New Roman"/>
                <a:cs typeface="Times New Roman"/>
                <a:sym typeface="Times New Roman"/>
              </a:rPr>
              <a:t>Linear Predictive Coding </a:t>
            </a:r>
            <a:r>
              <a:rPr lang="pt-BR"/>
              <a:t>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O que é?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Como funciona?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Aproximação do método com a realidade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Forma de análise 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78" name="Google Shape;2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6660" y="2178425"/>
            <a:ext cx="4610751" cy="386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br>
              <a:rPr lang="pt-BR"/>
            </a:br>
            <a:r>
              <a:rPr lang="pt-BR"/>
              <a:t>CONSOANTES SONORAS E SURDAS</a:t>
            </a:r>
            <a:endParaRPr/>
          </a:p>
        </p:txBody>
      </p:sp>
      <p:sp>
        <p:nvSpPr>
          <p:cNvPr id="285" name="Google Shape;285;p7"/>
          <p:cNvSpPr txBox="1"/>
          <p:nvPr>
            <p:ph idx="1" type="body"/>
          </p:nvPr>
        </p:nvSpPr>
        <p:spPr>
          <a:xfrm>
            <a:off x="598487" y="2206625"/>
            <a:ext cx="530225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Apresentação de um consoante sonora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Representação de “CH” de “Chá”.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049" y="2853507"/>
            <a:ext cx="6981825" cy="180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2049" y="4852450"/>
            <a:ext cx="7005637" cy="175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br>
              <a:rPr lang="pt-BR"/>
            </a:br>
            <a:r>
              <a:rPr lang="pt-BR"/>
              <a:t>CONSOANTES SONORAS E SURDAS</a:t>
            </a:r>
            <a:endParaRPr/>
          </a:p>
        </p:txBody>
      </p:sp>
      <p:sp>
        <p:nvSpPr>
          <p:cNvPr id="294" name="Google Shape;294;p8"/>
          <p:cNvSpPr txBox="1"/>
          <p:nvPr>
            <p:ph idx="1" type="body"/>
          </p:nvPr>
        </p:nvSpPr>
        <p:spPr>
          <a:xfrm>
            <a:off x="557307" y="2097088"/>
            <a:ext cx="511483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Apresentação de um consoante sonora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Representação de “Z” de “Zê”.</a:t>
            </a:r>
            <a:endParaRPr/>
          </a:p>
        </p:txBody>
      </p:sp>
      <p:pic>
        <p:nvPicPr>
          <p:cNvPr id="295" name="Google Shape;2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163" y="2674781"/>
            <a:ext cx="7304086" cy="19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9975" y="3023335"/>
            <a:ext cx="6350906" cy="327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br>
              <a:rPr lang="pt-BR"/>
            </a:br>
            <a:r>
              <a:rPr lang="pt-BR"/>
              <a:t>CONSOANTES SONORAS E SURDAS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600237" y="2097088"/>
            <a:ext cx="372916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que é pitch?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Valores de frequência por sexo e idade.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Exemplo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	Fo = 1/T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	T = período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522" y="2264133"/>
            <a:ext cx="7283241" cy="380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8522" y="2264133"/>
            <a:ext cx="7302115" cy="380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2022-02-13T13:55:59Z</dcterms:created>
  <dc:creator>Gabriel Souto</dc:creator>
</cp:coreProperties>
</file>