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9" r:id="rId3"/>
    <p:sldId id="260" r:id="rId4"/>
    <p:sldId id="257" r:id="rId5"/>
    <p:sldId id="263" r:id="rId6"/>
    <p:sldId id="258" r:id="rId7"/>
    <p:sldId id="264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67878"/>
    <a:srgbClr val="429EB9"/>
    <a:srgbClr val="CA6A69"/>
    <a:srgbClr val="934744"/>
    <a:srgbClr val="234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12" autoAdjust="0"/>
  </p:normalViewPr>
  <p:slideViewPr>
    <p:cSldViewPr snapToGrid="0" snapToObjects="1">
      <p:cViewPr>
        <p:scale>
          <a:sx n="86" d="100"/>
          <a:sy n="86" d="100"/>
        </p:scale>
        <p:origin x="-1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8440A-E052-6E4B-9138-3722B96B1D9A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F81CE-6EA9-024B-9180-67144DAE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172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74D49-7258-AA44-9BB2-CF05C0571828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C7DC-0905-734D-884C-7E6F5E65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6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39C-BEB9-A84C-82B2-13EF09BB9E59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78BB-3C31-9346-8C42-5718A7EE512D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4154-4AC6-B646-900F-D092C2238643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EF81-C01A-B248-AA45-1ACB7A638EFB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447E-7F5D-1943-9243-FE911633163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C633-3E05-EE44-B12F-C7F3AED78C3D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196-1780-8445-A9DA-B7C707E3F26A}" type="datetime1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5577-A372-4E41-AA64-B3BBE4027597}" type="datetime1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FEB-34A5-6141-8670-8AC089C040A8}" type="datetime1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7A73-78E4-484A-A42C-D13751FC5064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2728-9620-DA41-9B70-6402F0C79376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6A1E-DDE6-E74C-84D5-03CB410EAD14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2D8C-D0F6-ED48-A06E-285F5AB898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8692"/>
            <a:ext cx="9174602" cy="55460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602" cy="5522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P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362"/>
            <a:ext cx="9144000" cy="3108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421" y="3912788"/>
            <a:ext cx="7981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dirty="0">
                <a:solidFill>
                  <a:srgbClr val="429EB9"/>
                </a:solidFill>
                <a:latin typeface="Calibri"/>
                <a:cs typeface="Calibri"/>
              </a:rPr>
              <a:t>i</a:t>
            </a:r>
            <a:r>
              <a:rPr lang="en-US" sz="3000" b="1" i="1" dirty="0" smtClean="0">
                <a:solidFill>
                  <a:srgbClr val="429EB9"/>
                </a:solidFill>
                <a:latin typeface="Calibri"/>
                <a:cs typeface="Calibri"/>
              </a:rPr>
              <a:t>nnovative solutions for your next revolution</a:t>
            </a:r>
          </a:p>
        </p:txBody>
      </p:sp>
      <p:sp>
        <p:nvSpPr>
          <p:cNvPr id="5" name="Subtitle 6"/>
          <p:cNvSpPr>
            <a:spLocks noGrp="1"/>
          </p:cNvSpPr>
          <p:nvPr>
            <p:ph type="subTitle" idx="1"/>
          </p:nvPr>
        </p:nvSpPr>
        <p:spPr>
          <a:xfrm>
            <a:off x="1039173" y="4756661"/>
            <a:ext cx="5293656" cy="94834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smtClean="0">
                <a:latin typeface="Calibri"/>
                <a:cs typeface="Calibri"/>
              </a:rPr>
              <a:t>Phil Brady, Co-Founder &amp; CEO	</a:t>
            </a:r>
          </a:p>
          <a:p>
            <a:pPr algn="l"/>
            <a:r>
              <a:rPr lang="en-US" sz="2000" dirty="0" smtClean="0">
                <a:latin typeface="Calibri"/>
                <a:cs typeface="Calibri"/>
              </a:rPr>
              <a:t>Rajiv Suresh, Co-Founder &amp; COO</a:t>
            </a:r>
          </a:p>
          <a:p>
            <a:pPr algn="l"/>
            <a:r>
              <a:rPr lang="en-US" sz="2000" dirty="0" smtClean="0">
                <a:latin typeface="Calibri"/>
                <a:cs typeface="Calibri"/>
              </a:rPr>
              <a:t>Lea Zhang, Executive Vice-President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6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550782"/>
            <a:ext cx="9171432" cy="550782"/>
            <a:chOff x="0" y="550782"/>
            <a:chExt cx="9171432" cy="550782"/>
          </a:xfrm>
        </p:grpSpPr>
        <p:sp>
          <p:nvSpPr>
            <p:cNvPr id="22" name="Rectangle 21"/>
            <p:cNvSpPr/>
            <p:nvPr/>
          </p:nvSpPr>
          <p:spPr>
            <a:xfrm>
              <a:off x="0" y="550782"/>
              <a:ext cx="9171432" cy="550782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0" y="1101564"/>
              <a:ext cx="9171432" cy="0"/>
            </a:xfrm>
            <a:prstGeom prst="line">
              <a:avLst/>
            </a:prstGeom>
            <a:ln w="5715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20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Our Story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39C-BEB9-A84C-82B2-13EF09BB9E59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Copernican Solutions,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/>
              <a:t>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4224" y="3800437"/>
            <a:ext cx="8793619" cy="2388815"/>
            <a:chOff x="74224" y="3076793"/>
            <a:chExt cx="8793619" cy="2388815"/>
          </a:xfrm>
        </p:grpSpPr>
        <p:sp>
          <p:nvSpPr>
            <p:cNvPr id="36" name="TextBox 35"/>
            <p:cNvSpPr txBox="1"/>
            <p:nvPr/>
          </p:nvSpPr>
          <p:spPr>
            <a:xfrm>
              <a:off x="3416533" y="3076793"/>
              <a:ext cx="236999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b="1" u="sng" dirty="0" smtClean="0"/>
                <a:t>By the numbers</a:t>
              </a:r>
              <a:endParaRPr lang="en-US" sz="2600" b="1" u="sn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224" y="3618949"/>
              <a:ext cx="8793619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accent2"/>
                  </a:solidFill>
                </a:rPr>
                <a:t>7</a:t>
              </a:r>
              <a:r>
                <a:rPr lang="en-US" sz="26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2600" b="1" dirty="0" smtClean="0">
                  <a:solidFill>
                    <a:srgbClr val="429EB9"/>
                  </a:solidFill>
                </a:rPr>
                <a:t>Team Members – </a:t>
              </a:r>
              <a:r>
                <a:rPr lang="en-US" sz="2000" b="1" dirty="0" smtClean="0"/>
                <a:t>2 Co-Founders, 1 </a:t>
              </a:r>
              <a:r>
                <a:rPr lang="en-US" sz="2000" b="1" dirty="0" smtClean="0"/>
                <a:t>EVP</a:t>
              </a:r>
              <a:r>
                <a:rPr lang="en-US" sz="2000" b="1" dirty="0" smtClean="0"/>
                <a:t>, </a:t>
              </a:r>
              <a:r>
                <a:rPr lang="en-US" sz="2000" b="1" dirty="0" smtClean="0"/>
                <a:t>4 Business Analysts</a:t>
              </a:r>
              <a:endParaRPr lang="en-US" sz="2000" b="1" dirty="0" smtClean="0"/>
            </a:p>
            <a:p>
              <a:endParaRPr lang="en-US" sz="1200" b="1" dirty="0" smtClean="0">
                <a:solidFill>
                  <a:schemeClr val="accent2"/>
                </a:solidFill>
              </a:endParaRPr>
            </a:p>
            <a:p>
              <a:r>
                <a:rPr lang="en-US" sz="2600" b="1" dirty="0" smtClean="0">
                  <a:solidFill>
                    <a:schemeClr val="accent2"/>
                  </a:solidFill>
                </a:rPr>
                <a:t>5 </a:t>
              </a:r>
              <a:r>
                <a:rPr lang="en-US" sz="2600" b="1" dirty="0" smtClean="0">
                  <a:solidFill>
                    <a:srgbClr val="429EB9"/>
                  </a:solidFill>
                </a:rPr>
                <a:t>Current Clients – 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includes hardware and software startups</a:t>
              </a:r>
            </a:p>
            <a:p>
              <a:endParaRPr lang="en-US" sz="1200" b="1" dirty="0">
                <a:solidFill>
                  <a:schemeClr val="accent2"/>
                </a:solidFill>
              </a:endParaRPr>
            </a:p>
            <a:p>
              <a:r>
                <a:rPr lang="en-US" sz="2600" b="1" dirty="0" smtClean="0">
                  <a:solidFill>
                    <a:schemeClr val="accent2"/>
                  </a:solidFill>
                </a:rPr>
                <a:t>4 </a:t>
              </a:r>
              <a:r>
                <a:rPr lang="en-US" sz="2600" b="1" dirty="0" smtClean="0">
                  <a:solidFill>
                    <a:srgbClr val="429EB9"/>
                  </a:solidFill>
                </a:rPr>
                <a:t>Geographic Areas Served – 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Bay Area, Dallas Area, Finland, &amp; New 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York</a:t>
              </a:r>
            </a:p>
            <a:p>
              <a:endParaRPr lang="en-US" sz="12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6260" y="1358678"/>
            <a:ext cx="8771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Copernican Solutions, LLC was founded in September 2013, after enriching and valuable summer experiences by two Stanford students. In a few short months, they were receiving casework from early-stage startups across the globe. After undergoing a shift in their ideology and mission in 2014, Copernican Solutions began to expand, hiring team members and successfully bringing in new clientele. Today, the team as a whole has professional backgrounds in finance, venture capital, strategy consulting, startup business development, and academic research. Through a variety of different projects, the team at Copernican Solutions remains committed to helping early-stage startups grow and achieve their full potential.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0782"/>
            <a:ext cx="9171432" cy="550782"/>
          </a:xfrm>
          <a:prstGeom prst="rect">
            <a:avLst/>
          </a:prstGeom>
          <a:solidFill>
            <a:schemeClr val="tx2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01564"/>
            <a:ext cx="9171432" cy="0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49862" y="282980"/>
            <a:ext cx="3825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"/>
                <a:cs typeface="Calibri"/>
              </a:rPr>
              <a:t>Our Core Team</a:t>
            </a:r>
            <a:endParaRPr lang="en-US"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17EE-26A4-7445-982F-4D4D6CB66C1F}" type="datetime1">
              <a:rPr lang="en-US" smtClean="0">
                <a:solidFill>
                  <a:schemeClr val="bg1"/>
                </a:solidFill>
                <a:latin typeface="Maven Pro Medium"/>
                <a:cs typeface="Maven Pro Medium"/>
              </a:rPr>
              <a:t>4/3/14</a:t>
            </a:fld>
            <a:endParaRPr lang="en-US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  <a:latin typeface="Maven Pro Medium"/>
                <a:cs typeface="Maven Pro Medium"/>
              </a:rPr>
              <a:t>Copernican Solutions, LLC</a:t>
            </a:r>
            <a:endParaRPr lang="en-US" dirty="0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>
                <a:solidFill>
                  <a:schemeClr val="bg1"/>
                </a:solidFill>
                <a:latin typeface="Maven Pro Medium"/>
                <a:cs typeface="Maven Pro Medium"/>
              </a:rPr>
              <a:t>3</a:t>
            </a:fld>
            <a:endParaRPr lang="en-US" dirty="0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pic>
        <p:nvPicPr>
          <p:cNvPr id="2" name="Picture 1" descr="R&amp;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82"/>
          <a:stretch/>
        </p:blipFill>
        <p:spPr>
          <a:xfrm>
            <a:off x="727845" y="1300457"/>
            <a:ext cx="2393410" cy="241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716558"/>
            <a:ext cx="40163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  <a:latin typeface="Calibri"/>
                <a:cs typeface="Calibri"/>
              </a:rPr>
              <a:t>Phil Brady</a:t>
            </a:r>
          </a:p>
          <a:p>
            <a:pPr algn="ctr"/>
            <a:r>
              <a:rPr lang="en-US" sz="2400" b="1" dirty="0" smtClean="0">
                <a:latin typeface="Calibri"/>
                <a:cs typeface="Calibri"/>
              </a:rPr>
              <a:t>Founder &amp; CEO</a:t>
            </a:r>
          </a:p>
          <a:p>
            <a:pPr algn="ctr"/>
            <a:endParaRPr lang="en-US" sz="1000" i="1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Stanford University</a:t>
            </a:r>
          </a:p>
          <a:p>
            <a:pPr marL="284163"/>
            <a:r>
              <a:rPr lang="en-US" dirty="0" smtClean="0">
                <a:latin typeface="Calibri"/>
                <a:cs typeface="Calibri"/>
              </a:rPr>
              <a:t>B.S. Candidate in Management Science and Engineering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Venture Capital, Private Equity, and Startup Accelerators </a:t>
            </a:r>
          </a:p>
          <a:p>
            <a:pPr marL="285750" indent="-285750" algn="ctr">
              <a:buFont typeface="Arial"/>
              <a:buChar char="•"/>
            </a:pPr>
            <a:endParaRPr lang="en-US" sz="2000" dirty="0" smtClean="0">
              <a:latin typeface="Calibri"/>
              <a:cs typeface="Calibri"/>
            </a:endParaRPr>
          </a:p>
        </p:txBody>
      </p:sp>
      <p:pic>
        <p:nvPicPr>
          <p:cNvPr id="12" name="Picture 11" descr="Screen Shot 2013-09-28 at 1.26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63" y="1300458"/>
            <a:ext cx="2178060" cy="241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99851" y="3775716"/>
            <a:ext cx="416940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  <a:latin typeface="Calibri"/>
                <a:cs typeface="Calibri"/>
              </a:rPr>
              <a:t>Rajiv Suresh</a:t>
            </a:r>
          </a:p>
          <a:p>
            <a:pPr algn="ctr"/>
            <a:r>
              <a:rPr lang="en-US" sz="2400" b="1" dirty="0" smtClean="0">
                <a:latin typeface="Calibri"/>
                <a:cs typeface="Calibri"/>
              </a:rPr>
              <a:t>Co-Founder &amp; COO</a:t>
            </a:r>
          </a:p>
          <a:p>
            <a:pPr algn="ctr"/>
            <a:endParaRPr lang="en-US" sz="10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Stanford University </a:t>
            </a:r>
          </a:p>
          <a:p>
            <a:pPr marL="284163"/>
            <a:r>
              <a:rPr lang="en-US" dirty="0" smtClean="0">
                <a:latin typeface="Calibri"/>
                <a:cs typeface="Calibri"/>
              </a:rPr>
              <a:t>B.A. Candidate in Economics and Music Performance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Consulting, Hardware Startups, and Academic Research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457" y="5647508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6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550782"/>
            <a:ext cx="9171432" cy="550782"/>
            <a:chOff x="0" y="550782"/>
            <a:chExt cx="9171432" cy="550782"/>
          </a:xfrm>
        </p:grpSpPr>
        <p:sp>
          <p:nvSpPr>
            <p:cNvPr id="5" name="Rectangle 4"/>
            <p:cNvSpPr/>
            <p:nvPr/>
          </p:nvSpPr>
          <p:spPr>
            <a:xfrm>
              <a:off x="0" y="550782"/>
              <a:ext cx="9171432" cy="550782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101564"/>
              <a:ext cx="9171432" cy="0"/>
            </a:xfrm>
            <a:prstGeom prst="line">
              <a:avLst/>
            </a:prstGeom>
            <a:ln w="5715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659430" y="289172"/>
            <a:ext cx="3825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"/>
                <a:cs typeface="Calibri"/>
              </a:rPr>
              <a:t>Our Mission</a:t>
            </a:r>
            <a:endParaRPr lang="en-US"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17EE-26A4-7445-982F-4D4D6CB66C1F}" type="datetime1">
              <a:rPr lang="en-US" smtClean="0">
                <a:solidFill>
                  <a:schemeClr val="bg1"/>
                </a:solidFill>
                <a:latin typeface="Maven Pro Medium"/>
                <a:cs typeface="Maven Pro Medium"/>
              </a:rPr>
              <a:t>4/3/14</a:t>
            </a:fld>
            <a:endParaRPr lang="en-US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  <a:latin typeface="Calibri (body)"/>
                <a:cs typeface="Calibri (body)"/>
              </a:rPr>
              <a:t>Copernican Solutions, LLC</a:t>
            </a:r>
            <a:endParaRPr lang="en-US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>
                <a:solidFill>
                  <a:schemeClr val="bg1"/>
                </a:solidFill>
                <a:latin typeface="Maven Pro Medium"/>
                <a:cs typeface="Maven Pro Medium"/>
              </a:rPr>
              <a:t>4</a:t>
            </a:fld>
            <a:endParaRPr lang="en-US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522" y="2415384"/>
            <a:ext cx="7500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To provide</a:t>
            </a:r>
            <a:endParaRPr lang="en-US" sz="3000" i="1" dirty="0" smtClean="0">
              <a:latin typeface="Calibri Regular"/>
              <a:cs typeface="Calibri Regular"/>
            </a:endParaRPr>
          </a:p>
          <a:p>
            <a:pPr algn="ctr"/>
            <a:r>
              <a:rPr lang="en-US" sz="3800" b="1" dirty="0" smtClean="0">
                <a:solidFill>
                  <a:srgbClr val="429EB9"/>
                </a:solidFill>
                <a:latin typeface="Calibri"/>
                <a:cs typeface="Calibri"/>
              </a:rPr>
              <a:t>INNOVATIVE </a:t>
            </a:r>
            <a:r>
              <a:rPr lang="en-US" sz="3800" b="1" dirty="0" smtClean="0">
                <a:solidFill>
                  <a:srgbClr val="429EB9"/>
                </a:solidFill>
                <a:latin typeface="Calibri"/>
                <a:cs typeface="Calibri"/>
              </a:rPr>
              <a:t>STRATEGIES</a:t>
            </a:r>
          </a:p>
          <a:p>
            <a:pPr algn="ctr"/>
            <a:r>
              <a:rPr lang="en-US" sz="3000" i="1" dirty="0">
                <a:latin typeface="Calibri"/>
                <a:cs typeface="Calibri"/>
              </a:rPr>
              <a:t>t</a:t>
            </a:r>
            <a:r>
              <a:rPr lang="en-US" sz="3000" i="1" dirty="0" smtClean="0">
                <a:latin typeface="Calibri"/>
                <a:cs typeface="Calibri"/>
              </a:rPr>
              <a:t>hat promote </a:t>
            </a:r>
            <a:r>
              <a:rPr lang="en-US" sz="3000" i="1" dirty="0" smtClean="0">
                <a:latin typeface="Calibri"/>
                <a:cs typeface="Calibri"/>
              </a:rPr>
              <a:t>improvement and growth of</a:t>
            </a:r>
          </a:p>
          <a:p>
            <a:pPr algn="ctr"/>
            <a:r>
              <a:rPr lang="en-US" sz="3800" b="1" dirty="0" smtClean="0">
                <a:solidFill>
                  <a:srgbClr val="429EB9"/>
                </a:solidFill>
                <a:latin typeface="Calibri"/>
                <a:cs typeface="Calibri"/>
              </a:rPr>
              <a:t>STARTUP COMPANIES</a:t>
            </a:r>
            <a:r>
              <a:rPr lang="en-US" sz="3800" b="1" i="1" dirty="0" smtClean="0">
                <a:latin typeface="Calibri"/>
                <a:cs typeface="Calibri"/>
              </a:rPr>
              <a:t> </a:t>
            </a:r>
          </a:p>
          <a:p>
            <a:endParaRPr lang="en-US" sz="3200" dirty="0">
              <a:latin typeface="Lobster Two"/>
              <a:cs typeface="Lobster Two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8634" y="1738407"/>
            <a:ext cx="8062346" cy="3547207"/>
          </a:xfrm>
          <a:prstGeom prst="ellipse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chemeClr val="tx1"/>
                </a:solidFill>
              </a:ln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457" y="5647508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6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964" y="2126625"/>
            <a:ext cx="7772400" cy="1772188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800" i="1" dirty="0" smtClean="0">
                <a:solidFill>
                  <a:schemeClr val="bg1"/>
                </a:solidFill>
                <a:latin typeface="Calibri"/>
                <a:cs typeface="Calibri"/>
              </a:rPr>
              <a:t>What</a:t>
            </a:r>
            <a:r>
              <a:rPr lang="en-US" sz="4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br>
              <a:rPr lang="en-US" sz="48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6000" b="1" dirty="0" smtClean="0">
                <a:solidFill>
                  <a:srgbClr val="CA6A69"/>
                </a:solidFill>
                <a:latin typeface="Calibri"/>
                <a:cs typeface="Calibri"/>
              </a:rPr>
              <a:t>WE </a:t>
            </a:r>
            <a:br>
              <a:rPr lang="en-US" sz="6000" b="1" dirty="0" smtClean="0">
                <a:solidFill>
                  <a:srgbClr val="CA6A69"/>
                </a:solidFill>
                <a:latin typeface="Calibri"/>
                <a:cs typeface="Calibri"/>
              </a:rPr>
            </a:br>
            <a:r>
              <a:rPr lang="en-US" sz="4800" i="1" dirty="0" smtClean="0">
                <a:solidFill>
                  <a:schemeClr val="bg1"/>
                </a:solidFill>
                <a:latin typeface="Calibri"/>
                <a:cs typeface="Calibri"/>
              </a:rPr>
              <a:t>can do for </a:t>
            </a:r>
            <a:br>
              <a:rPr lang="en-US" sz="4800" i="1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6000" b="1" dirty="0" smtClean="0">
                <a:solidFill>
                  <a:srgbClr val="429EB9"/>
                </a:solidFill>
                <a:latin typeface="Calibri"/>
                <a:cs typeface="Calibri"/>
              </a:rPr>
              <a:t>YOU</a:t>
            </a:r>
            <a:endParaRPr lang="en-US" sz="6000" dirty="0">
              <a:solidFill>
                <a:srgbClr val="429EB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22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550782"/>
            <a:ext cx="9171432" cy="550782"/>
            <a:chOff x="0" y="550782"/>
            <a:chExt cx="9171432" cy="550782"/>
          </a:xfrm>
        </p:grpSpPr>
        <p:sp>
          <p:nvSpPr>
            <p:cNvPr id="5" name="Rectangle 4"/>
            <p:cNvSpPr/>
            <p:nvPr/>
          </p:nvSpPr>
          <p:spPr>
            <a:xfrm>
              <a:off x="0" y="550782"/>
              <a:ext cx="9171432" cy="550782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2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101564"/>
              <a:ext cx="9171432" cy="0"/>
            </a:xfrm>
            <a:prstGeom prst="line">
              <a:avLst/>
            </a:prstGeom>
            <a:ln w="5715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17EE-26A4-7445-982F-4D4D6CB66C1F}" type="datetime1">
              <a:rPr lang="en-GB" smtClean="0">
                <a:solidFill>
                  <a:schemeClr val="bg1"/>
                </a:solidFill>
                <a:latin typeface="Maven Pro Medium"/>
                <a:cs typeface="Maven Pro Medium"/>
              </a:rPr>
              <a:t>4/3/14</a:t>
            </a:fld>
            <a:endParaRPr lang="en-GB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Maven Pro Medium"/>
                <a:cs typeface="Maven Pro Medium"/>
              </a:rPr>
              <a:t>Copernican Solutions, LLC</a:t>
            </a:r>
            <a:endParaRPr lang="en-GB" dirty="0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GB" smtClean="0">
                <a:solidFill>
                  <a:schemeClr val="bg1"/>
                </a:solidFill>
                <a:latin typeface="Maven Pro Medium"/>
                <a:cs typeface="Maven Pro Medium"/>
              </a:rPr>
              <a:t>6</a:t>
            </a:fld>
            <a:endParaRPr lang="en-GB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 rot="5400000">
            <a:off x="1131070" y="1240194"/>
            <a:ext cx="1135844" cy="2483584"/>
          </a:xfrm>
          <a:prstGeom prst="chevron">
            <a:avLst>
              <a:gd name="adj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10800000" vert="eaVert" tIns="91440" bIns="91440" anchor="ctr"/>
          <a:lstStyle/>
          <a:p>
            <a:pPr algn="ctr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Calibri"/>
                <a:ea typeface="ＭＳ Ｐゴシック" pitchFamily="50" charset="-128"/>
                <a:cs typeface="Calibri"/>
              </a:rPr>
              <a:t>EVALUATION</a:t>
            </a:r>
            <a:endParaRPr lang="en-GB" sz="2000" b="1" dirty="0">
              <a:solidFill>
                <a:schemeClr val="bg1"/>
              </a:solidFill>
              <a:latin typeface="Calibri"/>
              <a:ea typeface="ＭＳ Ｐゴシック" pitchFamily="50" charset="-128"/>
              <a:cs typeface="Calibri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5400000">
            <a:off x="1131070" y="2207765"/>
            <a:ext cx="1135844" cy="2483584"/>
          </a:xfrm>
          <a:prstGeom prst="chevron">
            <a:avLst>
              <a:gd name="adj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10800000" vert="eaVert" tIns="91440" bIns="91440" anchor="ctr"/>
          <a:lstStyle/>
          <a:p>
            <a:pPr algn="ctr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Calibri"/>
                <a:ea typeface="ＭＳ Ｐゴシック" pitchFamily="50" charset="-128"/>
                <a:cs typeface="Calibri"/>
              </a:rPr>
              <a:t>ASSESSMENT</a:t>
            </a:r>
            <a:endParaRPr lang="en-GB" sz="2000" b="1" dirty="0">
              <a:solidFill>
                <a:schemeClr val="bg1"/>
              </a:solidFill>
              <a:latin typeface="Calibri"/>
              <a:ea typeface="ＭＳ Ｐゴシック" pitchFamily="50" charset="-128"/>
              <a:cs typeface="Calibri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 rot="5400000">
            <a:off x="1131070" y="3175335"/>
            <a:ext cx="1135844" cy="2483584"/>
          </a:xfrm>
          <a:prstGeom prst="chevron">
            <a:avLst>
              <a:gd name="adj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10800000" vert="eaVert" tIns="91440" bIns="91440" anchor="ctr"/>
          <a:lstStyle/>
          <a:p>
            <a:pPr algn="ctr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Calibri"/>
                <a:ea typeface="ＭＳ Ｐゴシック" pitchFamily="50" charset="-128"/>
                <a:cs typeface="Calibri"/>
              </a:rPr>
              <a:t>CREATION</a:t>
            </a:r>
            <a:endParaRPr lang="en-GB" sz="2000" b="1" dirty="0">
              <a:solidFill>
                <a:schemeClr val="bg1"/>
              </a:solidFill>
              <a:latin typeface="Calibri"/>
              <a:ea typeface="ＭＳ Ｐゴシック" pitchFamily="50" charset="-128"/>
              <a:cs typeface="Calibri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 rot="5400000">
            <a:off x="1131070" y="4142906"/>
            <a:ext cx="1135844" cy="2483584"/>
          </a:xfrm>
          <a:prstGeom prst="chevron">
            <a:avLst>
              <a:gd name="adj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10800000" vert="eaVert" tIns="91440" bIns="91440" anchor="ctr"/>
          <a:lstStyle/>
          <a:p>
            <a:pPr algn="ctr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Calibri"/>
                <a:ea typeface="ＭＳ Ｐゴシック" pitchFamily="50" charset="-128"/>
                <a:cs typeface="Calibri"/>
              </a:rPr>
              <a:t>RECOMMENDATION &amp; IMPLEMENTATION</a:t>
            </a:r>
            <a:endParaRPr lang="en-GB" sz="2000" b="1" dirty="0">
              <a:solidFill>
                <a:schemeClr val="bg1"/>
              </a:solidFill>
              <a:latin typeface="Calibri"/>
              <a:ea typeface="ＭＳ Ｐゴシック" pitchFamily="50" charset="-128"/>
              <a:cs typeface="Calibri"/>
            </a:endParaRPr>
          </a:p>
        </p:txBody>
      </p:sp>
      <p:sp>
        <p:nvSpPr>
          <p:cNvPr id="18" name="Text Placeholder 22"/>
          <p:cNvSpPr txBox="1">
            <a:spLocks/>
          </p:cNvSpPr>
          <p:nvPr/>
        </p:nvSpPr>
        <p:spPr bwMode="auto">
          <a:xfrm>
            <a:off x="3191357" y="2063446"/>
            <a:ext cx="5580867" cy="83707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57998">
              <a:buNone/>
              <a:defRPr/>
            </a:pPr>
            <a:r>
              <a:rPr lang="en-GB" b="1" smtClean="0">
                <a:solidFill>
                  <a:srgbClr val="CA6A69"/>
                </a:solidFill>
                <a:latin typeface="Calibri"/>
                <a:cs typeface="Calibri"/>
              </a:rPr>
              <a:t>EVALUATE</a:t>
            </a:r>
            <a:r>
              <a:rPr lang="en-GB" smtClean="0">
                <a:cs typeface="Arial" charset="0"/>
              </a:rPr>
              <a:t> the Company	</a:t>
            </a:r>
            <a:endParaRPr lang="en-GB" dirty="0"/>
          </a:p>
        </p:txBody>
      </p:sp>
      <p:sp>
        <p:nvSpPr>
          <p:cNvPr id="19" name="Text Placeholder 23"/>
          <p:cNvSpPr txBox="1">
            <a:spLocks/>
          </p:cNvSpPr>
          <p:nvPr/>
        </p:nvSpPr>
        <p:spPr bwMode="auto">
          <a:xfrm>
            <a:off x="3191357" y="3031018"/>
            <a:ext cx="5580867" cy="83707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57998">
              <a:buNone/>
              <a:defRPr/>
            </a:pPr>
            <a:r>
              <a:rPr lang="en-GB" b="1" smtClean="0">
                <a:solidFill>
                  <a:srgbClr val="CA6A69"/>
                </a:solidFill>
                <a:cs typeface="Arial" charset="0"/>
              </a:rPr>
              <a:t>ASSESS</a:t>
            </a:r>
            <a:r>
              <a:rPr lang="en-GB" smtClean="0">
                <a:cs typeface="Arial" charset="0"/>
              </a:rPr>
              <a:t> the Trajectory</a:t>
            </a:r>
            <a:endParaRPr lang="en-GB" dirty="0"/>
          </a:p>
        </p:txBody>
      </p:sp>
      <p:sp>
        <p:nvSpPr>
          <p:cNvPr id="20" name="Text Placeholder 27"/>
          <p:cNvSpPr txBox="1">
            <a:spLocks/>
          </p:cNvSpPr>
          <p:nvPr/>
        </p:nvSpPr>
        <p:spPr bwMode="auto">
          <a:xfrm>
            <a:off x="3191357" y="3998588"/>
            <a:ext cx="5580867" cy="83707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57998">
              <a:buNone/>
              <a:defRPr/>
            </a:pPr>
            <a:r>
              <a:rPr lang="en-GB" b="1" smtClean="0">
                <a:solidFill>
                  <a:srgbClr val="CA6A69"/>
                </a:solidFill>
                <a:cs typeface="Arial" charset="0"/>
              </a:rPr>
              <a:t>CREATE</a:t>
            </a:r>
            <a:r>
              <a:rPr lang="en-GB" smtClean="0">
                <a:cs typeface="Arial" charset="0"/>
              </a:rPr>
              <a:t> Innovative Strategies</a:t>
            </a:r>
            <a:endParaRPr lang="en-GB" dirty="0"/>
          </a:p>
        </p:txBody>
      </p:sp>
      <p:sp>
        <p:nvSpPr>
          <p:cNvPr id="21" name="Text Placeholder 27"/>
          <p:cNvSpPr txBox="1">
            <a:spLocks/>
          </p:cNvSpPr>
          <p:nvPr/>
        </p:nvSpPr>
        <p:spPr bwMode="auto">
          <a:xfrm>
            <a:off x="3258193" y="5110183"/>
            <a:ext cx="5580867" cy="430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rtlCol="0" anchor="ctr">
            <a:spAutoFit/>
          </a:bodyPr>
          <a:lstStyle/>
          <a:p>
            <a:pPr marL="0" marR="0" lvl="1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1" u="none" strike="noStrike" kern="1200" cap="none" spc="0" normalizeH="0" baseline="0" noProof="0" smtClean="0">
                <a:ln>
                  <a:noFill/>
                </a:ln>
                <a:solidFill>
                  <a:srgbClr val="CA6A69"/>
                </a:solidFill>
                <a:effectLst/>
                <a:uLnTx/>
                <a:uFillTx/>
                <a:cs typeface="Arial" charset="0"/>
              </a:rPr>
              <a:t>RECOMMEND</a:t>
            </a:r>
            <a:r>
              <a:rPr lang="en-GB" sz="2800" b="1" smtClean="0">
                <a:solidFill>
                  <a:srgbClr val="CA6A69"/>
                </a:solidFill>
                <a:cs typeface="Arial" charset="0"/>
              </a:rPr>
              <a:t>/</a:t>
            </a:r>
            <a:r>
              <a:rPr kumimoji="0" lang="en-GB" sz="2800" b="1" u="none" strike="noStrike" kern="1200" cap="none" spc="0" normalizeH="0" baseline="0" noProof="0" smtClean="0">
                <a:ln>
                  <a:noFill/>
                </a:ln>
                <a:solidFill>
                  <a:srgbClr val="CA6A69"/>
                </a:solidFill>
                <a:effectLst/>
                <a:uLnTx/>
                <a:uFillTx/>
                <a:cs typeface="Arial" charset="0"/>
              </a:rPr>
              <a:t>IMPLEMENT</a:t>
            </a:r>
            <a:r>
              <a:rPr kumimoji="0" lang="en-GB" sz="2800" b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cs typeface="Arial" charset="0"/>
              </a:rPr>
              <a:t> Methods</a:t>
            </a:r>
            <a:endParaRPr kumimoji="0" lang="en-GB" sz="2800" b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982" y="1289770"/>
            <a:ext cx="72600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smtClean="0">
                <a:latin typeface="Calibri"/>
                <a:cs typeface="Calibri"/>
              </a:rPr>
              <a:t>Our process consists of </a:t>
            </a:r>
            <a:r>
              <a:rPr lang="en-GB" sz="3200" b="1" i="1" smtClean="0">
                <a:solidFill>
                  <a:srgbClr val="429EB9"/>
                </a:solidFill>
                <a:latin typeface="Calibri"/>
                <a:cs typeface="Calibri"/>
              </a:rPr>
              <a:t>4 KEY COMPONENTS:</a:t>
            </a:r>
            <a:endParaRPr lang="en-GB" sz="3200" b="1" i="1" dirty="0" smtClean="0">
              <a:solidFill>
                <a:srgbClr val="429EB9"/>
              </a:solidFill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9430" y="244868"/>
            <a:ext cx="3825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"/>
                <a:cs typeface="Calibri"/>
              </a:rPr>
              <a:t>Our Process</a:t>
            </a:r>
            <a:endParaRPr lang="en-US"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457" y="5647508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28" y="2693987"/>
            <a:ext cx="7772400" cy="14700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i="1" dirty="0" smtClean="0">
                <a:solidFill>
                  <a:schemeClr val="bg1"/>
                </a:solidFill>
                <a:latin typeface="Calibri"/>
                <a:cs typeface="Calibri"/>
              </a:rPr>
              <a:t>Why</a:t>
            </a:r>
            <a:r>
              <a:rPr lang="en-US" sz="4800" dirty="0">
                <a:solidFill>
                  <a:srgbClr val="429EB9"/>
                </a:solidFill>
                <a:latin typeface="Calibri"/>
                <a:cs typeface="Calibri"/>
              </a:rPr>
              <a:t> </a:t>
            </a:r>
            <a:r>
              <a:rPr lang="en-US" sz="4800" dirty="0" smtClean="0">
                <a:solidFill>
                  <a:srgbClr val="429EB9"/>
                </a:solidFill>
                <a:latin typeface="Calibri"/>
                <a:cs typeface="Calibri"/>
              </a:rPr>
              <a:t/>
            </a:r>
            <a:br>
              <a:rPr lang="en-US" sz="4800" dirty="0" smtClean="0">
                <a:solidFill>
                  <a:srgbClr val="429EB9"/>
                </a:solidFill>
                <a:latin typeface="Calibri"/>
                <a:cs typeface="Calibri"/>
              </a:rPr>
            </a:br>
            <a:r>
              <a:rPr lang="en-US" sz="6000" b="1" dirty="0" smtClean="0">
                <a:solidFill>
                  <a:srgbClr val="CA6A69"/>
                </a:solidFill>
                <a:latin typeface="Calibri"/>
                <a:cs typeface="Calibri"/>
              </a:rPr>
              <a:t>US</a:t>
            </a:r>
            <a:endParaRPr lang="en-US" sz="6000" b="1" dirty="0">
              <a:solidFill>
                <a:srgbClr val="429EB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89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550782"/>
            <a:ext cx="9171432" cy="550782"/>
            <a:chOff x="0" y="550782"/>
            <a:chExt cx="9171432" cy="550782"/>
          </a:xfrm>
        </p:grpSpPr>
        <p:sp>
          <p:nvSpPr>
            <p:cNvPr id="5" name="Rectangle 4"/>
            <p:cNvSpPr/>
            <p:nvPr/>
          </p:nvSpPr>
          <p:spPr>
            <a:xfrm>
              <a:off x="0" y="550782"/>
              <a:ext cx="9171432" cy="550782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101564"/>
              <a:ext cx="9171432" cy="0"/>
            </a:xfrm>
            <a:prstGeom prst="line">
              <a:avLst/>
            </a:prstGeom>
            <a:ln w="5715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64204" y="253444"/>
            <a:ext cx="4905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"/>
                <a:cs typeface="Calibri"/>
              </a:rPr>
              <a:t>Together we have…</a:t>
            </a:r>
            <a:endParaRPr lang="en-US"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17EE-26A4-7445-982F-4D4D6CB66C1F}" type="datetime1">
              <a:rPr lang="en-US" smtClean="0">
                <a:solidFill>
                  <a:schemeClr val="bg1"/>
                </a:solidFill>
                <a:latin typeface="Maven Pro Medium"/>
                <a:cs typeface="Maven Pro Medium"/>
              </a:rPr>
              <a:t>4/3/14</a:t>
            </a:fld>
            <a:endParaRPr lang="en-US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  <a:latin typeface="Maven Pro Medium"/>
                <a:cs typeface="Maven Pro Medium"/>
              </a:rPr>
              <a:t>Copernican Solutions, LLC</a:t>
            </a:r>
            <a:endParaRPr lang="en-US" dirty="0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2D8C-D0F6-ED48-A06E-285F5AB89825}" type="slidenum">
              <a:rPr lang="en-US" smtClean="0">
                <a:solidFill>
                  <a:schemeClr val="bg1"/>
                </a:solidFill>
                <a:latin typeface="Maven Pro Medium"/>
                <a:cs typeface="Maven Pro Medium"/>
              </a:rPr>
              <a:t>8</a:t>
            </a:fld>
            <a:endParaRPr lang="en-US">
              <a:solidFill>
                <a:schemeClr val="bg1"/>
              </a:solidFill>
              <a:latin typeface="Maven Pro Medium"/>
              <a:cs typeface="Maven Pro Medium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90166" y="2123577"/>
            <a:ext cx="8140808" cy="1137124"/>
            <a:chOff x="527233" y="1717445"/>
            <a:chExt cx="8140808" cy="1137124"/>
          </a:xfrm>
        </p:grpSpPr>
        <p:sp>
          <p:nvSpPr>
            <p:cNvPr id="15" name="Oval 14"/>
            <p:cNvSpPr/>
            <p:nvPr/>
          </p:nvSpPr>
          <p:spPr bwMode="gray">
            <a:xfrm>
              <a:off x="527233" y="1717445"/>
              <a:ext cx="1186447" cy="1137124"/>
            </a:xfrm>
            <a:prstGeom prst="ellipse">
              <a:avLst/>
            </a:prstGeom>
            <a:solidFill>
              <a:schemeClr val="accent2"/>
            </a:solidFill>
            <a:ln w="50800" cap="flat" cmpd="sng" algn="ctr">
              <a:solidFill>
                <a:srgbClr val="E6787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Calibri" charset="0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2201093" y="1717445"/>
              <a:ext cx="1186447" cy="1137124"/>
            </a:xfrm>
            <a:prstGeom prst="ellipse">
              <a:avLst/>
            </a:prstGeom>
            <a:solidFill>
              <a:schemeClr val="accent2"/>
            </a:solidFill>
            <a:ln w="50800" cap="flat" cmpd="sng" algn="ctr">
              <a:solidFill>
                <a:srgbClr val="E6787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Calibri" charset="0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3929907" y="1717445"/>
              <a:ext cx="1186447" cy="1137124"/>
            </a:xfrm>
            <a:prstGeom prst="ellipse">
              <a:avLst/>
            </a:prstGeom>
            <a:solidFill>
              <a:schemeClr val="accent2"/>
            </a:solidFill>
            <a:ln w="50800" cap="flat" cmpd="sng" algn="ctr">
              <a:solidFill>
                <a:srgbClr val="E6787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Calibri" charset="0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gray">
            <a:xfrm>
              <a:off x="5658721" y="1717445"/>
              <a:ext cx="1186447" cy="1137124"/>
            </a:xfrm>
            <a:prstGeom prst="ellipse">
              <a:avLst/>
            </a:prstGeom>
            <a:solidFill>
              <a:schemeClr val="accent2"/>
            </a:solidFill>
            <a:ln w="50800" cap="flat" cmpd="sng" algn="ctr">
              <a:solidFill>
                <a:srgbClr val="E6787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Calibri" charset="0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7481594" y="1717445"/>
              <a:ext cx="1186447" cy="1137124"/>
            </a:xfrm>
            <a:prstGeom prst="ellipse">
              <a:avLst/>
            </a:prstGeom>
            <a:solidFill>
              <a:schemeClr val="accent2"/>
            </a:solidFill>
            <a:ln w="50800" cap="flat" cmpd="sng" algn="ctr">
              <a:solidFill>
                <a:srgbClr val="E6787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Calibri" charset="0"/>
                  <a:ea typeface="新細明體" charset="0"/>
                  <a:cs typeface="新細明體" charset="0"/>
                </a:rPr>
                <a:t>5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" y="3704079"/>
            <a:ext cx="8347729" cy="1747402"/>
            <a:chOff x="457200" y="3763156"/>
            <a:chExt cx="8347729" cy="1747402"/>
          </a:xfrm>
        </p:grpSpPr>
        <p:sp>
          <p:nvSpPr>
            <p:cNvPr id="14" name="Rectangle 1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457200" y="3763156"/>
              <a:ext cx="1326510" cy="1068743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Assisted with </a:t>
              </a:r>
              <a:r>
                <a:rPr lang="en-US" b="1" dirty="0" smtClean="0">
                  <a:solidFill>
                    <a:srgbClr val="429EB9"/>
                  </a:solidFill>
                </a:rPr>
                <a:t>investment</a:t>
              </a:r>
              <a:r>
                <a:rPr lang="en-US" b="1" dirty="0">
                  <a:solidFill>
                    <a:srgbClr val="429EB9"/>
                  </a:solidFill>
                </a:rPr>
                <a:t>/</a:t>
              </a:r>
              <a:r>
                <a:rPr lang="en-US" b="1" dirty="0" smtClean="0">
                  <a:solidFill>
                    <a:srgbClr val="429EB9"/>
                  </a:solidFill>
                </a:rPr>
                <a:t> </a:t>
              </a:r>
              <a:r>
                <a:rPr lang="en-US" b="1" dirty="0" err="1" smtClean="0">
                  <a:solidFill>
                    <a:srgbClr val="429EB9"/>
                  </a:solidFill>
                </a:rPr>
                <a:t>crowdfunding</a:t>
              </a:r>
              <a:r>
                <a:rPr lang="en-US" dirty="0" smtClean="0">
                  <a:solidFill>
                    <a:srgbClr val="000000"/>
                  </a:solidFill>
                </a:rPr>
                <a:t> for </a:t>
              </a:r>
              <a:r>
                <a:rPr lang="en-US" b="1" dirty="0" smtClean="0">
                  <a:solidFill>
                    <a:srgbClr val="000000"/>
                  </a:solidFill>
                </a:rPr>
                <a:t>startups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64204" y="3763156"/>
              <a:ext cx="1460224" cy="104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 smtClean="0">
                  <a:cs typeface="Calibri"/>
                </a:rPr>
                <a:t>Seen </a:t>
              </a:r>
              <a:r>
                <a:rPr lang="en-US" dirty="0">
                  <a:cs typeface="Calibri"/>
                </a:rPr>
                <a:t>the </a:t>
              </a:r>
              <a:endParaRPr lang="en-US" dirty="0" smtClean="0">
                <a:cs typeface="Calibri"/>
              </a:endParaRP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rgbClr val="429EB9"/>
                  </a:solidFill>
                  <a:cs typeface="Calibri"/>
                </a:rPr>
                <a:t>entire </a:t>
              </a:r>
              <a:r>
                <a:rPr lang="en-US" b="1" dirty="0">
                  <a:solidFill>
                    <a:srgbClr val="429EB9"/>
                  </a:solidFill>
                  <a:cs typeface="Calibri"/>
                </a:rPr>
                <a:t>life cycle </a:t>
              </a:r>
              <a:r>
                <a:rPr lang="en-US" dirty="0">
                  <a:cs typeface="Calibri"/>
                </a:rPr>
                <a:t>of a </a:t>
              </a:r>
              <a:r>
                <a:rPr lang="en-US" b="1" dirty="0" smtClean="0">
                  <a:cs typeface="Calibri"/>
                </a:rPr>
                <a:t>startup</a:t>
              </a:r>
              <a:endParaRPr lang="en-US" b="1" dirty="0">
                <a:cs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93018" y="3763156"/>
              <a:ext cx="1460224" cy="1747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 smtClean="0"/>
                <a:t>Developed </a:t>
              </a:r>
              <a:r>
                <a:rPr lang="en-US" b="1" dirty="0" smtClean="0">
                  <a:solidFill>
                    <a:srgbClr val="429EB9"/>
                  </a:solidFill>
                  <a:cs typeface="Calibri"/>
                </a:rPr>
                <a:t>solutions</a:t>
              </a:r>
              <a:r>
                <a:rPr lang="en-US" dirty="0" smtClean="0">
                  <a:cs typeface="Calibri"/>
                </a:rPr>
                <a:t> 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 smtClean="0">
                  <a:cs typeface="Calibri"/>
                </a:rPr>
                <a:t>for complex </a:t>
              </a:r>
              <a:r>
                <a:rPr lang="en-US" b="1" dirty="0" smtClean="0">
                  <a:cs typeface="Calibri"/>
                </a:rPr>
                <a:t>business problems 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 smtClean="0">
                  <a:solidFill>
                    <a:schemeClr val="bg1"/>
                  </a:solidFill>
                </a:rPr>
                <a:t>s here under the number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18817" y="3763156"/>
              <a:ext cx="1460224" cy="127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 smtClean="0">
                  <a:solidFill>
                    <a:srgbClr val="000000"/>
                  </a:solidFill>
                </a:rPr>
                <a:t>Access </a:t>
              </a:r>
              <a:r>
                <a:rPr lang="en-US" dirty="0" smtClean="0">
                  <a:solidFill>
                    <a:srgbClr val="000000"/>
                  </a:solidFill>
                  <a:cs typeface="Calibri"/>
                </a:rPr>
                <a:t>to </a:t>
              </a:r>
              <a:r>
                <a:rPr lang="en-US" b="1" dirty="0">
                  <a:cs typeface="Calibri"/>
                </a:rPr>
                <a:t>resources </a:t>
              </a:r>
              <a:endParaRPr lang="en-US" b="1" dirty="0" smtClean="0">
                <a:cs typeface="Calibri"/>
              </a:endParaRPr>
            </a:p>
            <a:p>
              <a:pPr algn="ctr">
                <a:lnSpc>
                  <a:spcPct val="85000"/>
                </a:lnSpc>
              </a:pPr>
              <a:r>
                <a:rPr lang="en-US" dirty="0" smtClean="0">
                  <a:cs typeface="Calibri"/>
                </a:rPr>
                <a:t>at </a:t>
              </a:r>
              <a:r>
                <a:rPr lang="en-US" dirty="0">
                  <a:cs typeface="Calibri"/>
                </a:rPr>
                <a:t>a</a:t>
              </a:r>
              <a:r>
                <a:rPr lang="en-US" b="1" dirty="0">
                  <a:solidFill>
                    <a:srgbClr val="429EB9"/>
                  </a:solidFill>
                  <a:cs typeface="Calibri"/>
                </a:rPr>
                <a:t> premier university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44705" y="3763156"/>
              <a:ext cx="1460224" cy="1747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cs typeface="Calibri"/>
                </a:rPr>
                <a:t>An </a:t>
              </a:r>
              <a:r>
                <a:rPr lang="en-US" b="1" dirty="0">
                  <a:solidFill>
                    <a:srgbClr val="429EB9"/>
                  </a:solidFill>
                  <a:cs typeface="Calibri"/>
                </a:rPr>
                <a:t>extensive network </a:t>
              </a:r>
              <a:r>
                <a:rPr lang="en-US" dirty="0">
                  <a:cs typeface="Calibri"/>
                </a:rPr>
                <a:t>in </a:t>
              </a:r>
              <a:r>
                <a:rPr lang="en-US" b="1" dirty="0">
                  <a:cs typeface="Calibri"/>
                </a:rPr>
                <a:t>Silicon Valley, Texas, and Scandinavia</a:t>
              </a:r>
            </a:p>
            <a:p>
              <a:pPr algn="ctr">
                <a:lnSpc>
                  <a:spcPct val="85000"/>
                </a:lnSpc>
              </a:pP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457" y="5647508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28" y="3012472"/>
            <a:ext cx="7772400" cy="14700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800" i="1" dirty="0" smtClean="0">
                <a:solidFill>
                  <a:schemeClr val="bg1"/>
                </a:solidFill>
                <a:latin typeface="Calibri"/>
                <a:cs typeface="Calibri"/>
              </a:rPr>
              <a:t>Let’s move forward </a:t>
            </a:r>
            <a:r>
              <a:rPr lang="en-US" sz="3800" i="1" dirty="0" smtClean="0">
                <a:solidFill>
                  <a:srgbClr val="429EB9"/>
                </a:solidFill>
                <a:latin typeface="Calibri"/>
                <a:cs typeface="Calibri"/>
              </a:rPr>
              <a:t/>
            </a:r>
            <a:br>
              <a:rPr lang="en-US" sz="3800" i="1" dirty="0" smtClean="0">
                <a:solidFill>
                  <a:srgbClr val="429EB9"/>
                </a:solidFill>
                <a:latin typeface="Calibri"/>
                <a:cs typeface="Calibri"/>
              </a:rPr>
            </a:br>
            <a:r>
              <a:rPr lang="en-US" sz="5000" b="1" dirty="0" smtClean="0">
                <a:solidFill>
                  <a:srgbClr val="429EB9"/>
                </a:solidFill>
                <a:latin typeface="Calibri"/>
                <a:cs typeface="Calibri"/>
              </a:rPr>
              <a:t>TOGETHER</a:t>
            </a:r>
            <a:r>
              <a:rPr lang="en-US" sz="5000" b="1" i="1" dirty="0">
                <a:solidFill>
                  <a:srgbClr val="429EB9"/>
                </a:solidFill>
                <a:latin typeface="Calibri"/>
                <a:cs typeface="Calibri"/>
              </a:rPr>
              <a:t/>
            </a:r>
            <a:br>
              <a:rPr lang="en-US" sz="5000" b="1" i="1" dirty="0">
                <a:solidFill>
                  <a:srgbClr val="429EB9"/>
                </a:solidFill>
                <a:latin typeface="Calibri"/>
                <a:cs typeface="Calibri"/>
              </a:rPr>
            </a:br>
            <a:r>
              <a:rPr lang="en-US" sz="3800" i="1" dirty="0" smtClean="0">
                <a:solidFill>
                  <a:schemeClr val="bg1"/>
                </a:solidFill>
                <a:latin typeface="Calibri"/>
                <a:cs typeface="Calibri"/>
              </a:rPr>
              <a:t>and get you to</a:t>
            </a:r>
            <a:r>
              <a:rPr lang="en-US" sz="380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38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5000" b="1" dirty="0" smtClean="0">
                <a:solidFill>
                  <a:srgbClr val="E67878"/>
                </a:solidFill>
                <a:latin typeface="Calibri"/>
                <a:cs typeface="Calibri"/>
              </a:rPr>
              <a:t>YOUR NEXT REVOLUTION</a:t>
            </a:r>
            <a:br>
              <a:rPr lang="en-US" sz="5000" b="1" dirty="0" smtClean="0">
                <a:solidFill>
                  <a:srgbClr val="E67878"/>
                </a:solidFill>
                <a:latin typeface="Calibri"/>
                <a:cs typeface="Calibri"/>
              </a:rPr>
            </a:br>
            <a:endParaRPr lang="en-US" sz="5000" b="1" dirty="0">
              <a:solidFill>
                <a:srgbClr val="E6787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99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BSr5AufkiXmna3isB3eg"/>
</p:tagLst>
</file>

<file path=ppt/theme/theme1.xml><?xml version="1.0" encoding="utf-8"?>
<a:theme xmlns:a="http://schemas.openxmlformats.org/drawingml/2006/main" name="Copernic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Copernican.thmx</Template>
  <TotalTime>28572</TotalTime>
  <Words>364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Copernican</vt:lpstr>
      <vt:lpstr>PowerPoint Presentation</vt:lpstr>
      <vt:lpstr>Our Story</vt:lpstr>
      <vt:lpstr>PowerPoint Presentation</vt:lpstr>
      <vt:lpstr>PowerPoint Presentation</vt:lpstr>
      <vt:lpstr> What  WE  can do for  YOU</vt:lpstr>
      <vt:lpstr>PowerPoint Presentation</vt:lpstr>
      <vt:lpstr>Why  US</vt:lpstr>
      <vt:lpstr>PowerPoint Presentation</vt:lpstr>
      <vt:lpstr>Let’s move forward  TOGETHER and get you to YOUR NEXT REVOLUTION </vt:lpstr>
    </vt:vector>
  </TitlesOfParts>
  <Company>Stanford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Suresh</dc:creator>
  <cp:lastModifiedBy>Rajiv Suresh</cp:lastModifiedBy>
  <cp:revision>60</cp:revision>
  <dcterms:created xsi:type="dcterms:W3CDTF">2014-01-11T04:48:51Z</dcterms:created>
  <dcterms:modified xsi:type="dcterms:W3CDTF">2014-04-03T21:44:36Z</dcterms:modified>
</cp:coreProperties>
</file>