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9" r:id="rId2"/>
    <p:sldId id="289" r:id="rId3"/>
    <p:sldId id="296" r:id="rId4"/>
    <p:sldId id="297" r:id="rId5"/>
    <p:sldId id="298" r:id="rId6"/>
    <p:sldId id="300" r:id="rId7"/>
    <p:sldId id="301" r:id="rId8"/>
    <p:sldId id="302" r:id="rId9"/>
    <p:sldId id="303" r:id="rId10"/>
    <p:sldId id="305" r:id="rId11"/>
    <p:sldId id="306" r:id="rId12"/>
    <p:sldId id="307" r:id="rId13"/>
    <p:sldId id="308" r:id="rId14"/>
    <p:sldId id="299" r:id="rId15"/>
    <p:sldId id="304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383FC-4078-4EA0-AB80-EC70F1FC3B3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E0FF4-B8CF-458F-9898-946EAD5F2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5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DF776-342B-4D94-9A04-81D992BBE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3F8BEF-1EB4-407C-9076-ACFC489D4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CAC18-F97C-489C-8CFC-E7C5A7E1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D8DB6-B84B-499D-B10D-730F69D119B6}" type="datetime1">
              <a:rPr lang="en-US" smtClean="0"/>
              <a:t>3/24/25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40DCA-4A9F-4CF6-BB5E-F68271D0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DA9EF1-F0D9-4FD4-B8D9-ECE3B978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0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EAFC5-4735-4AAC-935C-47B83F52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627761-11DB-4F73-80D2-D159B2509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D7220-C530-490E-BC40-90D90E48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E713-7D59-4768-AD95-5B220CAF1033}" type="datetime1">
              <a:rPr lang="en-US" smtClean="0"/>
              <a:t>3/24/25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79858-9F5F-4BBD-877A-E93D959D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3026A-09BF-474A-8D0B-CE328D5F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6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61164F-A69C-4B69-A501-7484A1613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3BA824-A52E-4B4F-92AE-655A325E9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B99A45-97A4-4636-AE28-3DCB667A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CF6CE-3783-4078-8A45-42192C87F891}" type="datetime1">
              <a:rPr lang="en-US" smtClean="0"/>
              <a:t>3/24/25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7A76C-3FD0-4A1A-A999-8C47D574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986001-681A-4C3F-AD9F-54C53CAF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1720B-9BB6-400A-A31B-B60E1814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186AF0-F5F3-4D0E-8BFA-9E01C8A8E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02892-3142-401D-8181-A9318348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E67F-70B4-4092-A4B2-D212AB548F91}" type="datetime1">
              <a:rPr lang="en-US" smtClean="0"/>
              <a:t>3/24/25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1D9A7-31F4-487F-8A99-7D6827EF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F2B49-DABD-4536-B197-3103C60E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4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C09D0-68C5-4144-BE75-6826A7A5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83D404-308F-4CA6-920A-519417634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6D153-C2AB-46CC-ABED-ADA517BF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4F07-9287-4002-977B-F53F2FD47A16}" type="datetime1">
              <a:rPr lang="en-US" smtClean="0"/>
              <a:t>3/24/25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A4205-0F75-4F75-8F8A-9D6985AA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35943-DE17-495B-B9E1-0418C357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3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8D9EA-8BBD-4301-8626-E039C18B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DE04D-D66A-4B2E-AC72-FFD27B429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570AB8-8C6C-45BC-BB9C-9B7BD2C70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FE5291-DC34-46B4-BD75-F78E0B68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1AF0-FFB9-47B4-872B-69809051906A}" type="datetime1">
              <a:rPr lang="en-US" smtClean="0"/>
              <a:t>3/24/25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BEEA81-118C-4DA0-A187-BCC8D66A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6530AE-E3E0-4A6E-96C5-1E5AA187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8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7221A-BF5A-4C8B-8D7C-1415FFC5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C6BB0-6401-453E-88B8-9B59B799F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68467-38ED-4B61-B143-7A3F41AD4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B8BBCB-E7C9-4C14-ADE6-EDDE43FE8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1DC1BF-EBDE-4678-97E0-A9E3461EB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7F91AB-D209-4B4A-87C4-DAADF178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E858-B66B-4068-94D6-662F0771E042}" type="datetime1">
              <a:rPr lang="en-US" smtClean="0"/>
              <a:t>3/24/25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F282C0-840A-47CD-9A39-6E54F261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CD0EA2-331C-4036-96E8-4B1F1B04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49B5F-9C8A-4FF8-89CB-2995ECD2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F665C0-7BA3-4D4E-B186-5F3516306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7FE74-26D7-43EC-9B00-E9A181B78E31}" type="datetime1">
              <a:rPr lang="en-US" smtClean="0"/>
              <a:t>3/24/25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C510ED-37AB-49FC-8A5B-160105D7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2143C2-8082-4553-9781-08FA3910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1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BF16D6-DF36-464D-840E-236774AD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B5542-F281-453B-A83E-C29129E92DFD}" type="datetime1">
              <a:rPr lang="en-US" smtClean="0"/>
              <a:t>3/24/25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FFDAFF-D13F-4FA3-901C-6225AF75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47B0C-1D0B-4392-81BC-CFC4B81A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7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4FB36-140E-4C86-96C6-08693EE0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F6049-581F-41BF-B870-FD321DD9B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CC71C6-1B4D-4145-96FC-E1555DB0C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C01B3A-FCDE-4947-962E-BD9296376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D2B57-300C-46EA-9679-714000DE802E}" type="datetime1">
              <a:rPr lang="en-US" smtClean="0"/>
              <a:t>3/24/25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09FF1A-3EE0-4803-AAB3-D61D270A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74163-A38A-429C-9A12-CA624FC1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2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213D6-2F5E-4F4F-A1F2-F0F0642C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F25509-533C-4920-A897-97DAE9D79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6B75C6-CA24-462B-A951-BFC145B6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605BA-4533-42DB-917C-6B4EDA80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CFB0-4103-4260-8175-4055836ECC73}" type="datetime1">
              <a:rPr lang="en-US" smtClean="0"/>
              <a:t>3/24/25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217EE-CB07-4E8E-A952-0E1053CD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50C3CC-CEB0-4F3E-867F-C1F27B43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4D9BFD-94EA-491F-BA1E-0FC6C344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92468A-9DE9-4932-826D-139665B85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92704-1D60-4F6B-B50F-1E06F096E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E9C407-22C5-4FFA-AB35-6264CE5B9A33}" type="datetime1">
              <a:rPr lang="en-US" smtClean="0"/>
              <a:t>3/24/25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3CA4B-8398-4365-8D77-DB82BBC8B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C554F-28B9-45B6-833D-9DE425783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AC130B-A2AB-40C6-9586-ABF99C56B1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1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Kullback%E2%80%93Leibler_divergence" TargetMode="External"/><Relationship Id="rId3" Type="http://schemas.openxmlformats.org/officeDocument/2006/relationships/hyperlink" Target="https://arxiv.org/abs/1802.09477" TargetMode="External"/><Relationship Id="rId7" Type="http://schemas.openxmlformats.org/officeDocument/2006/relationships/hyperlink" Target="https://spinningup.openai.com/en/latest/algorithms/sac.html" TargetMode="External"/><Relationship Id="rId2" Type="http://schemas.openxmlformats.org/officeDocument/2006/relationships/hyperlink" Target="https://arxiv.org/abs/1509.0297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inningup.openai.com/en/latest/algorithms/td3.html" TargetMode="External"/><Relationship Id="rId5" Type="http://schemas.openxmlformats.org/officeDocument/2006/relationships/hyperlink" Target="https://spinningup.openai.com/en/latest/algorithms/ddpg.html" TargetMode="External"/><Relationship Id="rId4" Type="http://schemas.openxmlformats.org/officeDocument/2006/relationships/hyperlink" Target="https://arxiv.org/abs/1801.01290" TargetMode="External"/><Relationship Id="rId9" Type="http://schemas.openxmlformats.org/officeDocument/2006/relationships/hyperlink" Target="https://www.youtube.com/watch?v=pg-lKy7JIR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"/>
            <a:ext cx="12192000" cy="3474719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1196964" y="1631375"/>
            <a:ext cx="9471036" cy="14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 Reinforcement Learning</a:t>
            </a:r>
          </a:p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Recitation : Advanced RL Algorithms</a:t>
            </a:r>
          </a:p>
        </p:txBody>
      </p:sp>
      <p:sp>
        <p:nvSpPr>
          <p:cNvPr id="10" name="矩形 9"/>
          <p:cNvSpPr/>
          <p:nvPr/>
        </p:nvSpPr>
        <p:spPr>
          <a:xfrm>
            <a:off x="118848" y="6428277"/>
            <a:ext cx="314289" cy="302867"/>
          </a:xfrm>
          <a:prstGeom prst="rect">
            <a:avLst/>
          </a:prstGeom>
          <a:solidFill>
            <a:srgbClr val="5C307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118849" y="6723371"/>
            <a:ext cx="1196085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0" y="3642525"/>
            <a:ext cx="12192000" cy="63712"/>
            <a:chOff x="30834" y="1305568"/>
            <a:chExt cx="8816454" cy="66133"/>
          </a:xfrm>
        </p:grpSpPr>
        <p:sp>
          <p:nvSpPr>
            <p:cNvPr id="29" name="矩形 28"/>
            <p:cNvSpPr/>
            <p:nvPr/>
          </p:nvSpPr>
          <p:spPr>
            <a:xfrm>
              <a:off x="30834" y="1305568"/>
              <a:ext cx="5800300" cy="659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5886861" y="1305712"/>
              <a:ext cx="2960427" cy="65989"/>
            </a:xfrm>
            <a:prstGeom prst="rect">
              <a:avLst/>
            </a:prstGeom>
            <a:solidFill>
              <a:srgbClr val="5C30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19" y="223108"/>
            <a:ext cx="2544528" cy="107679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676900" y="1870007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br>
              <a:rPr lang="zh-CN" altLang="en-US" sz="2800" dirty="0"/>
            </a:b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D195D2E-319E-E847-9BD6-119FE39D8C18}"/>
              </a:ext>
            </a:extLst>
          </p:cNvPr>
          <p:cNvSpPr txBox="1">
            <a:spLocks/>
          </p:cNvSpPr>
          <p:nvPr/>
        </p:nvSpPr>
        <p:spPr>
          <a:xfrm>
            <a:off x="1524000" y="4531722"/>
            <a:ext cx="9144000" cy="1031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/>
              <a:t>Huazhe</a:t>
            </a:r>
            <a:r>
              <a:rPr lang="zh-CN" altLang="en-US" dirty="0"/>
              <a:t> </a:t>
            </a:r>
            <a:r>
              <a:rPr lang="en-US" altLang="zh-CN" dirty="0"/>
              <a:t>Xu</a:t>
            </a:r>
          </a:p>
          <a:p>
            <a:pPr marL="0" indent="0" algn="ctr">
              <a:buNone/>
            </a:pPr>
            <a:r>
              <a:rPr lang="en-US" altLang="zh-CN" dirty="0"/>
              <a:t>Credit</a:t>
            </a:r>
            <a:r>
              <a:rPr lang="zh-CN" altLang="en-US" dirty="0"/>
              <a:t> </a:t>
            </a:r>
            <a:r>
              <a:rPr lang="en-US" altLang="zh-CN" dirty="0"/>
              <a:t>to:</a:t>
            </a:r>
            <a:r>
              <a:rPr lang="zh-CN" altLang="en-US" dirty="0"/>
              <a:t> </a:t>
            </a:r>
            <a:r>
              <a:rPr lang="en-US" altLang="zh-CN" dirty="0"/>
              <a:t>Ray Zheng</a:t>
            </a:r>
            <a:r>
              <a:rPr lang="zh-CN" altLang="en-US" dirty="0"/>
              <a:t> </a:t>
            </a:r>
            <a:r>
              <a:rPr lang="en-US" altLang="zh-CN" dirty="0"/>
              <a:t>(TA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2023Fall)</a:t>
            </a:r>
          </a:p>
          <a:p>
            <a:pPr marL="0" indent="0" algn="ctr">
              <a:buNone/>
            </a:pPr>
            <a:r>
              <a:rPr lang="en-US" altLang="zh-CN" dirty="0"/>
              <a:t>Tsinghua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DACE44-3343-990A-714F-E9710AF1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21823-61AE-8948-8817-A53007EBA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1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B727F-91AA-4F76-9519-F4A5A67F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3AEC85-9D2B-4170-90F0-3C215B5F7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Gradient </a:t>
            </a:r>
            <a:r>
              <a:rPr lang="en-US" altLang="zh-CN" dirty="0"/>
              <a:t>estimate</a:t>
            </a:r>
            <a:r>
              <a:rPr lang="en-US" dirty="0"/>
              <a:t> of value objective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Gradient estimate of Q objective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Gradient estimate of policy is a bit tricky. We need to expand definition of KL divergence: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B9FD99-D275-4E1B-9872-F6F6C6F6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10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27B695-18BC-4DE8-9EE0-5F77B4232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42"/>
          <a:stretch/>
        </p:blipFill>
        <p:spPr>
          <a:xfrm>
            <a:off x="2187926" y="2398964"/>
            <a:ext cx="7816147" cy="4613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02752C-4669-493E-B117-B876E5553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445" y="3434576"/>
            <a:ext cx="7963108" cy="478984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97EBC80-A188-412F-A3DE-823C74D92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7836" y="5003373"/>
            <a:ext cx="5096325" cy="84218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C4881C3-0DD6-4D00-8E09-CF5F2DD748AC}"/>
              </a:ext>
            </a:extLst>
          </p:cNvPr>
          <p:cNvSpPr/>
          <p:nvPr/>
        </p:nvSpPr>
        <p:spPr>
          <a:xfrm>
            <a:off x="5464098" y="5003373"/>
            <a:ext cx="1304692" cy="8421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1A7FD9-58CD-49B1-AA09-016F54BFB5FA}"/>
              </a:ext>
            </a:extLst>
          </p:cNvPr>
          <p:cNvSpPr/>
          <p:nvPr/>
        </p:nvSpPr>
        <p:spPr>
          <a:xfrm>
            <a:off x="8277154" y="5142220"/>
            <a:ext cx="407898" cy="4789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8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DED81-C8D6-486F-8AF7-757FC8A7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Estimate of Policy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53A3F6-9FCF-4470-995F-D3F7344F3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873" y="2006384"/>
            <a:ext cx="6278253" cy="881474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F5CB6B-CAA5-49AA-A74B-2C59C54AC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Policy objective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Reparameterization trick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Together: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C4C5DC-9C90-4EBB-85E9-15D83500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11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AEC311-3EB2-44A2-A5B4-73CE147CD8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69"/>
          <a:stretch/>
        </p:blipFill>
        <p:spPr>
          <a:xfrm>
            <a:off x="4952969" y="3429000"/>
            <a:ext cx="2286060" cy="4833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3F03373-C51E-4251-96AD-304FD858D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925" y="4614866"/>
            <a:ext cx="7816147" cy="48987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BA396E1-11FA-429F-8BD4-7B77A8409B97}"/>
              </a:ext>
            </a:extLst>
          </p:cNvPr>
          <p:cNvSpPr/>
          <p:nvPr/>
        </p:nvSpPr>
        <p:spPr>
          <a:xfrm>
            <a:off x="7551868" y="2495774"/>
            <a:ext cx="849854" cy="3920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E3415FA-EE86-48DD-A525-B69CB24AF1A0}"/>
              </a:ext>
            </a:extLst>
          </p:cNvPr>
          <p:cNvGrpSpPr/>
          <p:nvPr/>
        </p:nvGrpSpPr>
        <p:grpSpPr>
          <a:xfrm>
            <a:off x="1161345" y="5239673"/>
            <a:ext cx="9869305" cy="498303"/>
            <a:chOff x="1138607" y="5007971"/>
            <a:chExt cx="9869305" cy="498303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0FB5DEBD-3DAA-4717-814D-FE1C3CF91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8607" y="5007971"/>
              <a:ext cx="3633259" cy="49830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B9CE406-A2CB-407D-8640-C488C5EBE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71866" y="5063606"/>
              <a:ext cx="6236046" cy="387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311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4A582-3044-4FDA-818B-848F2106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Tricks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E38E0-7CA2-4586-BC5C-D5DDFA201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1682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Target Q-networks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err="1"/>
              <a:t>Polyak</a:t>
            </a:r>
            <a:r>
              <a:rPr lang="en-US" dirty="0"/>
              <a:t> averaging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Clipped double-Q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(taken from TD3!)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No need to smoothen target policy. Why?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2E955B-55AB-40BA-B2BA-7F221F05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12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0EEA1D-6C53-4FE7-8CBA-8E7043BF3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542" y="1270038"/>
            <a:ext cx="6084258" cy="490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8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4823B-EE8D-4111-B08E-33C5B3B1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193DCC8-87A1-4493-B1BA-711CB56F3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470" y="1430040"/>
            <a:ext cx="8291060" cy="492631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54EFB-FF8C-47BB-A854-CA44775D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9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3E0CE-5402-4009-9667-A38B5016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TD3 vs. SAC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DD4252-D240-440A-96AC-CEE33D1D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14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D2363B-F513-441D-B797-BDC2CF52C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027" y="2285999"/>
            <a:ext cx="5237773" cy="36000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A20B46-3346-4BB1-9FA9-894DFE863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22" y="2403773"/>
            <a:ext cx="5475658" cy="319504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C6201FB-35E4-45DA-89B2-010A3FFD888D}"/>
              </a:ext>
            </a:extLst>
          </p:cNvPr>
          <p:cNvSpPr/>
          <p:nvPr/>
        </p:nvSpPr>
        <p:spPr>
          <a:xfrm>
            <a:off x="939338" y="2285999"/>
            <a:ext cx="1870364" cy="299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AF3C15-390C-4C5A-A73B-3F256F0470D0}"/>
              </a:ext>
            </a:extLst>
          </p:cNvPr>
          <p:cNvSpPr/>
          <p:nvPr/>
        </p:nvSpPr>
        <p:spPr>
          <a:xfrm>
            <a:off x="6252143" y="2198027"/>
            <a:ext cx="1653261" cy="2992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F43E7B-2FAC-42ED-8637-66EFDE9064EF}"/>
              </a:ext>
            </a:extLst>
          </p:cNvPr>
          <p:cNvSpPr/>
          <p:nvPr/>
        </p:nvSpPr>
        <p:spPr>
          <a:xfrm>
            <a:off x="1703938" y="4555375"/>
            <a:ext cx="1388397" cy="227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F36F39-85C1-44C6-A2AE-1335F10C64E3}"/>
              </a:ext>
            </a:extLst>
          </p:cNvPr>
          <p:cNvSpPr/>
          <p:nvPr/>
        </p:nvSpPr>
        <p:spPr>
          <a:xfrm>
            <a:off x="6968666" y="4874030"/>
            <a:ext cx="1388397" cy="2272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4A34E-25C2-47F5-B373-F282756A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TD3 vs. SAC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B88AD-A7BF-4DCA-843C-9E54E330B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b="1" dirty="0"/>
              <a:t>Similarities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Target Q-networks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err="1"/>
              <a:t>Polyak</a:t>
            </a:r>
            <a:r>
              <a:rPr lang="en-US" dirty="0"/>
              <a:t> averaging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Clipped Double-Q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Mean-squared Bellman Error (MSBE) minimization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b="1" dirty="0"/>
              <a:t>Differences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SAC adds entropy term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SAC’s next action is freshly sampled from policy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TD3 uses target policy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TD3 uses explicit target policy smoothing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DBED45-59B9-4DD3-BABA-58C22B86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77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4EC29-4A59-4765-9B0D-FE366465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E6048-B8BE-4263-A1BC-494654219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Lillicrap</a:t>
            </a:r>
            <a:r>
              <a:rPr lang="en-US" dirty="0"/>
              <a:t> et al. 2016. </a:t>
            </a:r>
            <a:r>
              <a:rPr lang="en-US" dirty="0">
                <a:hlinkClick r:id="rId2"/>
              </a:rPr>
              <a:t>Continuous Control With Deep Reinforcement Learning</a:t>
            </a:r>
            <a:endParaRPr lang="en-US" dirty="0">
              <a:hlinkClick r:id="rId3"/>
            </a:endParaRPr>
          </a:p>
          <a:p>
            <a:pPr>
              <a:lnSpc>
                <a:spcPct val="120000"/>
              </a:lnSpc>
            </a:pPr>
            <a:r>
              <a:rPr lang="en-US" dirty="0"/>
              <a:t>Fujimoto et al, 2018. </a:t>
            </a:r>
            <a:r>
              <a:rPr lang="en-US" dirty="0">
                <a:hlinkClick r:id="rId3"/>
              </a:rPr>
              <a:t>Addressing Function Approximation Error in Actor-Critic Methods</a:t>
            </a:r>
            <a:endParaRPr lang="en-US" dirty="0">
              <a:hlinkClick r:id="rId4"/>
            </a:endParaRPr>
          </a:p>
          <a:p>
            <a:pPr>
              <a:lnSpc>
                <a:spcPct val="120000"/>
              </a:lnSpc>
            </a:pPr>
            <a:r>
              <a:rPr lang="en-US" dirty="0" err="1"/>
              <a:t>Haarnoja</a:t>
            </a:r>
            <a:r>
              <a:rPr lang="en-US" dirty="0"/>
              <a:t> et al, 2018. </a:t>
            </a:r>
            <a:r>
              <a:rPr lang="en-US" dirty="0">
                <a:hlinkClick r:id="rId4"/>
              </a:rPr>
              <a:t>Soft Actor-Critic: Off-Policy Maximum Entropy Deep Reinforcement Learning with a Stochastic Actor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hlinkClick r:id="rId5"/>
              </a:rPr>
              <a:t>Deep Deterministic Policy Gradient — Spinning Up  documentation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hlinkClick r:id="rId6"/>
              </a:rPr>
              <a:t>Twin Delayed DDPG — Spinning Up  documentation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hlinkClick r:id="rId7"/>
              </a:rPr>
              <a:t>Soft Actor-Critic — Spinning Up  documentation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>
                <a:hlinkClick r:id="rId8"/>
              </a:rPr>
              <a:t>Kullback</a:t>
            </a:r>
            <a:r>
              <a:rPr lang="en-US" dirty="0">
                <a:hlinkClick r:id="rId8"/>
              </a:rPr>
              <a:t>–</a:t>
            </a:r>
            <a:r>
              <a:rPr lang="en-US" dirty="0" err="1">
                <a:hlinkClick r:id="rId8"/>
              </a:rPr>
              <a:t>Leibler</a:t>
            </a:r>
            <a:r>
              <a:rPr lang="en-US" dirty="0">
                <a:hlinkClick r:id="rId8"/>
              </a:rPr>
              <a:t> divergence - Wikipedia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Abbeel</a:t>
            </a:r>
            <a:r>
              <a:rPr lang="en-US" dirty="0"/>
              <a:t>, 2021. </a:t>
            </a:r>
            <a:r>
              <a:rPr lang="en-US" dirty="0">
                <a:hlinkClick r:id="rId9"/>
              </a:rPr>
              <a:t> L5 DDPG and SAC (Foundations of Deep RL Series)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E12609-4E5B-46D8-BCE8-A1EEABF8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2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51565-2861-4321-894C-152D4661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5B1C4-3BB6-4FBB-B931-E387EA2A7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>
              <a:lnSpc>
                <a:spcPct val="200000"/>
              </a:lnSpc>
            </a:pPr>
            <a:r>
              <a:rPr lang="en-US" dirty="0"/>
              <a:t>Soft Actor-Critic (SAC)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5ACEB2-984A-4126-974D-8E91ADAC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1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2E8C7-1651-4CD0-851B-4C4684E3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</a:t>
            </a:r>
            <a:endParaRPr 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B1CD0801-350E-42E4-826C-5FBB5A215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624" y="1476652"/>
            <a:ext cx="9650752" cy="487969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074043-06AC-48BE-873D-49A1BF28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5ACEB2-984A-4126-974D-8E91ADAC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4DDD02-3C2D-4B62-85AE-58C9B1863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08" y="1596024"/>
            <a:ext cx="11608227" cy="31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5B468-74FA-413E-BC40-2AFF6632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Problems of DDPG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93AB3-953D-4DDC-AA8C-DA8230469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DDPG is extremely difficult to stabilize and brittle to hyperparameter settings.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As a consequence, it is difficult to extend DDPG to complex, high-dimensional tasks.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/>
              <a:t>Sample efficiency could be improved a lot through better exploration.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847AA7-4CEC-4166-AC24-7BA098A1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6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99CA2-F7BF-4E6A-AF12-FA214F12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Regularized 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273629-EC62-4AE7-82B8-EC8CEE5E5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be a random variable with probability mass or density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 The entropy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computed from its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according to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SAC’s objective functions augments entropy: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273629-EC62-4AE7-82B8-EC8CEE5E5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1D9D46-817C-469D-956C-2B94729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6</a:t>
            </a:fld>
            <a:endParaRPr lang="en-US"/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08E95180-5134-4A2A-89D7-467DADFC9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2759" y="3429000"/>
            <a:ext cx="4166481" cy="53628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3EBF94D-A04B-429A-B7D2-BE3A208702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954"/>
          <a:stretch/>
        </p:blipFill>
        <p:spPr>
          <a:xfrm>
            <a:off x="2852564" y="5012574"/>
            <a:ext cx="6486869" cy="11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9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21EE9-C5B5-43EE-9F61-A0A4A579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Policy Iteration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39850-E030-48C9-B21D-11A22E64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Take one stochastic gradient step to minimize soft Bellman residual: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Take one stochastic gradient step to minimize the KL divergence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Repeat until convergence.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87E91A-D672-41B7-8F15-D076EA29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7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AF1944-AED4-44FE-8450-B7ABC4359C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25" b="71583"/>
          <a:stretch/>
        </p:blipFill>
        <p:spPr>
          <a:xfrm>
            <a:off x="2418069" y="2608940"/>
            <a:ext cx="7222860" cy="5153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3F8450-5354-406A-ACCA-22B649139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94" t="71435" r="4349" b="6073"/>
          <a:stretch/>
        </p:blipFill>
        <p:spPr>
          <a:xfrm>
            <a:off x="2916382" y="3048884"/>
            <a:ext cx="5760720" cy="5153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66964A-8CD5-4D72-9AD8-F64208B3C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27" r="87711" b="42408"/>
          <a:stretch/>
        </p:blipFill>
        <p:spPr>
          <a:xfrm>
            <a:off x="1912827" y="3153424"/>
            <a:ext cx="887627" cy="3497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584050-BB91-4912-AD1A-D97374F4D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441" y="4510317"/>
            <a:ext cx="7020116" cy="91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4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46158-A97B-4E53-8C67-DDF1ECB2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Actor Critic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F276C6-AFC6-4F15-A05B-D8E0E11F4E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As we don’t know the transition, we need to 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values (using neural networks).</a:t>
                </a:r>
              </a:p>
              <a:p>
                <a:pPr>
                  <a:lnSpc>
                    <a:spcPct val="100000"/>
                  </a:lnSpc>
                  <a:spcBef>
                    <a:spcPts val="1800"/>
                  </a:spcBef>
                </a:pPr>
                <a:r>
                  <a:rPr lang="en-US" dirty="0"/>
                  <a:t>For our policy to be tractable, we can constraint it to a parameterized family of distributions such as Gaussians. (i.e., let a neural net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used to sample the action):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  This is the </a:t>
                </a:r>
                <a:r>
                  <a:rPr lang="en-US" b="1" dirty="0"/>
                  <a:t>reparameterization trick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F276C6-AFC6-4F15-A05B-D8E0E11F4E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025504-F8D6-4E1E-A47A-E2FFCC72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8</a:t>
            </a:fld>
            <a:endParaRPr 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06BF56A5-2D76-4760-B68E-EB510CEBC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9349" y="4763155"/>
            <a:ext cx="8453302" cy="3975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0209626-A880-4723-8D02-878F193D9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362" y="3279857"/>
            <a:ext cx="4519864" cy="244732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495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DD326-1975-4EAC-88E0-8C97DBCE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and Objectives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88D827-96DA-4998-9184-E63BA5E7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130B-A2AB-40C6-9586-ABF99C56B165}" type="slidenum">
              <a:rPr lang="en-US" smtClean="0"/>
              <a:t>9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335804-E521-479F-A9DC-56B843639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46" y="2873240"/>
            <a:ext cx="7886906" cy="6912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13B6E5B-0D19-48B9-9868-4C0F15F78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045" y="4413525"/>
            <a:ext cx="4401903" cy="5038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C2E9A-B6FC-4A90-BFE1-0815646EA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709" y="3710238"/>
            <a:ext cx="5616576" cy="7874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84B889-6C3F-4BA7-9B86-39D3C007B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869" y="5106423"/>
            <a:ext cx="6278253" cy="8814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450130-6323-4470-AAB5-4413D4013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Value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Q-network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Value objective</a:t>
                </a:r>
              </a:p>
              <a:p>
                <a:pPr>
                  <a:lnSpc>
                    <a:spcPct val="100000"/>
                  </a:lnSpc>
                </a:pPr>
                <a:endParaRPr lang="en-US" b="0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Q objective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dirty="0"/>
              </a:p>
              <a:p>
                <a:pPr>
                  <a:lnSpc>
                    <a:spcPct val="100000"/>
                  </a:lnSpc>
                  <a:spcBef>
                    <a:spcPts val="2400"/>
                  </a:spcBef>
                </a:pPr>
                <a:r>
                  <a:rPr lang="en-US" dirty="0"/>
                  <a:t>Policy objective</a:t>
                </a:r>
                <a:endParaRPr lang="en-US" b="0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450130-6323-4470-AAB5-4413D4013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442</Words>
  <Application>Microsoft Macintosh PowerPoint</Application>
  <PresentationFormat>宽屏</PresentationFormat>
  <Paragraphs>95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微软雅黑</vt:lpstr>
      <vt:lpstr>Microsoft YaHei UI</vt:lpstr>
      <vt:lpstr>Arial</vt:lpstr>
      <vt:lpstr>Calibri</vt:lpstr>
      <vt:lpstr>Cambria Math</vt:lpstr>
      <vt:lpstr>Office 主题​​</vt:lpstr>
      <vt:lpstr>PowerPoint 演示文稿</vt:lpstr>
      <vt:lpstr>Contents</vt:lpstr>
      <vt:lpstr>Comparison</vt:lpstr>
      <vt:lpstr>PowerPoint 演示文稿</vt:lpstr>
      <vt:lpstr>Background: Problems of DDPG</vt:lpstr>
      <vt:lpstr>Entropy Regularized RL</vt:lpstr>
      <vt:lpstr>Soft Policy Iteration</vt:lpstr>
      <vt:lpstr>Soft Actor Critic</vt:lpstr>
      <vt:lpstr>Networks and Objectives</vt:lpstr>
      <vt:lpstr>Gradients</vt:lpstr>
      <vt:lpstr>Gradient Estimate of Policy</vt:lpstr>
      <vt:lpstr>Other Tricks</vt:lpstr>
      <vt:lpstr>Results</vt:lpstr>
      <vt:lpstr>TD3 vs. SAC</vt:lpstr>
      <vt:lpstr>TD3 vs. SAC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Stewart Tom</dc:creator>
  <cp:lastModifiedBy>Huazhe Xu</cp:lastModifiedBy>
  <cp:revision>216</cp:revision>
  <dcterms:created xsi:type="dcterms:W3CDTF">2023-02-25T14:45:15Z</dcterms:created>
  <dcterms:modified xsi:type="dcterms:W3CDTF">2025-03-24T10:47:44Z</dcterms:modified>
</cp:coreProperties>
</file>