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8" r:id="rId2"/>
    <p:sldId id="272" r:id="rId3"/>
    <p:sldId id="273" r:id="rId4"/>
    <p:sldId id="275" r:id="rId5"/>
    <p:sldId id="276" r:id="rId6"/>
    <p:sldId id="277" r:id="rId7"/>
    <p:sldId id="278" r:id="rId8"/>
    <p:sldId id="281" r:id="rId9"/>
    <p:sldId id="280" r:id="rId10"/>
    <p:sldId id="27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BDA6D-DC69-4DCE-BAF7-6763517D3376}" type="datetimeFigureOut">
              <a:rPr lang="en-US"/>
              <a:t>12/1/2021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77E94-A6AB-4E02-8E43-E89F9CF4757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F6C43-988E-4257-9A1C-C162EF036D58}" type="datetimeFigureOut">
              <a:rPr lang="en-US"/>
              <a:t>12/1/2021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491D0-8E1B-49C7-849B-A28568D9449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832533" y="1371600"/>
            <a:ext cx="9359467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832533" y="4462272"/>
            <a:ext cx="9359467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3175199" y="1943842"/>
            <a:ext cx="8500062" cy="2387600"/>
          </a:xfrm>
        </p:spPr>
        <p:txBody>
          <a:bodyPr anchor="b"/>
          <a:lstStyle>
            <a:lvl1pPr algn="l">
              <a:lnSpc>
                <a:spcPct val="9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75199" y="4538659"/>
            <a:ext cx="8500062" cy="865321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12/1/2021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12/1/2021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440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5400000">
            <a:off x="8267671" y="3370131"/>
            <a:ext cx="6858000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 rot="5400000">
            <a:off x="7523375" y="2743540"/>
            <a:ext cx="6857433" cy="1371487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66348" y="462249"/>
            <a:ext cx="1370886" cy="571471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199" y="462249"/>
            <a:ext cx="9693088" cy="571471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8199" y="6356350"/>
            <a:ext cx="1971947" cy="365125"/>
          </a:xfrm>
        </p:spPr>
        <p:txBody>
          <a:bodyPr/>
          <a:lstStyle/>
          <a:p>
            <a:fld id="{2CCFE9AC-F15C-4FA0-A6F1-298829FA691D}" type="datetimeFigureOut">
              <a:rPr lang="en-US"/>
              <a:t>12/1/2021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82374" y="6356350"/>
            <a:ext cx="5687786" cy="365125"/>
          </a:xfrm>
        </p:spPr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2389" y="6356350"/>
            <a:ext cx="1968898" cy="365125"/>
          </a:xfrm>
        </p:spPr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941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12/1/2021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13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502152" y="-20637"/>
            <a:ext cx="73152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3502152" y="4462272"/>
            <a:ext cx="7315200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838015" y="658346"/>
            <a:ext cx="6597464" cy="3664417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5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8014" y="4589463"/>
            <a:ext cx="6597465" cy="150018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0160" y="2194560"/>
            <a:ext cx="4489704" cy="3986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5368" y="2194560"/>
            <a:ext cx="4493424" cy="3986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12/1/2021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10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0160" y="2743194"/>
            <a:ext cx="4489704" cy="343376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9088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9088" y="2743194"/>
            <a:ext cx="4489704" cy="343376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12/1/2021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12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12/1/2021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16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12/1/2021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0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2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>
            <a:normAutofit/>
          </a:bodyPr>
          <a:lstStyle>
            <a:lvl1pPr marL="0" indent="0">
              <a:spcBef>
                <a:spcPts val="1500"/>
              </a:spcBef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5518897" y="2465294"/>
            <a:ext cx="5174504" cy="371166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12/1/2021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47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12/1/2021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13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cl.tk/man/tcl8.4/TkCmd/colors.htm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Graphics with the turtle Module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Objects, Methods, and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69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an Animation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out turtle_animation.py for examples on how to tell a story using Turtle objects</a:t>
            </a:r>
          </a:p>
          <a:p>
            <a:r>
              <a:rPr lang="en-US" dirty="0" smtClean="0"/>
              <a:t>Then, try to make your own!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87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turtle module Functions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573" y="2127492"/>
            <a:ext cx="6896100" cy="37433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706765" y="3075824"/>
            <a:ext cx="3517750" cy="369332"/>
          </a:xfrm>
          <a:prstGeom prst="rect">
            <a:avLst/>
          </a:prstGeom>
          <a:noFill/>
          <a:ln w="57150">
            <a:solidFill>
              <a:srgbClr val="FFC000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Output: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402" y="3855776"/>
            <a:ext cx="303847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7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turtle module Functions – Importing “star”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652516" y="1933806"/>
            <a:ext cx="3517750" cy="369332"/>
          </a:xfrm>
          <a:prstGeom prst="rect">
            <a:avLst/>
          </a:prstGeom>
          <a:noFill/>
          <a:ln w="57150">
            <a:solidFill>
              <a:srgbClr val="FFC000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Output: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138" y="2118472"/>
            <a:ext cx="4029075" cy="4019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516" y="2549114"/>
            <a:ext cx="477202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10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and Methods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are special groups of code to bind together properties and functions into a single </a:t>
            </a:r>
            <a:r>
              <a:rPr lang="en-US" i="1" dirty="0" smtClean="0"/>
              <a:t>object</a:t>
            </a:r>
            <a:r>
              <a:rPr lang="en-US" dirty="0" smtClean="0"/>
              <a:t>.</a:t>
            </a:r>
          </a:p>
          <a:p>
            <a:r>
              <a:rPr lang="en-US" dirty="0" smtClean="0"/>
              <a:t>Functions contained in classes are called </a:t>
            </a:r>
            <a:r>
              <a:rPr lang="en-US" i="1" dirty="0" smtClean="0"/>
              <a:t>methods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turtle module contains a Turtle class.  Turtle objects have all same functions as the </a:t>
            </a:r>
            <a:r>
              <a:rPr lang="en-US" i="1" dirty="0" smtClean="0"/>
              <a:t>generic</a:t>
            </a:r>
            <a:r>
              <a:rPr lang="en-US" dirty="0" smtClean="0"/>
              <a:t> turtle functions, but now they are </a:t>
            </a:r>
            <a:r>
              <a:rPr lang="en-US" u="sng" dirty="0" smtClean="0"/>
              <a:t>methods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Using Turtle objects allows us greater control over our programs and Turtles.</a:t>
            </a:r>
          </a:p>
          <a:p>
            <a:r>
              <a:rPr lang="en-US" dirty="0" smtClean="0"/>
              <a:t>Like other classes, notice that the Turtle class is spelled with a CAPTIAL 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93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and Methods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885" y="1942259"/>
            <a:ext cx="4229100" cy="437197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5217459" y="2151529"/>
            <a:ext cx="1742739" cy="129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960198" y="2151529"/>
            <a:ext cx="3141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we need is to import the Turtle class from turtle module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657600" y="2797860"/>
            <a:ext cx="3205780" cy="633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960197" y="3282875"/>
            <a:ext cx="3141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an object using the </a:t>
            </a:r>
            <a:r>
              <a:rPr lang="en-US" i="1" dirty="0" smtClean="0"/>
              <a:t>constructor</a:t>
            </a:r>
            <a:r>
              <a:rPr lang="en-US" dirty="0" smtClean="0"/>
              <a:t> method.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442908" y="4433943"/>
            <a:ext cx="2420473" cy="412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960196" y="4200400"/>
            <a:ext cx="3141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Methods are called </a:t>
            </a:r>
            <a:r>
              <a:rPr lang="en-US" i="1" dirty="0" smtClean="0"/>
              <a:t>on</a:t>
            </a:r>
            <a:r>
              <a:rPr lang="en-US" dirty="0" smtClean="0"/>
              <a:t> the object using the dot operator.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0288" y="5242385"/>
            <a:ext cx="2198504" cy="1213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574267" y="5479652"/>
            <a:ext cx="1136021" cy="369332"/>
          </a:xfrm>
          <a:prstGeom prst="rect">
            <a:avLst/>
          </a:prstGeom>
          <a:noFill/>
          <a:ln w="57150">
            <a:solidFill>
              <a:srgbClr val="FFC000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1117064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and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59" y="2190750"/>
            <a:ext cx="9778701" cy="3833532"/>
          </a:xfrm>
        </p:spPr>
        <p:txBody>
          <a:bodyPr>
            <a:normAutofit/>
          </a:bodyPr>
          <a:lstStyle/>
          <a:p>
            <a:r>
              <a:rPr lang="en-US" dirty="0" smtClean="0"/>
              <a:t>Objects have properties and methods that are unique to themselves.</a:t>
            </a:r>
          </a:p>
          <a:p>
            <a:r>
              <a:rPr lang="en-US" dirty="0" smtClean="0"/>
              <a:t>The Turtle class has many methods and properties to access.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806" y="4413268"/>
            <a:ext cx="5562600" cy="14954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95255" y="4413268"/>
            <a:ext cx="1695418" cy="1200329"/>
          </a:xfrm>
          <a:prstGeom prst="rect">
            <a:avLst/>
          </a:prstGeom>
          <a:noFill/>
          <a:ln w="57150">
            <a:solidFill>
              <a:srgbClr val="FFC000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Output:</a:t>
            </a:r>
          </a:p>
          <a:p>
            <a:r>
              <a:rPr lang="en-US" dirty="0"/>
              <a:t>120.0 0.0</a:t>
            </a:r>
          </a:p>
          <a:p>
            <a:r>
              <a:rPr lang="en-US" dirty="0"/>
              <a:t>True</a:t>
            </a:r>
          </a:p>
          <a:p>
            <a:r>
              <a:rPr lang="en-US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91294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and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5125" y="1828456"/>
            <a:ext cx="9778701" cy="3833532"/>
          </a:xfrm>
        </p:spPr>
        <p:txBody>
          <a:bodyPr>
            <a:normAutofit/>
          </a:bodyPr>
          <a:lstStyle/>
          <a:p>
            <a:r>
              <a:rPr lang="en-US" dirty="0" smtClean="0"/>
              <a:t>Some classes, including the Turtle class, allow you to assign additional properties to an object from the Class.</a:t>
            </a:r>
          </a:p>
          <a:p>
            <a:r>
              <a:rPr lang="en-US" dirty="0" smtClean="0"/>
              <a:t>Objects made by a class are called an </a:t>
            </a:r>
            <a:r>
              <a:rPr lang="en-US" i="1" dirty="0" smtClean="0"/>
              <a:t>instance of the class</a:t>
            </a:r>
            <a:r>
              <a:rPr lang="en-US" dirty="0" smtClean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24259" y="5547794"/>
            <a:ext cx="1695418" cy="923330"/>
          </a:xfrm>
          <a:prstGeom prst="rect">
            <a:avLst/>
          </a:prstGeom>
          <a:noFill/>
          <a:ln w="57150">
            <a:solidFill>
              <a:srgbClr val="FFC000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Output:</a:t>
            </a:r>
          </a:p>
          <a:p>
            <a:r>
              <a:rPr lang="en-US" dirty="0" smtClean="0"/>
              <a:t>Hank True</a:t>
            </a:r>
          </a:p>
          <a:p>
            <a:r>
              <a:rPr lang="en-US" dirty="0" smtClean="0"/>
              <a:t>Jill False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530" y="3190569"/>
            <a:ext cx="4559416" cy="328055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4485939" y="4055633"/>
            <a:ext cx="2933738" cy="1506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648687" y="3612821"/>
            <a:ext cx="32601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we add two additional properties to our Turtle instance: name and </a:t>
            </a:r>
            <a:r>
              <a:rPr lang="en-US" dirty="0" err="1" smtClean="0"/>
              <a:t>is_turtle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52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vs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280160" y="1560878"/>
            <a:ext cx="4489704" cy="830695"/>
          </a:xfrm>
        </p:spPr>
        <p:txBody>
          <a:bodyPr>
            <a:normAutofit/>
          </a:bodyPr>
          <a:lstStyle/>
          <a:p>
            <a:r>
              <a:rPr lang="en-US" dirty="0" smtClean="0"/>
              <a:t>Functions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8946" y="2391574"/>
            <a:ext cx="4790918" cy="378539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Perform actions on arguments.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The max function returns the bigger of two number arguments.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The forward function moves a </a:t>
            </a:r>
            <a:r>
              <a:rPr lang="en-US" i="1" dirty="0" smtClean="0"/>
              <a:t>default</a:t>
            </a:r>
            <a:r>
              <a:rPr lang="en-US" dirty="0" smtClean="0"/>
              <a:t> turtle forward the amount given in the argument it cannot move a specific turtle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  <a:r>
              <a:rPr lang="en-US" dirty="0"/>
              <a:t>	</a:t>
            </a:r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419088" y="1828456"/>
            <a:ext cx="4489704" cy="563117"/>
          </a:xfrm>
        </p:spPr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303981" y="2312894"/>
            <a:ext cx="4604811" cy="3864069"/>
          </a:xfrm>
        </p:spPr>
        <p:txBody>
          <a:bodyPr/>
          <a:lstStyle/>
          <a:p>
            <a:r>
              <a:rPr lang="en-US" dirty="0" smtClean="0"/>
              <a:t>Perform actions on a target object.</a:t>
            </a:r>
          </a:p>
          <a:p>
            <a:r>
              <a:rPr lang="en-US" dirty="0" smtClean="0"/>
              <a:t>Result depends on status of the object the method is called on.</a:t>
            </a:r>
          </a:p>
          <a:p>
            <a:r>
              <a:rPr lang="en-US" dirty="0" smtClean="0"/>
              <a:t>Example:  After creating 2 Turtle objects named hank and </a:t>
            </a:r>
            <a:r>
              <a:rPr lang="en-US" dirty="0" err="1" smtClean="0"/>
              <a:t>jill</a:t>
            </a:r>
            <a:r>
              <a:rPr lang="en-US" dirty="0" smtClean="0"/>
              <a:t>, the forward method called on hank moves only the hank object forward.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431" y="3814618"/>
            <a:ext cx="2752053" cy="9284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431" y="5728501"/>
            <a:ext cx="2786046" cy="2688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1397" y="5187201"/>
            <a:ext cx="3176579" cy="108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47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466725"/>
            <a:ext cx="9629775" cy="1362075"/>
          </a:xfrm>
        </p:spPr>
        <p:txBody>
          <a:bodyPr/>
          <a:lstStyle/>
          <a:p>
            <a:r>
              <a:rPr lang="en-US" dirty="0" smtClean="0"/>
              <a:t>Common Turtle Functions / Methods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000289665"/>
              </p:ext>
            </p:extLst>
          </p:nvPr>
        </p:nvGraphicFramePr>
        <p:xfrm>
          <a:off x="1295399" y="536575"/>
          <a:ext cx="8048625" cy="5799876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474846">
                  <a:extLst>
                    <a:ext uri="{9D8B030D-6E8A-4147-A177-3AD203B41FA5}">
                      <a16:colId xmlns:a16="http://schemas.microsoft.com/office/drawing/2014/main" val="2109613054"/>
                    </a:ext>
                  </a:extLst>
                </a:gridCol>
                <a:gridCol w="5573779">
                  <a:extLst>
                    <a:ext uri="{9D8B030D-6E8A-4147-A177-3AD203B41FA5}">
                      <a16:colId xmlns:a16="http://schemas.microsoft.com/office/drawing/2014/main" val="2697013755"/>
                    </a:ext>
                  </a:extLst>
                </a:gridCol>
              </a:tblGrid>
              <a:tr h="21073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showturtle()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74" marR="3567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Makes the turtle visible.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74" marR="35674" marT="0" marB="0"/>
                </a:tc>
                <a:extLst>
                  <a:ext uri="{0D108BD9-81ED-4DB2-BD59-A6C34878D82A}">
                    <a16:rowId xmlns:a16="http://schemas.microsoft.com/office/drawing/2014/main" val="935284952"/>
                  </a:ext>
                </a:extLst>
              </a:tr>
              <a:tr h="21073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hideturtle()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74" marR="3567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</a:rPr>
                        <a:t>Makes the turtle invisible.</a:t>
                      </a:r>
                      <a:endParaRPr lang="en-US" sz="12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74" marR="35674" marT="0" marB="0"/>
                </a:tc>
                <a:extLst>
                  <a:ext uri="{0D108BD9-81ED-4DB2-BD59-A6C34878D82A}">
                    <a16:rowId xmlns:a16="http://schemas.microsoft.com/office/drawing/2014/main" val="3682633720"/>
                  </a:ext>
                </a:extLst>
              </a:tr>
              <a:tr h="21073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forward(distance)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74" marR="3567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Moves the turtle forward the amount entered as distance.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74" marR="35674" marT="0" marB="0"/>
                </a:tc>
                <a:extLst>
                  <a:ext uri="{0D108BD9-81ED-4DB2-BD59-A6C34878D82A}">
                    <a16:rowId xmlns:a16="http://schemas.microsoft.com/office/drawing/2014/main" val="200634353"/>
                  </a:ext>
                </a:extLst>
              </a:tr>
              <a:tr h="21073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right(angle)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74" marR="3567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Turns the turtle right the amount of degrees entered.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74" marR="35674" marT="0" marB="0"/>
                </a:tc>
                <a:extLst>
                  <a:ext uri="{0D108BD9-81ED-4DB2-BD59-A6C34878D82A}">
                    <a16:rowId xmlns:a16="http://schemas.microsoft.com/office/drawing/2014/main" val="1504793329"/>
                  </a:ext>
                </a:extLst>
              </a:tr>
              <a:tr h="21073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left(angle)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74" marR="3567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Turns the turtle left the amount of degrees </a:t>
                      </a:r>
                      <a:r>
                        <a:rPr lang="en-US" sz="1200" dirty="0" smtClean="0">
                          <a:effectLst/>
                        </a:rPr>
                        <a:t>entered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74" marR="35674" marT="0" marB="0"/>
                </a:tc>
                <a:extLst>
                  <a:ext uri="{0D108BD9-81ED-4DB2-BD59-A6C34878D82A}">
                    <a16:rowId xmlns:a16="http://schemas.microsoft.com/office/drawing/2014/main" val="3687940422"/>
                  </a:ext>
                </a:extLst>
              </a:tr>
              <a:tr h="3264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goto(x, y)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74" marR="3567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Moves the turtle to the point x, y. 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0, 0 is the origin located in the center of the graphics window.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74" marR="35674" marT="0" marB="0"/>
                </a:tc>
                <a:extLst>
                  <a:ext uri="{0D108BD9-81ED-4DB2-BD59-A6C34878D82A}">
                    <a16:rowId xmlns:a16="http://schemas.microsoft.com/office/drawing/2014/main" val="849148509"/>
                  </a:ext>
                </a:extLst>
              </a:tr>
              <a:tr h="25923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setx(x)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74" marR="3567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Moves the turtle to the x-coordinate x. The y position is not changed.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74" marR="35674" marT="0" marB="0"/>
                </a:tc>
                <a:extLst>
                  <a:ext uri="{0D108BD9-81ED-4DB2-BD59-A6C34878D82A}">
                    <a16:rowId xmlns:a16="http://schemas.microsoft.com/office/drawing/2014/main" val="1141088757"/>
                  </a:ext>
                </a:extLst>
              </a:tr>
              <a:tr h="2408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sety(y)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74" marR="3567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Moves the turtle to the y-coordinate y. The x position is not changed.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74" marR="35674" marT="0" marB="0"/>
                </a:tc>
                <a:extLst>
                  <a:ext uri="{0D108BD9-81ED-4DB2-BD59-A6C34878D82A}">
                    <a16:rowId xmlns:a16="http://schemas.microsoft.com/office/drawing/2014/main" val="1229717031"/>
                  </a:ext>
                </a:extLst>
              </a:tr>
              <a:tr h="21073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circle(radius)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74" marR="3567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The turtle moves in a circle with radius provided.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74" marR="35674" marT="0" marB="0"/>
                </a:tc>
                <a:extLst>
                  <a:ext uri="{0D108BD9-81ED-4DB2-BD59-A6C34878D82A}">
                    <a16:rowId xmlns:a16="http://schemas.microsoft.com/office/drawing/2014/main" val="3544009693"/>
                  </a:ext>
                </a:extLst>
              </a:tr>
              <a:tr h="21073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dot()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74" marR="3567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Makes a dot in the current location of the turtle.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74" marR="35674" marT="0" marB="0"/>
                </a:tc>
                <a:extLst>
                  <a:ext uri="{0D108BD9-81ED-4DB2-BD59-A6C34878D82A}">
                    <a16:rowId xmlns:a16="http://schemas.microsoft.com/office/drawing/2014/main" val="1335278750"/>
                  </a:ext>
                </a:extLst>
              </a:tr>
              <a:tr h="21073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stamp()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74" marR="3567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Stamps an image of the turtle at the current location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74" marR="35674" marT="0" marB="0"/>
                </a:tc>
                <a:extLst>
                  <a:ext uri="{0D108BD9-81ED-4DB2-BD59-A6C34878D82A}">
                    <a16:rowId xmlns:a16="http://schemas.microsoft.com/office/drawing/2014/main" val="3630049552"/>
                  </a:ext>
                </a:extLst>
              </a:tr>
              <a:tr h="36125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speed(setting)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74" marR="3567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Changes the turtle speed.  Setting can be an integer from 1 – 10.  1 is slowest and 10 is faster.  The fastest setting is reserved for the value 0.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74" marR="35674" marT="0" marB="0"/>
                </a:tc>
                <a:extLst>
                  <a:ext uri="{0D108BD9-81ED-4DB2-BD59-A6C34878D82A}">
                    <a16:rowId xmlns:a16="http://schemas.microsoft.com/office/drawing/2014/main" val="1281109459"/>
                  </a:ext>
                </a:extLst>
              </a:tr>
              <a:tr h="21073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pendown()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74" marR="3567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Puts the turtle's pen down - begin writing.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74" marR="35674" marT="0" marB="0"/>
                </a:tc>
                <a:extLst>
                  <a:ext uri="{0D108BD9-81ED-4DB2-BD59-A6C34878D82A}">
                    <a16:rowId xmlns:a16="http://schemas.microsoft.com/office/drawing/2014/main" val="824028425"/>
                  </a:ext>
                </a:extLst>
              </a:tr>
              <a:tr h="21073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penup()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74" marR="3567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Picks up the turtle's pen – stop writing.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74" marR="35674" marT="0" marB="0"/>
                </a:tc>
                <a:extLst>
                  <a:ext uri="{0D108BD9-81ED-4DB2-BD59-A6C34878D82A}">
                    <a16:rowId xmlns:a16="http://schemas.microsoft.com/office/drawing/2014/main" val="2995023749"/>
                  </a:ext>
                </a:extLst>
              </a:tr>
              <a:tr h="3264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color(color)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74" marR="3567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Changes the color of the turtle.  Acceptable color parameters are found at: </a:t>
                      </a:r>
                      <a:r>
                        <a:rPr lang="en-US" sz="1200" u="sng">
                          <a:effectLst/>
                          <a:hlinkClick r:id="rId2"/>
                        </a:rPr>
                        <a:t>https://www.tcl.tk/man/tcl8.4/TkCmd/colors.htm</a:t>
                      </a:r>
                      <a:r>
                        <a:rPr lang="en-US" sz="1200">
                          <a:effectLst/>
                        </a:rPr>
                        <a:t>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74" marR="35674" marT="0" marB="0"/>
                </a:tc>
                <a:extLst>
                  <a:ext uri="{0D108BD9-81ED-4DB2-BD59-A6C34878D82A}">
                    <a16:rowId xmlns:a16="http://schemas.microsoft.com/office/drawing/2014/main" val="3765877524"/>
                  </a:ext>
                </a:extLst>
              </a:tr>
              <a:tr h="3264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begin_fill()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74" marR="3567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Enter fill mode.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74" marR="35674" marT="0" marB="0"/>
                </a:tc>
                <a:extLst>
                  <a:ext uri="{0D108BD9-81ED-4DB2-BD59-A6C34878D82A}">
                    <a16:rowId xmlns:a16="http://schemas.microsoft.com/office/drawing/2014/main" val="3575417172"/>
                  </a:ext>
                </a:extLst>
              </a:tr>
              <a:tr h="21073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end_fill()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74" marR="3567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Exit fill mode.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74" marR="35674" marT="0" marB="0"/>
                </a:tc>
                <a:extLst>
                  <a:ext uri="{0D108BD9-81ED-4DB2-BD59-A6C34878D82A}">
                    <a16:rowId xmlns:a16="http://schemas.microsoft.com/office/drawing/2014/main" val="2421633690"/>
                  </a:ext>
                </a:extLst>
              </a:tr>
              <a:tr h="3264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shape(name)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74" marR="3567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Change the shape of the turtle.  Choose from "arrow", "turtle", "circle", "square", "triangle", or "classic".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74" marR="35674" marT="0" marB="0"/>
                </a:tc>
                <a:extLst>
                  <a:ext uri="{0D108BD9-81ED-4DB2-BD59-A6C34878D82A}">
                    <a16:rowId xmlns:a16="http://schemas.microsoft.com/office/drawing/2014/main" val="3785074016"/>
                  </a:ext>
                </a:extLst>
              </a:tr>
              <a:tr h="21073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clear()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74" marR="3567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Clears the turtle's drawings from the screen.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74" marR="35674" marT="0" marB="0"/>
                </a:tc>
                <a:extLst>
                  <a:ext uri="{0D108BD9-81ED-4DB2-BD59-A6C34878D82A}">
                    <a16:rowId xmlns:a16="http://schemas.microsoft.com/office/drawing/2014/main" val="2916480808"/>
                  </a:ext>
                </a:extLst>
              </a:tr>
              <a:tr h="21073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turtlesize(size)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74" marR="3567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Sets the size of the turtle to the integer value size.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74" marR="35674" marT="0" marB="0"/>
                </a:tc>
                <a:extLst>
                  <a:ext uri="{0D108BD9-81ED-4DB2-BD59-A6C34878D82A}">
                    <a16:rowId xmlns:a16="http://schemas.microsoft.com/office/drawing/2014/main" val="2717654016"/>
                  </a:ext>
                </a:extLst>
              </a:tr>
              <a:tr h="2408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setheading(heading)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74" marR="3567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Points the turtle in the direction heading, where </a:t>
                      </a:r>
                      <a:r>
                        <a:rPr lang="en-US" sz="1200" dirty="0" smtClean="0">
                          <a:effectLst/>
                        </a:rPr>
                        <a:t>0 is facing right, 90 is up,</a:t>
                      </a:r>
                      <a:r>
                        <a:rPr lang="en-US" sz="1200" baseline="0" dirty="0" smtClean="0">
                          <a:effectLst/>
                        </a:rPr>
                        <a:t> 180 left, 270 down.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74" marR="35674" marT="0" marB="0"/>
                </a:tc>
                <a:extLst>
                  <a:ext uri="{0D108BD9-81ED-4DB2-BD59-A6C34878D82A}">
                    <a16:rowId xmlns:a16="http://schemas.microsoft.com/office/drawing/2014/main" val="3328080210"/>
                  </a:ext>
                </a:extLst>
              </a:tr>
              <a:tr h="3264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write(text)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74" marR="3567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Write the text to the screen.  The text must be entered inside quotes. Words in quotes are called strings.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74" marR="35674" marT="0" marB="0"/>
                </a:tc>
                <a:extLst>
                  <a:ext uri="{0D108BD9-81ED-4DB2-BD59-A6C34878D82A}">
                    <a16:rowId xmlns:a16="http://schemas.microsoft.com/office/drawing/2014/main" val="1824427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71750" y="114300"/>
            <a:ext cx="560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Common Turtle Methods/Functions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68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ducational subjects 16x9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7.potx" id="{6B18C398-4F76-4BDC-B8A4-D02A96E0AA82}" vid="{FBF1AC64-E511-41D2-AA23-0E693E79CD77}"/>
    </a:ext>
  </a:extLst>
</a:theme>
</file>

<file path=ppt/theme/theme2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Educational subjects presentation, chalkboard illustrations design (widescreen)</Template>
  <TotalTime>198</TotalTime>
  <Words>701</Words>
  <Application>Microsoft Office PowerPoint</Application>
  <PresentationFormat>Widescreen</PresentationFormat>
  <Paragraphs>97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Times New Roman</vt:lpstr>
      <vt:lpstr>Wingdings</vt:lpstr>
      <vt:lpstr>Educational subjects 16x9</vt:lpstr>
      <vt:lpstr>Creating Graphics with the turtle Module</vt:lpstr>
      <vt:lpstr>Using turtle module Functions</vt:lpstr>
      <vt:lpstr>Using turtle module Functions – Importing “star”</vt:lpstr>
      <vt:lpstr>Classes and Methods</vt:lpstr>
      <vt:lpstr>Classes and Methods</vt:lpstr>
      <vt:lpstr>Classes and Properties</vt:lpstr>
      <vt:lpstr>Classes and Properties</vt:lpstr>
      <vt:lpstr>Methods vs Functions</vt:lpstr>
      <vt:lpstr>Common Turtle Functions / Methods</vt:lpstr>
      <vt:lpstr>Making an Animation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Graphics with the turtle Module</dc:title>
  <dc:creator>Wilshire, Jed</dc:creator>
  <cp:lastModifiedBy>Wilshire, Jed</cp:lastModifiedBy>
  <cp:revision>17</cp:revision>
  <dcterms:created xsi:type="dcterms:W3CDTF">2021-11-01T16:15:53Z</dcterms:created>
  <dcterms:modified xsi:type="dcterms:W3CDTF">2021-12-01T15:15:29Z</dcterms:modified>
</cp:coreProperties>
</file>