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6" r:id="rId10"/>
    <p:sldId id="282" r:id="rId11"/>
    <p:sldId id="267" r:id="rId12"/>
    <p:sldId id="268" r:id="rId13"/>
    <p:sldId id="269" r:id="rId14"/>
    <p:sldId id="278" r:id="rId15"/>
    <p:sldId id="279" r:id="rId16"/>
    <p:sldId id="272" r:id="rId17"/>
    <p:sldId id="271" r:id="rId18"/>
    <p:sldId id="273" r:id="rId19"/>
    <p:sldId id="274" r:id="rId20"/>
    <p:sldId id="275" r:id="rId21"/>
    <p:sldId id="281" r:id="rId22"/>
    <p:sldId id="280" r:id="rId23"/>
    <p:sldId id="2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189E67-5B96-4359-AB46-454EE057D341}" type="datetimeFigureOut">
              <a:rPr lang="en-PH" smtClean="0"/>
              <a:t>21/05/2024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7ED52F-A7D6-438C-AFDF-6C730A8827D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99457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6321-4735-8B1A-C909-62199CC346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9DC6B8-22EC-265B-54E3-EDCCC8EEB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C94F7-FB27-6D16-FCEB-A5672731C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3457-5017-4688-96C0-1EC5CE959B8F}" type="datetime1">
              <a:rPr lang="en-PH" smtClean="0"/>
              <a:t>21/05/2024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DE7A8-A42C-7B90-1CAC-A65D146A4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ESCARAN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5EB50-BCD5-75E9-2A24-16D46F08E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66062-B61C-4CDF-BD65-17000E7484E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70195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35BC4-C76F-7F07-AECC-664523AB5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7F7817-595F-C538-2EFE-C041721DE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87E51-26AE-15C0-858F-335758869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36EBA-FF06-4EFD-A0D6-D06FC71A9CA6}" type="datetime1">
              <a:rPr lang="en-PH" smtClean="0"/>
              <a:t>21/05/2024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3DF78-ACED-AE6D-D09E-2BCCA134D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ESCARAN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E2962-1DB3-019C-2428-9962263D6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66062-B61C-4CDF-BD65-17000E7484E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44885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E7D89C-F46A-8155-6558-C175C973D6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319461-4D90-FD84-C996-6A7D4B323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4D6F8-0598-DC6E-B6CB-528712021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AFF69-879D-410D-983E-2110F701961D}" type="datetime1">
              <a:rPr lang="en-PH" smtClean="0"/>
              <a:t>21/05/2024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019DD-54A5-5D32-3F16-4FCD549E9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ESCARAN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03D4C-4EB2-932A-9879-F8E914013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66062-B61C-4CDF-BD65-17000E7484E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50994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C7124-99B7-A282-1F46-5D0D68F08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A13D6-4921-041E-3549-4EDD1ACE2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1D46D-BA96-EA0C-BCEB-7B819760F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778C-1DD2-4415-B0E4-CB5A299C9529}" type="datetime1">
              <a:rPr lang="en-PH" smtClean="0"/>
              <a:t>21/05/2024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5E661-69B8-DFE2-A81C-3D8BA3669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ESCARAN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B34D1-8BB2-2F4C-4EF4-0928C4250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66062-B61C-4CDF-BD65-17000E7484E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69612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A60D0-CFA9-6CB8-CB74-AD2633EE7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2F4E1-7787-65C8-3C25-87EB3E2D5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B6F2D-2247-6606-0A1D-7C76AE46E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1E560-40CA-4AEA-8E7C-B982D3C0F30D}" type="datetime1">
              <a:rPr lang="en-PH" smtClean="0"/>
              <a:t>21/05/2024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CE2D1-E75B-81B0-D0C3-6A03535F3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ESCARAN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AF9F4-93B5-A27C-218E-04112F76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66062-B61C-4CDF-BD65-17000E7484E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5984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8098A-8396-F504-504C-56451991F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2B89A-9DB7-D650-66CF-091F0204F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2F69EB-F1C6-B103-726A-E85F2430B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9E2FA-9ED1-3FB8-5F0E-C51BC8B24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BD3D4-5C46-4327-84BC-3FAE25725634}" type="datetime1">
              <a:rPr lang="en-PH" smtClean="0"/>
              <a:t>21/05/2024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A272A3-B960-25C8-093B-D83398552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ESCARAN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BD253-CD47-958B-2C39-8C19E967E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66062-B61C-4CDF-BD65-17000E7484E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22448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684EE-A4A0-1C90-D119-14F66BB54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4581A-26B5-23F5-FD85-3619A1199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055D36-B927-7928-7918-9EDF556C0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3EE735-CD8E-B84D-227A-FCF085B8BE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303460-FF6E-E009-22DC-C08AE3AE14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76D3C2-5868-B976-74F3-7AA614632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1DADB-8EF1-46CA-BDBF-F4F95A16EBF1}" type="datetime1">
              <a:rPr lang="en-PH" smtClean="0"/>
              <a:t>21/05/2024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2BB1B5-C499-E597-1BD9-874E3B50B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ESCARAN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85BDAF-48C3-6876-18D5-3095A43BB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66062-B61C-4CDF-BD65-17000E7484E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2228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FF0A7-54BC-609A-BFB2-B133169E9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47606E-FCA1-BA29-15F5-D1D01763F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F7F9-64DB-44E6-8DC2-BB474329DF21}" type="datetime1">
              <a:rPr lang="en-PH" smtClean="0"/>
              <a:t>21/05/2024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5DF785-FA01-0F9D-BB33-4D4B37F26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ESCARAN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5D2B12-A966-9D58-CCC6-D809965D4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66062-B61C-4CDF-BD65-17000E7484E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85111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1893F5-868D-9691-2B6A-2C0F91CCA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5F92D-38E8-4184-A658-E74C457C1EF4}" type="datetime1">
              <a:rPr lang="en-PH" smtClean="0"/>
              <a:t>21/05/2024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589CB8-94D1-36E1-1472-E424C46A7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ESCARAN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8295D0-B990-B33E-1BA3-5DF91BB52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66062-B61C-4CDF-BD65-17000E7484E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8323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A8032-643E-9DE6-C5CD-3732B8DD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D3346-B058-968B-279E-8A0F04A7F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F03A46-3C7F-9E73-47E1-435C4B7B5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BB695-DD4C-8FBC-3330-FD7968981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5274-C729-4F9D-BA9B-BFD7BADB4D47}" type="datetime1">
              <a:rPr lang="en-PH" smtClean="0"/>
              <a:t>21/05/2024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A5FC8-A467-31ED-E5EF-DC00C3FC6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ESCARAN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3FD67-27E3-607F-6678-6CD9CEBE6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66062-B61C-4CDF-BD65-17000E7484E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24118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E2D18-A920-63C3-3CF6-A62D10855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F6292D-3B09-165E-4FE3-290CA5DC38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23E34B-C016-F3D6-36BE-723FF00A7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F4FFE-EA9C-BDBB-9D05-CDBA84AA5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80096-E23A-4B8A-AAF8-6C2992476A92}" type="datetime1">
              <a:rPr lang="en-PH" smtClean="0"/>
              <a:t>21/05/2024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2DCFC8-0DD1-29D7-60EB-46EEE3187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ESCARAN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3BF2E-8899-3393-2E24-D68AF5C9D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66062-B61C-4CDF-BD65-17000E7484E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94917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77F0E8-FA9A-0EC0-D573-7623360E6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9243F-C5CF-8D3F-2EEF-B825850F7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39915-D08F-FE2C-1974-BD814196AA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C23338-4474-438B-9BDB-8440D4147490}" type="datetime1">
              <a:rPr lang="en-PH" smtClean="0"/>
              <a:t>21/05/2024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C07CA-BDDE-C8CD-3170-586FD63394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PH"/>
              <a:t>ESCARAN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C8F77-BB2D-A84E-F9B9-1C35B53E81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466062-B61C-4CDF-BD65-17000E7484E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66551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lu.org/issues/racial-justice/race-and-criminal-justice/racial-profiling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pokemondb.net/" TargetMode="External"/><Relationship Id="rId2" Type="http://schemas.openxmlformats.org/officeDocument/2006/relationships/hyperlink" Target="https://www.kaggle.com/datasets/vishalsubbiah/pokemon-images-and-types%20on%20May%2016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B1AF6-C352-FC43-FB79-3192A32B44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AP157 Capstone Project</a:t>
            </a:r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3B7AD9-AF05-69CC-679F-EFE5C20A4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83013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Jed Jerrel K. Escaran</a:t>
            </a:r>
          </a:p>
          <a:p>
            <a:r>
              <a:rPr lang="en-US" dirty="0"/>
              <a:t>BS3 Applied Physics</a:t>
            </a:r>
          </a:p>
          <a:p>
            <a:endParaRPr lang="en-US" dirty="0"/>
          </a:p>
          <a:p>
            <a:r>
              <a:rPr lang="en-US" dirty="0"/>
              <a:t>May 21, 2024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649A5E-CBC0-82C6-AAF5-B152019D4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ESCARAN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55EC10-927E-2F8D-BAAC-C413584C8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66062-B61C-4CDF-BD65-17000E7484E9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66833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CB78D-2B7A-B656-5938-013ACE1C8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Machine learning</a:t>
            </a:r>
            <a:endParaRPr lang="en-PH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FF80B-EAA9-368E-3B9E-533DC6F1F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ESCARAN</a:t>
            </a:r>
            <a:endParaRPr lang="en-P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4ECC6A-C1F4-F9F6-491F-DB8A820C0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66062-B61C-4CDF-BD65-17000E7484E9}" type="slidenum">
              <a:rPr lang="en-PH" smtClean="0"/>
              <a:t>10</a:t>
            </a:fld>
            <a:endParaRPr lang="en-P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B2871-445B-9C23-F6F9-B9626640978D}"/>
              </a:ext>
            </a:extLst>
          </p:cNvPr>
          <p:cNvSpPr txBox="1"/>
          <p:nvPr/>
        </p:nvSpPr>
        <p:spPr>
          <a:xfrm>
            <a:off x="1002323" y="6176963"/>
            <a:ext cx="2013693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aseline="30000" dirty="0"/>
              <a:t>3 </a:t>
            </a:r>
            <a:r>
              <a:rPr lang="en-US" sz="1050" dirty="0"/>
              <a:t>https://scikit-learn.org/stable/</a:t>
            </a:r>
          </a:p>
          <a:p>
            <a:endParaRPr lang="en-PH" baseline="30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0B12F5-F86D-2E11-A809-F89352B502BD}"/>
              </a:ext>
            </a:extLst>
          </p:cNvPr>
          <p:cNvSpPr txBox="1"/>
          <p:nvPr/>
        </p:nvSpPr>
        <p:spPr>
          <a:xfrm>
            <a:off x="6817714" y="4440811"/>
            <a:ext cx="20625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Figure 7. Mean accuracy of varying test sizes over 100 trials</a:t>
            </a:r>
            <a:endParaRPr lang="en-PH" sz="1400" dirty="0"/>
          </a:p>
        </p:txBody>
      </p:sp>
      <p:pic>
        <p:nvPicPr>
          <p:cNvPr id="10" name="Picture 9" descr="A graph with a line&#10;&#10;Description automatically generated">
            <a:extLst>
              <a:ext uri="{FF2B5EF4-FFF2-40B4-BE49-F238E27FC236}">
                <a16:creationId xmlns:a16="http://schemas.microsoft.com/office/drawing/2014/main" id="{E734B9D1-1146-2B92-A349-544E84134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485" y="1843317"/>
            <a:ext cx="5558229" cy="355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242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CB78D-2B7A-B656-5938-013ACE1C8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Results</a:t>
            </a:r>
            <a:endParaRPr lang="en-PH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04870-5140-BD54-9B5C-3072B67B3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sz="1600" dirty="0"/>
              <a:t>First test: at least one predicted type matches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Second Test: predicted type must match primary type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FF80B-EAA9-368E-3B9E-533DC6F1F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ESCARAN</a:t>
            </a:r>
            <a:endParaRPr lang="en-P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4ECC6A-C1F4-F9F6-491F-DB8A820C0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66062-B61C-4CDF-BD65-17000E7484E9}" type="slidenum">
              <a:rPr lang="en-PH" smtClean="0"/>
              <a:t>11</a:t>
            </a:fld>
            <a:endParaRPr lang="en-PH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40BD608-3262-FE84-29C2-CA13FCFB0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053" y="2171700"/>
            <a:ext cx="1625661" cy="33813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2C909AF-8402-CA54-3E2C-68CC99524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054" y="5650706"/>
            <a:ext cx="1625661" cy="4953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29C1F38-89A6-01F3-1A73-A963AFD5B3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601" y="2171700"/>
            <a:ext cx="1540435" cy="33804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D881CE8-86D0-D3A7-363A-A63A33E2A3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4601" y="5612119"/>
            <a:ext cx="1540434" cy="5916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852E3AE-C41D-D2D8-0801-E8890F989800}"/>
              </a:ext>
            </a:extLst>
          </p:cNvPr>
          <p:cNvSpPr txBox="1"/>
          <p:nvPr/>
        </p:nvSpPr>
        <p:spPr>
          <a:xfrm>
            <a:off x="2902087" y="5320630"/>
            <a:ext cx="21359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Figure 8. First test sample results and accuracy</a:t>
            </a:r>
            <a:endParaRPr lang="en-PH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51995A-873F-3A40-EBDA-5D298A64F278}"/>
              </a:ext>
            </a:extLst>
          </p:cNvPr>
          <p:cNvSpPr txBox="1"/>
          <p:nvPr/>
        </p:nvSpPr>
        <p:spPr>
          <a:xfrm>
            <a:off x="7951802" y="5320630"/>
            <a:ext cx="21359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Figure 9. First test sample results and accuracy</a:t>
            </a:r>
            <a:endParaRPr lang="en-PH" sz="1400" dirty="0"/>
          </a:p>
        </p:txBody>
      </p:sp>
    </p:spTree>
    <p:extLst>
      <p:ext uri="{BB962C8B-B14F-4D97-AF65-F5344CB8AC3E}">
        <p14:creationId xmlns:p14="http://schemas.microsoft.com/office/powerpoint/2010/main" val="2391371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CB78D-2B7A-B656-5938-013ACE1C8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Results</a:t>
            </a:r>
            <a:endParaRPr lang="en-PH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FF80B-EAA9-368E-3B9E-533DC6F1F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ESCARAN</a:t>
            </a:r>
            <a:endParaRPr lang="en-P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4ECC6A-C1F4-F9F6-491F-DB8A820C0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66062-B61C-4CDF-BD65-17000E7484E9}" type="slidenum">
              <a:rPr lang="en-PH" smtClean="0"/>
              <a:t>12</a:t>
            </a:fld>
            <a:endParaRPr lang="en-PH"/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1FF88255-8E3B-FED7-5454-6537FD04A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766" y="1416875"/>
            <a:ext cx="7423943" cy="4932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8CFB24-E9B2-119F-2FA6-67BECF1346B6}"/>
              </a:ext>
            </a:extLst>
          </p:cNvPr>
          <p:cNvSpPr txBox="1"/>
          <p:nvPr/>
        </p:nvSpPr>
        <p:spPr>
          <a:xfrm>
            <a:off x="8506709" y="4800346"/>
            <a:ext cx="21359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Figure 10. Total Pokémon count with the number of correctly predicted count for each type </a:t>
            </a:r>
            <a:endParaRPr lang="en-PH" sz="1400" dirty="0"/>
          </a:p>
        </p:txBody>
      </p:sp>
    </p:spTree>
    <p:extLst>
      <p:ext uri="{BB962C8B-B14F-4D97-AF65-F5344CB8AC3E}">
        <p14:creationId xmlns:p14="http://schemas.microsoft.com/office/powerpoint/2010/main" val="1035076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CB78D-2B7A-B656-5938-013ACE1C8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Results</a:t>
            </a:r>
            <a:endParaRPr lang="en-PH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FF80B-EAA9-368E-3B9E-533DC6F1F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ESCARAN</a:t>
            </a:r>
            <a:endParaRPr lang="en-P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4ECC6A-C1F4-F9F6-491F-DB8A820C0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66062-B61C-4CDF-BD65-17000E7484E9}" type="slidenum">
              <a:rPr lang="en-PH" smtClean="0"/>
              <a:t>13</a:t>
            </a:fld>
            <a:endParaRPr lang="en-PH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0A5219E-E1C8-D3CE-26CB-30D77F60B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66" y="1307067"/>
            <a:ext cx="6534150" cy="4529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E05B907E-0EAE-048D-3832-A950E1F3F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5666" y="1307067"/>
            <a:ext cx="2158355" cy="1071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36624AB4-2D4C-FF04-0D0C-E84634EDF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5666" y="2378090"/>
            <a:ext cx="2158357" cy="1071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66B67E33-1397-17F8-047C-B37669DCD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5666" y="3449113"/>
            <a:ext cx="2158356" cy="1071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1570DFA0-6A58-37FA-B1C1-D4EC2123D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5668" y="4520136"/>
            <a:ext cx="2158355" cy="1071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204115-74B4-1DED-522A-EF181295348D}"/>
              </a:ext>
            </a:extLst>
          </p:cNvPr>
          <p:cNvSpPr txBox="1"/>
          <p:nvPr/>
        </p:nvSpPr>
        <p:spPr>
          <a:xfrm>
            <a:off x="927739" y="5819866"/>
            <a:ext cx="4866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Figure 11. Frequency of successful predictions by type</a:t>
            </a:r>
            <a:endParaRPr lang="en-PH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C67E52-AA03-44ED-9483-1915B7033BB2}"/>
              </a:ext>
            </a:extLst>
          </p:cNvPr>
          <p:cNvSpPr txBox="1"/>
          <p:nvPr/>
        </p:nvSpPr>
        <p:spPr>
          <a:xfrm>
            <a:off x="10090639" y="4421607"/>
            <a:ext cx="17613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Figure 12. Grass, Water, Fire, and Normal type sample Pokémons and their dominant color</a:t>
            </a:r>
            <a:endParaRPr lang="en-PH" sz="1400" dirty="0"/>
          </a:p>
        </p:txBody>
      </p:sp>
    </p:spTree>
    <p:extLst>
      <p:ext uri="{BB962C8B-B14F-4D97-AF65-F5344CB8AC3E}">
        <p14:creationId xmlns:p14="http://schemas.microsoft.com/office/powerpoint/2010/main" val="3260146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CB78D-2B7A-B656-5938-013ACE1C8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Insights and Limitations</a:t>
            </a:r>
            <a:endParaRPr lang="en-PH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FF80B-EAA9-368E-3B9E-533DC6F1F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ESCARAN</a:t>
            </a:r>
            <a:endParaRPr lang="en-P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4ECC6A-C1F4-F9F6-491F-DB8A820C0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66062-B61C-4CDF-BD65-17000E7484E9}" type="slidenum">
              <a:rPr lang="en-PH" smtClean="0"/>
              <a:t>14</a:t>
            </a:fld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47FA8-DF49-BB39-6315-4B64C3F8E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1600" dirty="0"/>
              <a:t>Pokémon aesthetics</a:t>
            </a:r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40DEE66C-317A-A98B-C1E6-1A0B0AF44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82019"/>
            <a:ext cx="6457950" cy="320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B4843526-EB89-1483-15BC-73C519C5C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456" y="2182019"/>
            <a:ext cx="801144" cy="320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641556-8CE1-BA14-5274-C35AD6392F22}"/>
              </a:ext>
            </a:extLst>
          </p:cNvPr>
          <p:cNvSpPr txBox="1"/>
          <p:nvPr/>
        </p:nvSpPr>
        <p:spPr>
          <a:xfrm>
            <a:off x="838199" y="5435211"/>
            <a:ext cx="9026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Figure 13. </a:t>
            </a:r>
            <a:r>
              <a:rPr lang="en-US" sz="1400" dirty="0" err="1"/>
              <a:t>Venusaur</a:t>
            </a:r>
            <a:r>
              <a:rPr lang="en-US" sz="1400" dirty="0"/>
              <a:t>, a Grass/Poison type Pokémon, with its dominant color, palette and model-predicted type</a:t>
            </a:r>
            <a:endParaRPr lang="en-PH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B13276-50E5-CB38-F8A5-70FD22AD6C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7312" y="3355681"/>
            <a:ext cx="200977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087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CB78D-2B7A-B656-5938-013ACE1C8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Insights and Limitations</a:t>
            </a:r>
            <a:endParaRPr lang="en-PH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FF80B-EAA9-368E-3B9E-533DC6F1F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ESCARAN</a:t>
            </a:r>
            <a:endParaRPr lang="en-P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4ECC6A-C1F4-F9F6-491F-DB8A820C0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66062-B61C-4CDF-BD65-17000E7484E9}" type="slidenum">
              <a:rPr lang="en-PH" smtClean="0"/>
              <a:t>15</a:t>
            </a:fld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47FA8-DF49-BB39-6315-4B64C3F8E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1600" dirty="0"/>
              <a:t>Lack of representative color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8E6C7B7A-D320-A54D-C234-9754E47A1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71" y="2152650"/>
            <a:ext cx="3503629" cy="1738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AADD0C1C-CE19-851E-9387-C80A6F578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71" y="3891227"/>
            <a:ext cx="3503629" cy="1738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2A9657E8-27D2-C3EA-140B-095A7570C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297" y="2152650"/>
            <a:ext cx="3503630" cy="1738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>
            <a:extLst>
              <a:ext uri="{FF2B5EF4-FFF2-40B4-BE49-F238E27FC236}">
                <a16:creationId xmlns:a16="http://schemas.microsoft.com/office/drawing/2014/main" id="{36FA7E73-FF83-FE8A-E613-9E10B9BD1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297" y="3891227"/>
            <a:ext cx="3503629" cy="1738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E5BD08-4244-4477-C4CB-7B3FBB12069F}"/>
              </a:ext>
            </a:extLst>
          </p:cNvPr>
          <p:cNvSpPr txBox="1"/>
          <p:nvPr/>
        </p:nvSpPr>
        <p:spPr>
          <a:xfrm>
            <a:off x="992171" y="5655302"/>
            <a:ext cx="5936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Figure 14. Four pure fighting-type </a:t>
            </a:r>
            <a:r>
              <a:rPr lang="en-US" sz="1400" dirty="0" err="1"/>
              <a:t>pokemons</a:t>
            </a:r>
            <a:r>
              <a:rPr lang="en-US" sz="1400" dirty="0"/>
              <a:t> with varying dominant colors. A = </a:t>
            </a:r>
            <a:r>
              <a:rPr lang="en-US" sz="1400" dirty="0" err="1"/>
              <a:t>Machoke</a:t>
            </a:r>
            <a:r>
              <a:rPr lang="en-US" sz="1400" dirty="0"/>
              <a:t>. B = </a:t>
            </a:r>
            <a:r>
              <a:rPr lang="en-US" sz="1400" dirty="0" err="1"/>
              <a:t>Riolu</a:t>
            </a:r>
            <a:r>
              <a:rPr lang="en-US" sz="1400" dirty="0"/>
              <a:t>. C = </a:t>
            </a:r>
            <a:r>
              <a:rPr lang="en-US" sz="1400" dirty="0" err="1"/>
              <a:t>Makuhita</a:t>
            </a:r>
            <a:r>
              <a:rPr lang="en-US" sz="1400" dirty="0"/>
              <a:t>. D = </a:t>
            </a:r>
            <a:r>
              <a:rPr lang="en-US" sz="1400" dirty="0" err="1"/>
              <a:t>Mankey</a:t>
            </a:r>
            <a:endParaRPr lang="en-PH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209FD4-B00C-7386-E182-AABB662C9681}"/>
              </a:ext>
            </a:extLst>
          </p:cNvPr>
          <p:cNvSpPr txBox="1"/>
          <p:nvPr/>
        </p:nvSpPr>
        <p:spPr>
          <a:xfrm>
            <a:off x="1010029" y="2290492"/>
            <a:ext cx="391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A.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52BA85-CB1D-F38C-7F9E-D4A943F49D01}"/>
              </a:ext>
            </a:extLst>
          </p:cNvPr>
          <p:cNvSpPr txBox="1"/>
          <p:nvPr/>
        </p:nvSpPr>
        <p:spPr>
          <a:xfrm>
            <a:off x="4687803" y="2279558"/>
            <a:ext cx="384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B.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761007-63F7-9DB3-9C6C-7D8F93A2B02B}"/>
              </a:ext>
            </a:extLst>
          </p:cNvPr>
          <p:cNvSpPr txBox="1"/>
          <p:nvPr/>
        </p:nvSpPr>
        <p:spPr>
          <a:xfrm>
            <a:off x="1010029" y="4040055"/>
            <a:ext cx="403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C.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86E7C3-2BC3-E090-3723-EBA3F93AC390}"/>
              </a:ext>
            </a:extLst>
          </p:cNvPr>
          <p:cNvSpPr txBox="1"/>
          <p:nvPr/>
        </p:nvSpPr>
        <p:spPr>
          <a:xfrm>
            <a:off x="4687803" y="4040055"/>
            <a:ext cx="400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D.</a:t>
            </a:r>
            <a:endParaRPr lang="en-P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454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elektross | Pokédex">
            <a:extLst>
              <a:ext uri="{FF2B5EF4-FFF2-40B4-BE49-F238E27FC236}">
                <a16:creationId xmlns:a16="http://schemas.microsoft.com/office/drawing/2014/main" id="{FD82466F-1ADA-F9BB-A5CB-2F08D5F47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288" y="242522"/>
            <a:ext cx="3836008" cy="383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cyther | DimensionalVoyage's Expanded Pokedex Wiki | Fandom">
            <a:extLst>
              <a:ext uri="{FF2B5EF4-FFF2-40B4-BE49-F238E27FC236}">
                <a16:creationId xmlns:a16="http://schemas.microsoft.com/office/drawing/2014/main" id="{581EC405-FBF6-93E9-C010-3D13249AF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70" y="4521812"/>
            <a:ext cx="1853245" cy="209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ogekiss artwork by Ken Sugimori">
            <a:extLst>
              <a:ext uri="{FF2B5EF4-FFF2-40B4-BE49-F238E27FC236}">
                <a16:creationId xmlns:a16="http://schemas.microsoft.com/office/drawing/2014/main" id="{2344960C-FDE1-20DD-8E9A-4326A7FF5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97722" y="4893163"/>
            <a:ext cx="2494085" cy="135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48F0AE-96EE-8388-D37F-E879AD765E7F}"/>
              </a:ext>
            </a:extLst>
          </p:cNvPr>
          <p:cNvSpPr txBox="1"/>
          <p:nvPr/>
        </p:nvSpPr>
        <p:spPr>
          <a:xfrm>
            <a:off x="577287" y="3875480"/>
            <a:ext cx="1221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Scyther</a:t>
            </a:r>
            <a:endParaRPr lang="en-US" dirty="0"/>
          </a:p>
          <a:p>
            <a:pPr algn="ctr"/>
            <a:r>
              <a:rPr lang="en-US" dirty="0"/>
              <a:t>Bug/Flying</a:t>
            </a:r>
            <a:endParaRPr lang="en-P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52350-3349-2F0A-89D8-DE9D8621010F}"/>
              </a:ext>
            </a:extLst>
          </p:cNvPr>
          <p:cNvSpPr txBox="1"/>
          <p:nvPr/>
        </p:nvSpPr>
        <p:spPr>
          <a:xfrm>
            <a:off x="2883044" y="3873552"/>
            <a:ext cx="1323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Togekiss</a:t>
            </a:r>
            <a:endParaRPr lang="en-US" dirty="0"/>
          </a:p>
          <a:p>
            <a:pPr algn="ctr"/>
            <a:r>
              <a:rPr lang="en-US" dirty="0"/>
              <a:t>Fairy/Flying</a:t>
            </a:r>
            <a:endParaRPr lang="en-PH" dirty="0"/>
          </a:p>
        </p:txBody>
      </p:sp>
      <p:pic>
        <p:nvPicPr>
          <p:cNvPr id="1032" name="Picture 8" descr="Mamoswine Pokédex: stats, moves, evolution &amp; locations | Pokémon Database">
            <a:extLst>
              <a:ext uri="{FF2B5EF4-FFF2-40B4-BE49-F238E27FC236}">
                <a16:creationId xmlns:a16="http://schemas.microsoft.com/office/drawing/2014/main" id="{7B9E10A7-5DB9-BD0D-EB8F-A462533B2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974712" y="4521811"/>
            <a:ext cx="2722977" cy="2093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233C6B-4D6C-41DA-90D4-089DEF947BB0}"/>
              </a:ext>
            </a:extLst>
          </p:cNvPr>
          <p:cNvSpPr txBox="1"/>
          <p:nvPr/>
        </p:nvSpPr>
        <p:spPr>
          <a:xfrm>
            <a:off x="5399142" y="3873552"/>
            <a:ext cx="1393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Mamoswine</a:t>
            </a:r>
            <a:endParaRPr lang="en-US" dirty="0"/>
          </a:p>
          <a:p>
            <a:pPr algn="ctr"/>
            <a:r>
              <a:rPr lang="en-US" dirty="0"/>
              <a:t>Ice/Ground</a:t>
            </a:r>
            <a:endParaRPr lang="en-P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41DA4D-A93D-CE1A-52AB-20E583D3A9DF}"/>
              </a:ext>
            </a:extLst>
          </p:cNvPr>
          <p:cNvSpPr txBox="1"/>
          <p:nvPr/>
        </p:nvSpPr>
        <p:spPr>
          <a:xfrm>
            <a:off x="8657437" y="394729"/>
            <a:ext cx="955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???</a:t>
            </a:r>
          </a:p>
          <a:p>
            <a:pPr algn="ctr"/>
            <a:r>
              <a:rPr lang="en-US" dirty="0"/>
              <a:t>???/???</a:t>
            </a:r>
            <a:endParaRPr lang="en-PH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0A7C69-665A-1A37-F24C-FBA23826E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ESCARAN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64C342-0586-8A75-8F95-DB4E04570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66062-B61C-4CDF-BD65-17000E7484E9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36107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elektross | Pokédex">
            <a:extLst>
              <a:ext uri="{FF2B5EF4-FFF2-40B4-BE49-F238E27FC236}">
                <a16:creationId xmlns:a16="http://schemas.microsoft.com/office/drawing/2014/main" id="{FD82466F-1ADA-F9BB-A5CB-2F08D5F47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288" y="242522"/>
            <a:ext cx="3836008" cy="383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cyther | DimensionalVoyage's Expanded Pokedex Wiki | Fandom">
            <a:extLst>
              <a:ext uri="{FF2B5EF4-FFF2-40B4-BE49-F238E27FC236}">
                <a16:creationId xmlns:a16="http://schemas.microsoft.com/office/drawing/2014/main" id="{581EC405-FBF6-93E9-C010-3D13249AF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70" y="4521812"/>
            <a:ext cx="1853245" cy="209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ogekiss artwork by Ken Sugimori">
            <a:extLst>
              <a:ext uri="{FF2B5EF4-FFF2-40B4-BE49-F238E27FC236}">
                <a16:creationId xmlns:a16="http://schemas.microsoft.com/office/drawing/2014/main" id="{2344960C-FDE1-20DD-8E9A-4326A7FF5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97722" y="4893163"/>
            <a:ext cx="2494085" cy="135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48F0AE-96EE-8388-D37F-E879AD765E7F}"/>
              </a:ext>
            </a:extLst>
          </p:cNvPr>
          <p:cNvSpPr txBox="1"/>
          <p:nvPr/>
        </p:nvSpPr>
        <p:spPr>
          <a:xfrm>
            <a:off x="577287" y="3875480"/>
            <a:ext cx="1221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Scyther</a:t>
            </a:r>
            <a:endParaRPr lang="en-US" dirty="0"/>
          </a:p>
          <a:p>
            <a:pPr algn="ctr"/>
            <a:r>
              <a:rPr lang="en-US" dirty="0"/>
              <a:t>Bug/Flying</a:t>
            </a:r>
            <a:endParaRPr lang="en-P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52350-3349-2F0A-89D8-DE9D8621010F}"/>
              </a:ext>
            </a:extLst>
          </p:cNvPr>
          <p:cNvSpPr txBox="1"/>
          <p:nvPr/>
        </p:nvSpPr>
        <p:spPr>
          <a:xfrm>
            <a:off x="2883044" y="3873552"/>
            <a:ext cx="1323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Togekiss</a:t>
            </a:r>
            <a:endParaRPr lang="en-US" dirty="0"/>
          </a:p>
          <a:p>
            <a:pPr algn="ctr"/>
            <a:r>
              <a:rPr lang="en-US" dirty="0"/>
              <a:t>Fairy/Flying</a:t>
            </a:r>
            <a:endParaRPr lang="en-PH" dirty="0"/>
          </a:p>
        </p:txBody>
      </p:sp>
      <p:pic>
        <p:nvPicPr>
          <p:cNvPr id="1032" name="Picture 8" descr="Mamoswine Pokédex: stats, moves, evolution &amp; locations | Pokémon Database">
            <a:extLst>
              <a:ext uri="{FF2B5EF4-FFF2-40B4-BE49-F238E27FC236}">
                <a16:creationId xmlns:a16="http://schemas.microsoft.com/office/drawing/2014/main" id="{7B9E10A7-5DB9-BD0D-EB8F-A462533B2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974712" y="4521811"/>
            <a:ext cx="2722977" cy="2093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233C6B-4D6C-41DA-90D4-089DEF947BB0}"/>
              </a:ext>
            </a:extLst>
          </p:cNvPr>
          <p:cNvSpPr txBox="1"/>
          <p:nvPr/>
        </p:nvSpPr>
        <p:spPr>
          <a:xfrm>
            <a:off x="5399142" y="3873552"/>
            <a:ext cx="1393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Mamoswine</a:t>
            </a:r>
            <a:endParaRPr lang="en-US" dirty="0"/>
          </a:p>
          <a:p>
            <a:pPr algn="ctr"/>
            <a:r>
              <a:rPr lang="en-US" dirty="0"/>
              <a:t>Ice/Ground</a:t>
            </a:r>
            <a:endParaRPr lang="en-P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41DA4D-A93D-CE1A-52AB-20E583D3A9DF}"/>
              </a:ext>
            </a:extLst>
          </p:cNvPr>
          <p:cNvSpPr txBox="1"/>
          <p:nvPr/>
        </p:nvSpPr>
        <p:spPr>
          <a:xfrm>
            <a:off x="8343860" y="394729"/>
            <a:ext cx="1582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???</a:t>
            </a:r>
          </a:p>
          <a:p>
            <a:pPr algn="ctr"/>
            <a:r>
              <a:rPr lang="en-US" b="1" dirty="0"/>
              <a:t>DARK???/???</a:t>
            </a:r>
            <a:endParaRPr lang="en-PH" b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0A7C69-665A-1A37-F24C-FBA23826E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ESCARAN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64C342-0586-8A75-8F95-DB4E04570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66062-B61C-4CDF-BD65-17000E7484E9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73667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elektross | Pokédex">
            <a:extLst>
              <a:ext uri="{FF2B5EF4-FFF2-40B4-BE49-F238E27FC236}">
                <a16:creationId xmlns:a16="http://schemas.microsoft.com/office/drawing/2014/main" id="{FD82466F-1ADA-F9BB-A5CB-2F08D5F47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288" y="242522"/>
            <a:ext cx="3836008" cy="383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cyther | DimensionalVoyage's Expanded Pokedex Wiki | Fandom">
            <a:extLst>
              <a:ext uri="{FF2B5EF4-FFF2-40B4-BE49-F238E27FC236}">
                <a16:creationId xmlns:a16="http://schemas.microsoft.com/office/drawing/2014/main" id="{581EC405-FBF6-93E9-C010-3D13249AF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70" y="4521812"/>
            <a:ext cx="1853245" cy="209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ogekiss artwork by Ken Sugimori">
            <a:extLst>
              <a:ext uri="{FF2B5EF4-FFF2-40B4-BE49-F238E27FC236}">
                <a16:creationId xmlns:a16="http://schemas.microsoft.com/office/drawing/2014/main" id="{2344960C-FDE1-20DD-8E9A-4326A7FF5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97722" y="4893163"/>
            <a:ext cx="2494085" cy="135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48F0AE-96EE-8388-D37F-E879AD765E7F}"/>
              </a:ext>
            </a:extLst>
          </p:cNvPr>
          <p:cNvSpPr txBox="1"/>
          <p:nvPr/>
        </p:nvSpPr>
        <p:spPr>
          <a:xfrm>
            <a:off x="569272" y="3875480"/>
            <a:ext cx="1237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Scyther</a:t>
            </a:r>
            <a:endParaRPr lang="en-US" b="1" dirty="0"/>
          </a:p>
          <a:p>
            <a:pPr algn="ctr"/>
            <a:r>
              <a:rPr lang="en-US" b="1" dirty="0">
                <a:solidFill>
                  <a:srgbClr val="00B050"/>
                </a:solidFill>
              </a:rPr>
              <a:t>Bug</a:t>
            </a:r>
            <a:r>
              <a:rPr lang="en-US" dirty="0"/>
              <a:t>/Flying</a:t>
            </a:r>
            <a:endParaRPr lang="en-P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52350-3349-2F0A-89D8-DE9D8621010F}"/>
              </a:ext>
            </a:extLst>
          </p:cNvPr>
          <p:cNvSpPr txBox="1"/>
          <p:nvPr/>
        </p:nvSpPr>
        <p:spPr>
          <a:xfrm>
            <a:off x="2868392" y="3873552"/>
            <a:ext cx="13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Togekiss</a:t>
            </a:r>
            <a:endParaRPr lang="en-US" b="1" dirty="0"/>
          </a:p>
          <a:p>
            <a:pPr algn="ctr"/>
            <a:r>
              <a:rPr lang="en-US" b="1" dirty="0">
                <a:solidFill>
                  <a:srgbClr val="00B050"/>
                </a:solidFill>
              </a:rPr>
              <a:t>Fairy</a:t>
            </a:r>
            <a:r>
              <a:rPr lang="en-US" dirty="0"/>
              <a:t>/Flying</a:t>
            </a:r>
            <a:endParaRPr lang="en-PH" dirty="0"/>
          </a:p>
        </p:txBody>
      </p:sp>
      <p:pic>
        <p:nvPicPr>
          <p:cNvPr id="1032" name="Picture 8" descr="Mamoswine Pokédex: stats, moves, evolution &amp; locations | Pokémon Database">
            <a:extLst>
              <a:ext uri="{FF2B5EF4-FFF2-40B4-BE49-F238E27FC236}">
                <a16:creationId xmlns:a16="http://schemas.microsoft.com/office/drawing/2014/main" id="{7B9E10A7-5DB9-BD0D-EB8F-A462533B2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974712" y="4521811"/>
            <a:ext cx="2722977" cy="2093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233C6B-4D6C-41DA-90D4-089DEF947BB0}"/>
              </a:ext>
            </a:extLst>
          </p:cNvPr>
          <p:cNvSpPr txBox="1"/>
          <p:nvPr/>
        </p:nvSpPr>
        <p:spPr>
          <a:xfrm>
            <a:off x="5399142" y="3873552"/>
            <a:ext cx="1393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Mamoswine</a:t>
            </a:r>
            <a:endParaRPr lang="en-US" dirty="0"/>
          </a:p>
          <a:p>
            <a:pPr algn="ctr"/>
            <a:r>
              <a:rPr lang="en-US" dirty="0"/>
              <a:t>Ice/Ground</a:t>
            </a:r>
            <a:endParaRPr lang="en-P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41DA4D-A93D-CE1A-52AB-20E583D3A9DF}"/>
              </a:ext>
            </a:extLst>
          </p:cNvPr>
          <p:cNvSpPr txBox="1"/>
          <p:nvPr/>
        </p:nvSpPr>
        <p:spPr>
          <a:xfrm>
            <a:off x="8343860" y="394729"/>
            <a:ext cx="1582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???</a:t>
            </a:r>
          </a:p>
          <a:p>
            <a:pPr algn="ctr"/>
            <a:r>
              <a:rPr lang="en-US" b="1" dirty="0"/>
              <a:t>DARK???/???</a:t>
            </a:r>
            <a:endParaRPr lang="en-PH" b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0A7C69-665A-1A37-F24C-FBA23826E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ESCARAN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64C342-0586-8A75-8F95-DB4E04570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66062-B61C-4CDF-BD65-17000E7484E9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97382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elektross | Pokédex">
            <a:extLst>
              <a:ext uri="{FF2B5EF4-FFF2-40B4-BE49-F238E27FC236}">
                <a16:creationId xmlns:a16="http://schemas.microsoft.com/office/drawing/2014/main" id="{FD82466F-1ADA-F9BB-A5CB-2F08D5F47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288" y="242522"/>
            <a:ext cx="3836008" cy="383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cyther | DimensionalVoyage's Expanded Pokedex Wiki | Fandom">
            <a:extLst>
              <a:ext uri="{FF2B5EF4-FFF2-40B4-BE49-F238E27FC236}">
                <a16:creationId xmlns:a16="http://schemas.microsoft.com/office/drawing/2014/main" id="{581EC405-FBF6-93E9-C010-3D13249AF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70" y="4521812"/>
            <a:ext cx="1853245" cy="209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ogekiss artwork by Ken Sugimori">
            <a:extLst>
              <a:ext uri="{FF2B5EF4-FFF2-40B4-BE49-F238E27FC236}">
                <a16:creationId xmlns:a16="http://schemas.microsoft.com/office/drawing/2014/main" id="{2344960C-FDE1-20DD-8E9A-4326A7FF5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97722" y="4893163"/>
            <a:ext cx="2494085" cy="135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48F0AE-96EE-8388-D37F-E879AD765E7F}"/>
              </a:ext>
            </a:extLst>
          </p:cNvPr>
          <p:cNvSpPr txBox="1"/>
          <p:nvPr/>
        </p:nvSpPr>
        <p:spPr>
          <a:xfrm>
            <a:off x="556448" y="3875480"/>
            <a:ext cx="1263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Scyther</a:t>
            </a:r>
            <a:endParaRPr lang="en-US" dirty="0"/>
          </a:p>
          <a:p>
            <a:pPr algn="ctr"/>
            <a:r>
              <a:rPr lang="en-US" dirty="0"/>
              <a:t>Bug/</a:t>
            </a:r>
            <a:r>
              <a:rPr lang="en-US" b="1" dirty="0">
                <a:solidFill>
                  <a:srgbClr val="FF0000"/>
                </a:solidFill>
              </a:rPr>
              <a:t>Flying</a:t>
            </a:r>
            <a:endParaRPr lang="en-PH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52350-3349-2F0A-89D8-DE9D8621010F}"/>
              </a:ext>
            </a:extLst>
          </p:cNvPr>
          <p:cNvSpPr txBox="1"/>
          <p:nvPr/>
        </p:nvSpPr>
        <p:spPr>
          <a:xfrm>
            <a:off x="2862205" y="3873552"/>
            <a:ext cx="1365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Togekiss</a:t>
            </a:r>
            <a:endParaRPr lang="en-US" dirty="0"/>
          </a:p>
          <a:p>
            <a:pPr algn="ctr"/>
            <a:r>
              <a:rPr lang="en-US" dirty="0"/>
              <a:t>Fairy/</a:t>
            </a:r>
            <a:r>
              <a:rPr lang="en-US" b="1" dirty="0">
                <a:solidFill>
                  <a:srgbClr val="FF0000"/>
                </a:solidFill>
              </a:rPr>
              <a:t>Flying</a:t>
            </a:r>
            <a:endParaRPr lang="en-PH" b="1" dirty="0">
              <a:solidFill>
                <a:srgbClr val="FF0000"/>
              </a:solidFill>
            </a:endParaRPr>
          </a:p>
        </p:txBody>
      </p:sp>
      <p:pic>
        <p:nvPicPr>
          <p:cNvPr id="1032" name="Picture 8" descr="Mamoswine Pokédex: stats, moves, evolution &amp; locations | Pokémon Database">
            <a:extLst>
              <a:ext uri="{FF2B5EF4-FFF2-40B4-BE49-F238E27FC236}">
                <a16:creationId xmlns:a16="http://schemas.microsoft.com/office/drawing/2014/main" id="{7B9E10A7-5DB9-BD0D-EB8F-A462533B2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974712" y="4521811"/>
            <a:ext cx="2722977" cy="2093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233C6B-4D6C-41DA-90D4-089DEF947BB0}"/>
              </a:ext>
            </a:extLst>
          </p:cNvPr>
          <p:cNvSpPr txBox="1"/>
          <p:nvPr/>
        </p:nvSpPr>
        <p:spPr>
          <a:xfrm>
            <a:off x="5369262" y="3873552"/>
            <a:ext cx="1453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Mamoswine</a:t>
            </a:r>
            <a:endParaRPr lang="en-US" b="1" dirty="0"/>
          </a:p>
          <a:p>
            <a:pPr algn="ctr"/>
            <a:r>
              <a:rPr lang="en-US" dirty="0"/>
              <a:t>Ice/</a:t>
            </a:r>
            <a:r>
              <a:rPr lang="en-US" b="1" dirty="0">
                <a:solidFill>
                  <a:srgbClr val="00B050"/>
                </a:solidFill>
              </a:rPr>
              <a:t>Ground</a:t>
            </a:r>
            <a:endParaRPr lang="en-PH" b="1" dirty="0">
              <a:solidFill>
                <a:srgbClr val="00B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41DA4D-A93D-CE1A-52AB-20E583D3A9DF}"/>
              </a:ext>
            </a:extLst>
          </p:cNvPr>
          <p:cNvSpPr txBox="1"/>
          <p:nvPr/>
        </p:nvSpPr>
        <p:spPr>
          <a:xfrm>
            <a:off x="8484667" y="394729"/>
            <a:ext cx="1301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Eelektross</a:t>
            </a:r>
            <a:endParaRPr lang="en-US" b="1" dirty="0"/>
          </a:p>
          <a:p>
            <a:pPr algn="ctr"/>
            <a:r>
              <a:rPr lang="en-US" b="1" dirty="0">
                <a:highlight>
                  <a:srgbClr val="FFFF00"/>
                </a:highlight>
              </a:rPr>
              <a:t>ELECTRIC</a:t>
            </a:r>
            <a:endParaRPr lang="en-PH" b="1" dirty="0">
              <a:highlight>
                <a:srgbClr val="FFFF00"/>
              </a:highlight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0A7C69-665A-1A37-F24C-FBA23826E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ESCARAN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64C342-0586-8A75-8F95-DB4E04570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66062-B61C-4CDF-BD65-17000E7484E9}" type="slidenum">
              <a:rPr lang="en-PH" smtClean="0"/>
              <a:t>19</a:t>
            </a:fld>
            <a:endParaRPr lang="en-P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DFA8A9-AA24-98BC-5BB6-9BE05C5B7A03}"/>
              </a:ext>
            </a:extLst>
          </p:cNvPr>
          <p:cNvSpPr txBox="1"/>
          <p:nvPr/>
        </p:nvSpPr>
        <p:spPr>
          <a:xfrm>
            <a:off x="363364" y="4413739"/>
            <a:ext cx="240738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>
                <a:solidFill>
                  <a:srgbClr val="FF0000"/>
                </a:solidFill>
              </a:rPr>
              <a:t>X</a:t>
            </a:r>
            <a:endParaRPr lang="en-PH" sz="166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144754-A500-0099-1B33-0E03FC2FD44D}"/>
              </a:ext>
            </a:extLst>
          </p:cNvPr>
          <p:cNvSpPr txBox="1"/>
          <p:nvPr/>
        </p:nvSpPr>
        <p:spPr>
          <a:xfrm>
            <a:off x="2829240" y="4413739"/>
            <a:ext cx="110684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>
                <a:solidFill>
                  <a:srgbClr val="FF0000"/>
                </a:solidFill>
              </a:rPr>
              <a:t>X</a:t>
            </a:r>
            <a:endParaRPr lang="en-PH" sz="16600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49A503-2EFD-297B-611B-5531C5872504}"/>
              </a:ext>
            </a:extLst>
          </p:cNvPr>
          <p:cNvSpPr txBox="1"/>
          <p:nvPr/>
        </p:nvSpPr>
        <p:spPr>
          <a:xfrm>
            <a:off x="5187622" y="4359884"/>
            <a:ext cx="229715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600" b="0" i="0" dirty="0">
                <a:solidFill>
                  <a:srgbClr val="00B050"/>
                </a:solidFill>
                <a:effectLst/>
                <a:latin typeface="Google Sans"/>
              </a:rPr>
              <a:t>✓</a:t>
            </a:r>
            <a:endParaRPr lang="en-PH" sz="199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949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713F7-7E11-4D68-3F8F-B22A586DE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3148"/>
            <a:ext cx="10515600" cy="1325563"/>
          </a:xfrm>
        </p:spPr>
        <p:txBody>
          <a:bodyPr>
            <a:noAutofit/>
          </a:bodyPr>
          <a:lstStyle/>
          <a:p>
            <a:r>
              <a:rPr lang="en-US" sz="3200" dirty="0"/>
              <a:t>Racial profiling is the practice of targeting individuals for suspicion of crime based on their race, ethnicity, religion, or national origin. </a:t>
            </a:r>
            <a:r>
              <a:rPr lang="en-US" sz="3200" baseline="30000" dirty="0"/>
              <a:t>a</a:t>
            </a:r>
            <a:endParaRPr lang="en-PH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0411F-A092-0933-3ECB-99616A5B0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00510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Reasons Why Racial Profiling is Bad: </a:t>
            </a:r>
            <a:r>
              <a:rPr lang="en-US" sz="1800" baseline="30000" dirty="0"/>
              <a:t>a</a:t>
            </a:r>
            <a:endParaRPr lang="en-US" sz="1800" dirty="0"/>
          </a:p>
          <a:p>
            <a:pPr marL="914400" lvl="1" indent="-457200">
              <a:buFont typeface="+mj-lt"/>
              <a:buAutoNum type="arabicPeriod"/>
            </a:pPr>
            <a:r>
              <a:rPr lang="en-PH" sz="1600" dirty="0"/>
              <a:t>Violation of Human Rights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PH" sz="1600" dirty="0"/>
              <a:t>Ineffectiveness in Law Enforcement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PH" sz="1600" dirty="0"/>
              <a:t>Erosion of Trust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PH" sz="1600" dirty="0"/>
              <a:t>Psychological and Social Harm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PH" sz="1600" dirty="0"/>
              <a:t>Legal and Ethical Concerns</a:t>
            </a:r>
          </a:p>
          <a:p>
            <a:pPr marL="914400" lvl="1" indent="-457200">
              <a:buFont typeface="+mj-lt"/>
              <a:buAutoNum type="arabicPeriod"/>
            </a:pPr>
            <a:endParaRPr lang="en-PH" sz="1600" dirty="0"/>
          </a:p>
          <a:p>
            <a:pPr marL="914400" lvl="1" indent="-457200">
              <a:buFont typeface="+mj-lt"/>
              <a:buAutoNum type="arabicPeriod"/>
            </a:pPr>
            <a:endParaRPr lang="en-PH" sz="1600" dirty="0"/>
          </a:p>
          <a:p>
            <a:pPr marL="914400" lvl="1" indent="-457200">
              <a:buFont typeface="+mj-lt"/>
              <a:buAutoNum type="arabicPeriod"/>
            </a:pPr>
            <a:endParaRPr lang="en-PH" sz="1600" dirty="0"/>
          </a:p>
          <a:p>
            <a:pPr marL="914400" lvl="1" indent="-457200">
              <a:buFont typeface="+mj-lt"/>
              <a:buAutoNum type="arabicPeriod"/>
            </a:pPr>
            <a:endParaRPr lang="en-PH" sz="1600" dirty="0"/>
          </a:p>
          <a:p>
            <a:pPr marL="914400" lvl="1" indent="-457200">
              <a:buFont typeface="+mj-lt"/>
              <a:buAutoNum type="arabicPeriod"/>
            </a:pPr>
            <a:endParaRPr lang="en-PH" sz="1600" dirty="0"/>
          </a:p>
          <a:p>
            <a:pPr marL="914400" lvl="1" indent="-457200">
              <a:buFont typeface="+mj-lt"/>
              <a:buAutoNum type="arabicPeriod"/>
            </a:pPr>
            <a:endParaRPr lang="en-PH" sz="1600" dirty="0"/>
          </a:p>
          <a:p>
            <a:pPr lvl="1"/>
            <a:endParaRPr lang="en-PH" sz="1600" dirty="0"/>
          </a:p>
          <a:p>
            <a:pPr lvl="1"/>
            <a:endParaRPr lang="en-PH" sz="1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3BCFA4B-8D14-A5E1-5C1C-3C021B1FA99D}"/>
              </a:ext>
            </a:extLst>
          </p:cNvPr>
          <p:cNvSpPr txBox="1">
            <a:spLocks/>
          </p:cNvSpPr>
          <p:nvPr/>
        </p:nvSpPr>
        <p:spPr>
          <a:xfrm>
            <a:off x="5593977" y="310051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sz="1800" dirty="0"/>
              <a:t>Instances of Wrongful Incrimination: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PH" sz="1600" dirty="0"/>
              <a:t>Traffic Stops and Searches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PH" sz="1600" dirty="0"/>
              <a:t>Stop-and-Frisk Practices </a:t>
            </a:r>
            <a:r>
              <a:rPr lang="en-US" sz="1600" baseline="30000" dirty="0"/>
              <a:t>b</a:t>
            </a:r>
            <a:endParaRPr lang="en-PH" sz="1600" dirty="0"/>
          </a:p>
          <a:p>
            <a:pPr marL="914400" lvl="1" indent="-457200">
              <a:buFont typeface="+mj-lt"/>
              <a:buAutoNum type="arabicPeriod"/>
            </a:pPr>
            <a:r>
              <a:rPr lang="en-PH" sz="1600" dirty="0"/>
              <a:t>Post-9/11 Policies </a:t>
            </a:r>
            <a:r>
              <a:rPr lang="en-US" sz="1600" baseline="30000" dirty="0"/>
              <a:t>c</a:t>
            </a:r>
            <a:endParaRPr lang="en-PH" sz="1600" dirty="0"/>
          </a:p>
          <a:p>
            <a:pPr marL="914400" lvl="1" indent="-457200">
              <a:buFont typeface="+mj-lt"/>
              <a:buAutoNum type="arabicPeriod"/>
            </a:pPr>
            <a:r>
              <a:rPr lang="en-PH" sz="1600" dirty="0"/>
              <a:t>Cases of Wrongful Arrest </a:t>
            </a:r>
            <a:r>
              <a:rPr lang="en-US" sz="1600" baseline="30000" dirty="0"/>
              <a:t>d</a:t>
            </a:r>
            <a:endParaRPr lang="en-PH" sz="1600" dirty="0"/>
          </a:p>
          <a:p>
            <a:pPr marL="914400" lvl="1" indent="-457200">
              <a:buFont typeface="+mj-lt"/>
              <a:buAutoNum type="arabicPeriod"/>
            </a:pPr>
            <a:endParaRPr lang="en-PH" sz="1800" dirty="0"/>
          </a:p>
          <a:p>
            <a:pPr marL="914400" lvl="1" indent="-457200">
              <a:buFont typeface="+mj-lt"/>
              <a:buAutoNum type="arabicPeriod"/>
            </a:pPr>
            <a:endParaRPr lang="en-PH" sz="1800" dirty="0"/>
          </a:p>
          <a:p>
            <a:endParaRPr lang="en-PH" sz="2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6FE1B-C8FD-A8BB-E561-F94A72689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ESCARAN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6BC45-90C2-C687-77C2-18429FEA3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66062-B61C-4CDF-BD65-17000E7484E9}" type="slidenum">
              <a:rPr lang="en-PH" smtClean="0"/>
              <a:t>2</a:t>
            </a:fld>
            <a:endParaRPr lang="en-P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D03DAE-C6EF-9F35-C4AA-CB1164D6CF30}"/>
              </a:ext>
            </a:extLst>
          </p:cNvPr>
          <p:cNvSpPr txBox="1"/>
          <p:nvPr/>
        </p:nvSpPr>
        <p:spPr>
          <a:xfrm>
            <a:off x="1008419" y="5975476"/>
            <a:ext cx="514596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aseline="30000" dirty="0"/>
              <a:t>a </a:t>
            </a:r>
            <a:r>
              <a:rPr lang="en-US" sz="1050" dirty="0">
                <a:hlinkClick r:id="rId2"/>
              </a:rPr>
              <a:t>https://www.aclu.org/issues/racial-justice/race-and-criminal-justice/racial-profiling</a:t>
            </a:r>
            <a:endParaRPr lang="en-US" sz="1050" dirty="0"/>
          </a:p>
          <a:p>
            <a:r>
              <a:rPr lang="en-US" sz="1050" baseline="30000" dirty="0"/>
              <a:t>b </a:t>
            </a:r>
            <a:r>
              <a:rPr lang="en-US" sz="1050" dirty="0"/>
              <a:t>https://www.nyclu.org/data/stop-and-frisk-data</a:t>
            </a:r>
          </a:p>
          <a:p>
            <a:endParaRPr lang="en-PH" baseline="30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A2367A-6EB1-880A-A363-DCC759FA7F0E}"/>
              </a:ext>
            </a:extLst>
          </p:cNvPr>
          <p:cNvSpPr txBox="1"/>
          <p:nvPr/>
        </p:nvSpPr>
        <p:spPr>
          <a:xfrm>
            <a:off x="6120543" y="5974573"/>
            <a:ext cx="411362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aseline="30000" dirty="0"/>
              <a:t>c </a:t>
            </a:r>
            <a:r>
              <a:rPr lang="en-US" sz="1050" dirty="0"/>
              <a:t>https://www.hrw.org/reports/2002/usahate/usa1102-04.htm</a:t>
            </a:r>
          </a:p>
          <a:p>
            <a:r>
              <a:rPr lang="en-US" sz="1050" baseline="30000" dirty="0"/>
              <a:t>d </a:t>
            </a:r>
            <a:r>
              <a:rPr lang="en-US" sz="1050" dirty="0"/>
              <a:t>https://www.npr.org/sections/thetwo-way/2018/05/03/607973546</a:t>
            </a:r>
            <a:endParaRPr lang="en-PH" baseline="30000" dirty="0"/>
          </a:p>
        </p:txBody>
      </p:sp>
    </p:spTree>
    <p:extLst>
      <p:ext uri="{BB962C8B-B14F-4D97-AF65-F5344CB8AC3E}">
        <p14:creationId xmlns:p14="http://schemas.microsoft.com/office/powerpoint/2010/main" val="1533033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CB78D-2B7A-B656-5938-013ACE1C8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Conclusion</a:t>
            </a:r>
            <a:endParaRPr lang="en-PH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FF80B-EAA9-368E-3B9E-533DC6F1F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ESCARAN</a:t>
            </a:r>
            <a:endParaRPr lang="en-P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4ECC6A-C1F4-F9F6-491F-DB8A820C0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66062-B61C-4CDF-BD65-17000E7484E9}" type="slidenum">
              <a:rPr lang="en-PH" smtClean="0"/>
              <a:t>20</a:t>
            </a:fld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8691B-D949-2584-E437-6BD3ABB02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Color of Pokémon is </a:t>
            </a:r>
            <a:r>
              <a:rPr lang="en-US" b="1" dirty="0"/>
              <a:t>not</a:t>
            </a:r>
            <a:r>
              <a:rPr lang="en-US" dirty="0"/>
              <a:t> a good indicator for type, with an accuracy of only 26.9% and 25.2% on the first and second test, respectively.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Usage of CNN deep learning algorithm might be able to achieve higher accuracy.</a:t>
            </a:r>
          </a:p>
          <a:p>
            <a:r>
              <a:rPr lang="en-US" dirty="0"/>
              <a:t>Using CNN, double type prediction may be possible.</a:t>
            </a:r>
          </a:p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2774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CB78D-2B7A-B656-5938-013ACE1C8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Conclusion</a:t>
            </a:r>
            <a:endParaRPr lang="en-PH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FF80B-EAA9-368E-3B9E-533DC6F1F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ESCARAN</a:t>
            </a:r>
            <a:endParaRPr lang="en-P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4ECC6A-C1F4-F9F6-491F-DB8A820C0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66062-B61C-4CDF-BD65-17000E7484E9}" type="slidenum">
              <a:rPr lang="en-PH" smtClean="0"/>
              <a:t>21</a:t>
            </a:fld>
            <a:endParaRPr lang="en-PH"/>
          </a:p>
        </p:txBody>
      </p:sp>
      <p:pic>
        <p:nvPicPr>
          <p:cNvPr id="9218" name="Picture 2" descr="Open photo">
            <a:extLst>
              <a:ext uri="{FF2B5EF4-FFF2-40B4-BE49-F238E27FC236}">
                <a16:creationId xmlns:a16="http://schemas.microsoft.com/office/drawing/2014/main" id="{F20844E9-C10E-13B9-9BB5-8D2170260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259" y="1876790"/>
            <a:ext cx="2535482" cy="3104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816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CB78D-2B7A-B656-5938-013ACE1C8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References</a:t>
            </a:r>
            <a:endParaRPr lang="en-PH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FF80B-EAA9-368E-3B9E-533DC6F1F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ESCARAN</a:t>
            </a:r>
            <a:endParaRPr lang="en-P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4ECC6A-C1F4-F9F6-491F-DB8A820C0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66062-B61C-4CDF-BD65-17000E7484E9}" type="slidenum">
              <a:rPr lang="en-PH" smtClean="0"/>
              <a:t>22</a:t>
            </a:fld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8691B-D949-2584-E437-6BD3ABB02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Dataset:</a:t>
            </a:r>
          </a:p>
          <a:p>
            <a:pPr marL="0" indent="0">
              <a:buNone/>
            </a:pPr>
            <a:r>
              <a:rPr lang="en-US" sz="1600" dirty="0"/>
              <a:t>Subbiah, V. (March 2024). </a:t>
            </a:r>
            <a:r>
              <a:rPr lang="en-US" sz="1600" dirty="0" err="1"/>
              <a:t>Pokemon</a:t>
            </a:r>
            <a:r>
              <a:rPr lang="en-US" sz="1600" dirty="0"/>
              <a:t> Image Dataset. Retrieved from </a:t>
            </a:r>
            <a:r>
              <a:rPr lang="en-US" sz="1600" dirty="0">
                <a:hlinkClick r:id="rId2"/>
              </a:rPr>
              <a:t>https://www.kaggle.com/datasets/vishalsubbiah/pokemon-images-and-types </a:t>
            </a:r>
            <a:r>
              <a:rPr lang="en-US" sz="1600" dirty="0"/>
              <a:t>on May 16, 2024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Other images and GIFs:</a:t>
            </a:r>
          </a:p>
          <a:p>
            <a:pPr marL="0" indent="0">
              <a:buNone/>
            </a:pPr>
            <a:r>
              <a:rPr lang="en-US" sz="1600" dirty="0"/>
              <a:t>Pokémon Database (n.d.). Retrieved from </a:t>
            </a:r>
            <a:r>
              <a:rPr lang="en-US" sz="1600" dirty="0">
                <a:hlinkClick r:id="rId3"/>
              </a:rPr>
              <a:t>https://pokemondb.net/</a:t>
            </a:r>
            <a:r>
              <a:rPr lang="en-US" sz="1600" dirty="0"/>
              <a:t> on May 16, 2024</a:t>
            </a:r>
            <a:endParaRPr lang="en-PH" sz="1600" dirty="0"/>
          </a:p>
        </p:txBody>
      </p:sp>
    </p:spTree>
    <p:extLst>
      <p:ext uri="{BB962C8B-B14F-4D97-AF65-F5344CB8AC3E}">
        <p14:creationId xmlns:p14="http://schemas.microsoft.com/office/powerpoint/2010/main" val="585277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B3394-F0F7-658F-0422-6E2454006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30046-CABD-28BA-B80F-13537DF27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A610B3-1581-C76F-33DD-58A3379A3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ESCARAN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33DB0-389E-193B-B5EE-990592B1C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66062-B61C-4CDF-BD65-17000E7484E9}" type="slidenum">
              <a:rPr lang="en-PH" smtClean="0"/>
              <a:t>23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13054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9DE42-401A-823F-4690-A2DC33987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This study aims to spread awareness and educate that no matter the situation, one must never judge another based on their color.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5400" dirty="0">
                <a:latin typeface="Gabriola" panose="04040605051002020D02" pitchFamily="82" charset="0"/>
              </a:rPr>
              <a:t>“never judge a book by its cover”</a:t>
            </a:r>
          </a:p>
          <a:p>
            <a:pPr marL="0" indent="0" algn="ctr">
              <a:buNone/>
            </a:pPr>
            <a:r>
              <a:rPr lang="en-US" sz="5400" dirty="0">
                <a:latin typeface="Gabriola" panose="04040605051002020D02" pitchFamily="82" charset="0"/>
              </a:rPr>
              <a:t>-Aristotle (probably)</a:t>
            </a:r>
            <a:endParaRPr lang="en-PH" sz="5400" dirty="0">
              <a:latin typeface="Gabriola" panose="04040605051002020D02" pitchFamily="82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25C7F2A-882C-0948-6AA8-6E69C5CA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ESCARAN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E2E771-24E3-0C91-B8E6-63E97E659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66062-B61C-4CDF-BD65-17000E7484E9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34180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lank Wild Pokemon Appears Meme Generator">
            <a:extLst>
              <a:ext uri="{FF2B5EF4-FFF2-40B4-BE49-F238E27FC236}">
                <a16:creationId xmlns:a16="http://schemas.microsoft.com/office/drawing/2014/main" id="{CB293DDA-B719-F02C-2FD4-F9E21D64F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725" y="1767840"/>
            <a:ext cx="5000625" cy="4880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Eelektross | Pokédex">
            <a:extLst>
              <a:ext uri="{FF2B5EF4-FFF2-40B4-BE49-F238E27FC236}">
                <a16:creationId xmlns:a16="http://schemas.microsoft.com/office/drawing/2014/main" id="{C40F13BD-AEC6-C0A5-4A6D-31DFE986C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938" y="-150960"/>
            <a:ext cx="3837600" cy="383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653C4B-666F-A8D2-16B2-645E3F5E4B48}"/>
              </a:ext>
            </a:extLst>
          </p:cNvPr>
          <p:cNvSpPr txBox="1"/>
          <p:nvPr/>
        </p:nvSpPr>
        <p:spPr>
          <a:xfrm>
            <a:off x="5026938" y="5372100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???</a:t>
            </a:r>
            <a:endParaRPr lang="en-PH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EEF6E7-4736-FC11-7711-4212396E1F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6550" y="4357920"/>
            <a:ext cx="762000" cy="43815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95F3C66-AC31-19E9-309F-4F56D759B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ESCARAN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5F2A50-B19A-6DF7-C7C6-253DE81BD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66062-B61C-4CDF-BD65-17000E7484E9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90860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elektross | Pokédex">
            <a:extLst>
              <a:ext uri="{FF2B5EF4-FFF2-40B4-BE49-F238E27FC236}">
                <a16:creationId xmlns:a16="http://schemas.microsoft.com/office/drawing/2014/main" id="{FD82466F-1ADA-F9BB-A5CB-2F08D5F47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288" y="242522"/>
            <a:ext cx="3836008" cy="383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cyther | DimensionalVoyage's Expanded Pokedex Wiki | Fandom">
            <a:extLst>
              <a:ext uri="{FF2B5EF4-FFF2-40B4-BE49-F238E27FC236}">
                <a16:creationId xmlns:a16="http://schemas.microsoft.com/office/drawing/2014/main" id="{581EC405-FBF6-93E9-C010-3D13249AF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70" y="4521812"/>
            <a:ext cx="1853245" cy="209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ogekiss artwork by Ken Sugimori">
            <a:extLst>
              <a:ext uri="{FF2B5EF4-FFF2-40B4-BE49-F238E27FC236}">
                <a16:creationId xmlns:a16="http://schemas.microsoft.com/office/drawing/2014/main" id="{2344960C-FDE1-20DD-8E9A-4326A7FF5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97722" y="4893163"/>
            <a:ext cx="2494085" cy="135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48F0AE-96EE-8388-D37F-E879AD765E7F}"/>
              </a:ext>
            </a:extLst>
          </p:cNvPr>
          <p:cNvSpPr txBox="1"/>
          <p:nvPr/>
        </p:nvSpPr>
        <p:spPr>
          <a:xfrm>
            <a:off x="577287" y="3875480"/>
            <a:ext cx="1221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Scyther</a:t>
            </a:r>
            <a:endParaRPr lang="en-US" dirty="0"/>
          </a:p>
          <a:p>
            <a:pPr algn="ctr"/>
            <a:r>
              <a:rPr lang="en-US" dirty="0"/>
              <a:t>Bug/Flying</a:t>
            </a:r>
            <a:endParaRPr lang="en-P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52350-3349-2F0A-89D8-DE9D8621010F}"/>
              </a:ext>
            </a:extLst>
          </p:cNvPr>
          <p:cNvSpPr txBox="1"/>
          <p:nvPr/>
        </p:nvSpPr>
        <p:spPr>
          <a:xfrm>
            <a:off x="2883044" y="3873552"/>
            <a:ext cx="1323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Togekiss</a:t>
            </a:r>
            <a:endParaRPr lang="en-US" dirty="0"/>
          </a:p>
          <a:p>
            <a:pPr algn="ctr"/>
            <a:r>
              <a:rPr lang="en-US" dirty="0"/>
              <a:t>Fairy/Flying</a:t>
            </a:r>
            <a:endParaRPr lang="en-PH" dirty="0"/>
          </a:p>
        </p:txBody>
      </p:sp>
      <p:pic>
        <p:nvPicPr>
          <p:cNvPr id="1032" name="Picture 8" descr="Mamoswine Pokédex: stats, moves, evolution &amp; locations | Pokémon Database">
            <a:extLst>
              <a:ext uri="{FF2B5EF4-FFF2-40B4-BE49-F238E27FC236}">
                <a16:creationId xmlns:a16="http://schemas.microsoft.com/office/drawing/2014/main" id="{7B9E10A7-5DB9-BD0D-EB8F-A462533B2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974712" y="4521811"/>
            <a:ext cx="2722977" cy="2093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233C6B-4D6C-41DA-90D4-089DEF947BB0}"/>
              </a:ext>
            </a:extLst>
          </p:cNvPr>
          <p:cNvSpPr txBox="1"/>
          <p:nvPr/>
        </p:nvSpPr>
        <p:spPr>
          <a:xfrm>
            <a:off x="5399142" y="3873552"/>
            <a:ext cx="1393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Mamoswine</a:t>
            </a:r>
            <a:endParaRPr lang="en-US" dirty="0"/>
          </a:p>
          <a:p>
            <a:pPr algn="ctr"/>
            <a:r>
              <a:rPr lang="en-US" dirty="0"/>
              <a:t>Ice/Ground</a:t>
            </a:r>
            <a:endParaRPr lang="en-P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41DA4D-A93D-CE1A-52AB-20E583D3A9DF}"/>
              </a:ext>
            </a:extLst>
          </p:cNvPr>
          <p:cNvSpPr txBox="1"/>
          <p:nvPr/>
        </p:nvSpPr>
        <p:spPr>
          <a:xfrm>
            <a:off x="8657437" y="394729"/>
            <a:ext cx="955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???</a:t>
            </a:r>
          </a:p>
          <a:p>
            <a:pPr algn="ctr"/>
            <a:r>
              <a:rPr lang="en-US" dirty="0"/>
              <a:t>???/???</a:t>
            </a:r>
            <a:endParaRPr lang="en-PH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0A7C69-665A-1A37-F24C-FBA23826E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ESCARAN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64C342-0586-8A75-8F95-DB4E04570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66062-B61C-4CDF-BD65-17000E7484E9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22249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team Workshop::Pokemon Emerald Ending (Girl)">
            <a:extLst>
              <a:ext uri="{FF2B5EF4-FFF2-40B4-BE49-F238E27FC236}">
                <a16:creationId xmlns:a16="http://schemas.microsoft.com/office/drawing/2014/main" id="{AB96EA3D-7B4A-1764-41AE-9D51BAB79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4007" y="-276225"/>
            <a:ext cx="13102731" cy="747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1EDD6420-D899-B1CF-45E4-FC07CDA4D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6832" y="428625"/>
            <a:ext cx="12192000" cy="1976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yellow and blue text&#10;&#10;Description automatically generated">
            <a:extLst>
              <a:ext uri="{FF2B5EF4-FFF2-40B4-BE49-F238E27FC236}">
                <a16:creationId xmlns:a16="http://schemas.microsoft.com/office/drawing/2014/main" id="{FF563C20-1123-21EF-4CB1-6566E787B8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558" y="1762578"/>
            <a:ext cx="9753600" cy="1562100"/>
          </a:xfrm>
          <a:prstGeom prst="rect">
            <a:avLst/>
          </a:prstGeom>
        </p:spPr>
      </p:pic>
      <p:pic>
        <p:nvPicPr>
          <p:cNvPr id="13" name="Picture 12" descr="A yellow and blue text&#10;&#10;Description automatically generated">
            <a:extLst>
              <a:ext uri="{FF2B5EF4-FFF2-40B4-BE49-F238E27FC236}">
                <a16:creationId xmlns:a16="http://schemas.microsoft.com/office/drawing/2014/main" id="{3AB33195-3CBD-1150-01D0-1E175337DF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358" y="2489426"/>
            <a:ext cx="9144000" cy="148232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CECC852-AD5D-F052-781E-B64E3331D77F}"/>
              </a:ext>
            </a:extLst>
          </p:cNvPr>
          <p:cNvSpPr txBox="1"/>
          <p:nvPr/>
        </p:nvSpPr>
        <p:spPr>
          <a:xfrm>
            <a:off x="9485105" y="6488668"/>
            <a:ext cx="2706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©The Pokémon Company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423B46D-0685-DD3F-18A1-AEB9FF08B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ESCARAN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2872B5-5F80-5A9A-E1BE-528F43F00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66062-B61C-4CDF-BD65-17000E7484E9}" type="slidenum">
              <a:rPr lang="en-PH" smtClean="0"/>
              <a:t>6</a:t>
            </a:fld>
            <a:endParaRPr lang="en-P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F738D-92AE-D2D8-34F4-7D2B4C23B069}"/>
              </a:ext>
            </a:extLst>
          </p:cNvPr>
          <p:cNvSpPr txBox="1"/>
          <p:nvPr/>
        </p:nvSpPr>
        <p:spPr>
          <a:xfrm>
            <a:off x="393674" y="5244147"/>
            <a:ext cx="25763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badi" panose="020B0604020104020204" pitchFamily="34" charset="0"/>
              </a:rPr>
              <a:t>Jed Jerrel K. Escaran</a:t>
            </a:r>
          </a:p>
          <a:p>
            <a:r>
              <a:rPr lang="en-US" b="1" dirty="0">
                <a:latin typeface="Abadi" panose="020B0604020104020204" pitchFamily="34" charset="0"/>
              </a:rPr>
              <a:t>BS3 Applied Physics</a:t>
            </a:r>
          </a:p>
          <a:p>
            <a:r>
              <a:rPr lang="en-US" b="1" dirty="0">
                <a:latin typeface="Abadi" panose="020B0604020104020204" pitchFamily="34" charset="0"/>
              </a:rPr>
              <a:t>AP157 Capstone Project</a:t>
            </a:r>
          </a:p>
          <a:p>
            <a:endParaRPr lang="en-US" b="1" dirty="0">
              <a:latin typeface="Abadi" panose="020B0604020104020204" pitchFamily="34" charset="0"/>
            </a:endParaRPr>
          </a:p>
          <a:p>
            <a:r>
              <a:rPr lang="en-US" b="1" dirty="0">
                <a:latin typeface="Abadi" panose="020B0604020104020204" pitchFamily="34" charset="0"/>
              </a:rPr>
              <a:t>May 21, 2024</a:t>
            </a:r>
            <a:endParaRPr lang="en-PH" b="1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275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CB78D-2B7A-B656-5938-013ACE1C8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Dataset </a:t>
            </a:r>
            <a:endParaRPr lang="en-PH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04870-5140-BD54-9B5C-3072B67B3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Datasets were retrieved from Kaggle.com</a:t>
            </a:r>
          </a:p>
          <a:p>
            <a:r>
              <a:rPr lang="en-US" sz="2000" dirty="0"/>
              <a:t>Dataset by Vishal Subbiah was used in this study </a:t>
            </a:r>
            <a:r>
              <a:rPr lang="en-US" sz="2000" baseline="30000" dirty="0"/>
              <a:t>1</a:t>
            </a:r>
            <a:endParaRPr lang="en-PH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FF80B-EAA9-368E-3B9E-533DC6F1F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ESCARAN</a:t>
            </a:r>
            <a:endParaRPr lang="en-P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4ECC6A-C1F4-F9F6-491F-DB8A820C0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66062-B61C-4CDF-BD65-17000E7484E9}" type="slidenum">
              <a:rPr lang="en-PH" smtClean="0"/>
              <a:t>7</a:t>
            </a:fld>
            <a:endParaRPr lang="en-P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B2871-445B-9C23-F6F9-B9626640978D}"/>
              </a:ext>
            </a:extLst>
          </p:cNvPr>
          <p:cNvSpPr txBox="1"/>
          <p:nvPr/>
        </p:nvSpPr>
        <p:spPr>
          <a:xfrm>
            <a:off x="1002323" y="6176963"/>
            <a:ext cx="4871847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aseline="30000" dirty="0"/>
              <a:t>1 </a:t>
            </a:r>
            <a:r>
              <a:rPr lang="en-US" sz="1050" dirty="0"/>
              <a:t>https://www.kaggle.com/datasets/vishalsubbiah/pokemon-images-and-types</a:t>
            </a:r>
          </a:p>
          <a:p>
            <a:endParaRPr lang="en-PH" baseline="30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4256EB-7103-3420-2BD2-9FC33A696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686" y="2731722"/>
            <a:ext cx="2666267" cy="30170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C68BD0-635E-C184-AA5E-566505ECD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146" y="2731722"/>
            <a:ext cx="5484124" cy="30170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1A0B0FF-9876-C00D-D84B-9132252942C4}"/>
              </a:ext>
            </a:extLst>
          </p:cNvPr>
          <p:cNvSpPr txBox="1"/>
          <p:nvPr/>
        </p:nvSpPr>
        <p:spPr>
          <a:xfrm>
            <a:off x="1653686" y="5778222"/>
            <a:ext cx="2666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Figure 1. Pokémon Dataset</a:t>
            </a:r>
            <a:endParaRPr lang="en-PH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441A70-FCDF-3912-077D-DDC57B8B5BB4}"/>
              </a:ext>
            </a:extLst>
          </p:cNvPr>
          <p:cNvSpPr txBox="1"/>
          <p:nvPr/>
        </p:nvSpPr>
        <p:spPr>
          <a:xfrm>
            <a:off x="4762866" y="5786497"/>
            <a:ext cx="2666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Figure 2. Pokémon Images</a:t>
            </a:r>
            <a:endParaRPr lang="en-PH" sz="1400" dirty="0"/>
          </a:p>
        </p:txBody>
      </p:sp>
    </p:spTree>
    <p:extLst>
      <p:ext uri="{BB962C8B-B14F-4D97-AF65-F5344CB8AC3E}">
        <p14:creationId xmlns:p14="http://schemas.microsoft.com/office/powerpoint/2010/main" val="3585572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CB78D-2B7A-B656-5938-013ACE1C8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Image processing </a:t>
            </a:r>
            <a:endParaRPr lang="en-PH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04870-5140-BD54-9B5C-3072B67B3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Color Thief </a:t>
            </a:r>
            <a:r>
              <a:rPr lang="en-US" sz="2000" baseline="30000" dirty="0"/>
              <a:t>2</a:t>
            </a:r>
          </a:p>
          <a:p>
            <a:pPr lvl="1"/>
            <a:r>
              <a:rPr lang="en-US" sz="1600" dirty="0"/>
              <a:t>a Python library that extracts the dominant color or a palette of colors from an image</a:t>
            </a:r>
          </a:p>
          <a:p>
            <a:pPr lvl="1"/>
            <a:r>
              <a:rPr lang="en-US" sz="1600" dirty="0"/>
              <a:t>utilizes the k-means clustering algorithm to analyze colors and identify the most prominent colors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FF80B-EAA9-368E-3B9E-533DC6F1F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ESCARAN</a:t>
            </a:r>
            <a:endParaRPr lang="en-P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4ECC6A-C1F4-F9F6-491F-DB8A820C0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66062-B61C-4CDF-BD65-17000E7484E9}" type="slidenum">
              <a:rPr lang="en-PH" smtClean="0"/>
              <a:t>8</a:t>
            </a:fld>
            <a:endParaRPr lang="en-P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2D08E5-E235-77E6-F13B-A744B127C8BA}"/>
              </a:ext>
            </a:extLst>
          </p:cNvPr>
          <p:cNvSpPr txBox="1"/>
          <p:nvPr/>
        </p:nvSpPr>
        <p:spPr>
          <a:xfrm>
            <a:off x="1002323" y="6176963"/>
            <a:ext cx="2658100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aseline="30000" dirty="0"/>
              <a:t>2 </a:t>
            </a:r>
            <a:r>
              <a:rPr lang="en-US" sz="1050" dirty="0"/>
              <a:t>https://github.com/fengsp/color-thief-py</a:t>
            </a:r>
          </a:p>
          <a:p>
            <a:endParaRPr lang="en-PH" baseline="30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38C80A9-25AF-6D1D-5259-C7D3AE8EC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737" y="3138487"/>
            <a:ext cx="87725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6B3B8B7-40C1-97EB-6EAF-0864FE4BB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323" y="3943658"/>
            <a:ext cx="4048912" cy="200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948F772-C3BE-A705-B871-D2AA574FA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358" y="3942304"/>
            <a:ext cx="502289" cy="200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D2556D5-7F88-507B-5DD3-1606FB407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976" y="4001294"/>
            <a:ext cx="4048191" cy="200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D3F71373-91AE-082B-BF93-4E58692F5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2262" y="4002929"/>
            <a:ext cx="502200" cy="200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B423608-4088-E5B9-654C-2394BB13C2A1}"/>
              </a:ext>
            </a:extLst>
          </p:cNvPr>
          <p:cNvSpPr txBox="1"/>
          <p:nvPr/>
        </p:nvSpPr>
        <p:spPr>
          <a:xfrm>
            <a:off x="1625111" y="2830710"/>
            <a:ext cx="3289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Figure 3. Color Thief process flowchart</a:t>
            </a:r>
            <a:endParaRPr lang="en-PH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292649-250E-C89E-475D-D2B4F71676B4}"/>
              </a:ext>
            </a:extLst>
          </p:cNvPr>
          <p:cNvSpPr txBox="1"/>
          <p:nvPr/>
        </p:nvSpPr>
        <p:spPr>
          <a:xfrm>
            <a:off x="994156" y="5911001"/>
            <a:ext cx="3920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Figure 4. Pikachu dominant color and palette</a:t>
            </a:r>
            <a:endParaRPr lang="en-PH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F1E409-8990-2F8C-DD83-A894BCB871F7}"/>
              </a:ext>
            </a:extLst>
          </p:cNvPr>
          <p:cNvSpPr txBox="1"/>
          <p:nvPr/>
        </p:nvSpPr>
        <p:spPr>
          <a:xfrm>
            <a:off x="6276976" y="5951462"/>
            <a:ext cx="3920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Figure 5. Eevee dominant color and palette</a:t>
            </a:r>
            <a:endParaRPr lang="en-PH" sz="1400" dirty="0"/>
          </a:p>
        </p:txBody>
      </p:sp>
    </p:spTree>
    <p:extLst>
      <p:ext uri="{BB962C8B-B14F-4D97-AF65-F5344CB8AC3E}">
        <p14:creationId xmlns:p14="http://schemas.microsoft.com/office/powerpoint/2010/main" val="3618312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CB78D-2B7A-B656-5938-013ACE1C8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Machine learning</a:t>
            </a:r>
            <a:endParaRPr lang="en-PH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04870-5140-BD54-9B5C-3072B67B3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Scikit-learn </a:t>
            </a:r>
            <a:r>
              <a:rPr lang="en-US" sz="2000" baseline="30000" dirty="0"/>
              <a:t>3</a:t>
            </a:r>
            <a:endParaRPr lang="en-US" sz="2000" dirty="0"/>
          </a:p>
          <a:p>
            <a:pPr lvl="1"/>
            <a:r>
              <a:rPr lang="en-US" sz="1600" dirty="0"/>
              <a:t>Model selection: train_test_split was used to split dataset (names, types, colors) into train and test subsets</a:t>
            </a:r>
          </a:p>
          <a:p>
            <a:pPr lvl="1"/>
            <a:r>
              <a:rPr lang="en-US" sz="1600" dirty="0"/>
              <a:t>Model training: random forest classifier was used to train the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FF80B-EAA9-368E-3B9E-533DC6F1F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ESCARAN</a:t>
            </a:r>
            <a:endParaRPr lang="en-P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4ECC6A-C1F4-F9F6-491F-DB8A820C0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66062-B61C-4CDF-BD65-17000E7484E9}" type="slidenum">
              <a:rPr lang="en-PH" smtClean="0"/>
              <a:t>9</a:t>
            </a:fld>
            <a:endParaRPr lang="en-P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B2871-445B-9C23-F6F9-B9626640978D}"/>
              </a:ext>
            </a:extLst>
          </p:cNvPr>
          <p:cNvSpPr txBox="1"/>
          <p:nvPr/>
        </p:nvSpPr>
        <p:spPr>
          <a:xfrm>
            <a:off x="1002323" y="6176963"/>
            <a:ext cx="2013693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aseline="30000" dirty="0"/>
              <a:t>3 </a:t>
            </a:r>
            <a:r>
              <a:rPr lang="en-US" sz="1050" dirty="0"/>
              <a:t>https://scikit-learn.org/stable/</a:t>
            </a:r>
          </a:p>
          <a:p>
            <a:endParaRPr lang="en-PH" baseline="3000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6F3246A-8E72-7386-58FA-E80097D71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372" y="2841262"/>
            <a:ext cx="5338028" cy="3246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40B12F5-F86D-2E11-A809-F89352B502BD}"/>
              </a:ext>
            </a:extLst>
          </p:cNvPr>
          <p:cNvSpPr txBox="1"/>
          <p:nvPr/>
        </p:nvSpPr>
        <p:spPr>
          <a:xfrm>
            <a:off x="7771303" y="5348605"/>
            <a:ext cx="22508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Figure 6. Model training flowchart using Random Forest classifier</a:t>
            </a:r>
            <a:endParaRPr lang="en-PH" sz="1400" dirty="0"/>
          </a:p>
        </p:txBody>
      </p:sp>
    </p:spTree>
    <p:extLst>
      <p:ext uri="{BB962C8B-B14F-4D97-AF65-F5344CB8AC3E}">
        <p14:creationId xmlns:p14="http://schemas.microsoft.com/office/powerpoint/2010/main" val="2579914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786</Words>
  <Application>Microsoft Office PowerPoint</Application>
  <PresentationFormat>Widescreen</PresentationFormat>
  <Paragraphs>195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Abadi</vt:lpstr>
      <vt:lpstr>Aptos</vt:lpstr>
      <vt:lpstr>Aptos Display</vt:lpstr>
      <vt:lpstr>Arial</vt:lpstr>
      <vt:lpstr>Gabriola</vt:lpstr>
      <vt:lpstr>Google Sans</vt:lpstr>
      <vt:lpstr>Office Theme</vt:lpstr>
      <vt:lpstr>AP157 Capstone Project</vt:lpstr>
      <vt:lpstr>Racial profiling is the practice of targeting individuals for suspicion of crime based on their race, ethnicity, religion, or national origin. a</vt:lpstr>
      <vt:lpstr>PowerPoint Presentation</vt:lpstr>
      <vt:lpstr>PowerPoint Presentation</vt:lpstr>
      <vt:lpstr>PowerPoint Presentation</vt:lpstr>
      <vt:lpstr>PowerPoint Presentation</vt:lpstr>
      <vt:lpstr>Dataset </vt:lpstr>
      <vt:lpstr>Image processing </vt:lpstr>
      <vt:lpstr>Machine learning</vt:lpstr>
      <vt:lpstr>Machine learning</vt:lpstr>
      <vt:lpstr>Results</vt:lpstr>
      <vt:lpstr>Results</vt:lpstr>
      <vt:lpstr>Results</vt:lpstr>
      <vt:lpstr>Insights and Limitations</vt:lpstr>
      <vt:lpstr>Insights and Limitations</vt:lpstr>
      <vt:lpstr>PowerPoint Presentation</vt:lpstr>
      <vt:lpstr>PowerPoint Presentation</vt:lpstr>
      <vt:lpstr>PowerPoint Presentation</vt:lpstr>
      <vt:lpstr>PowerPoint Presentation</vt:lpstr>
      <vt:lpstr>Conclusion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jed jerrel escaran</dc:creator>
  <cp:lastModifiedBy>jed jerrel escaran</cp:lastModifiedBy>
  <cp:revision>4</cp:revision>
  <dcterms:created xsi:type="dcterms:W3CDTF">2024-05-20T11:40:36Z</dcterms:created>
  <dcterms:modified xsi:type="dcterms:W3CDTF">2024-05-21T04:10:02Z</dcterms:modified>
</cp:coreProperties>
</file>