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18288000" cy="10287000"/>
  <p:notesSz cx="6858000" cy="9144000"/>
  <p:embeddedFontLst>
    <p:embeddedFont>
      <p:font typeface="Bai Jamjuree" panose="020B0604020202020204" charset="-34"/>
      <p:regular r:id="rId28"/>
      <p:bold r:id="rId29"/>
      <p:italic r:id="rId30"/>
      <p:boldItalic r:id="rId31"/>
    </p:embeddedFont>
    <p:embeddedFont>
      <p:font typeface="Cormorant Garamond" panose="020B0604020202020204" charset="0"/>
      <p:regular r:id="rId32"/>
      <p:bold r:id="rId33"/>
      <p:italic r:id="rId34"/>
      <p:boldItalic r:id="rId35"/>
    </p:embeddedFont>
    <p:embeddedFont>
      <p:font typeface="Quicksand" panose="020B0604020202020204" charset="0"/>
      <p:regular r:id="rId36"/>
      <p:bold r:id="rId37"/>
    </p:embeddedFont>
    <p:embeddedFont>
      <p:font typeface="Quicksand Medium" panose="020B0604020202020204" charset="0"/>
      <p:regular r:id="rId38"/>
      <p:bold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3" roundtripDataSignature="AMtx7mgj/NuKIZs19ErTIveDOm5pWnkG1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40" d="100"/>
          <a:sy n="40" d="100"/>
        </p:scale>
        <p:origin x="900" y="5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7.fntdata"/><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font" Target="fonts/font11.fntdata"/><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font" Target="fonts/font10.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43"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36bdb1501a7_15_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2" name="Google Shape;82;g36bdb1501a7_15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36bdb1501a7_16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36bdb1501a7_16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36bdb1501a7_16_10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36bdb1501a7_16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36bdb1501a7_3_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2" name="Google Shape;232;g36bdb1501a7_3_3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42" name="Google Shape;242;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36bdb1501a7_4_1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 name="Google Shape;251;g36bdb1501a7_4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60" name="Google Shape;260;p1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36e3129f0c6_0_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70" name="Google Shape;270;g36e3129f0c6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85" name="Google Shape;285;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36e3129f0c6_0_3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99" name="Google Shape;299;g36e3129f0c6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g36bdb1501a7_3_4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10" name="Google Shape;310;g36bdb1501a7_3_4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7" name="Google Shape;9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36d91deae5d_0_25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20" name="Google Shape;320;g36d91deae5d_0_2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36e509047f8_2_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30" name="Google Shape;330;g36e509047f8_2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36bdb1501a7_3_5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42" name="Google Shape;342;g36bdb1501a7_3_5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36d542e08af_2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2" name="Google Shape;352;g36d542e08af_2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36d542e08af_2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1" name="Google Shape;361;g36d542e08af_2_2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73" name="Google Shape;373;p1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4" name="Google Shape;12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8" name="Google Shape;14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9" name="Google Shape;159;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36bdb1501a7_4_2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36bdb1501a7_4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36bdb1501a7_4_3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36bdb1501a7_4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36bdb1501a7_4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36bdb1501a7_4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36bdb1501a7_3_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1" name="Google Shape;201;g36bdb1501a7_3_3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
        <p:cNvGrpSpPr/>
        <p:nvPr/>
      </p:nvGrpSpPr>
      <p:grpSpPr>
        <a:xfrm>
          <a:off x="0" y="0"/>
          <a:ext cx="0" cy="0"/>
          <a:chOff x="0" y="0"/>
          <a:chExt cx="0" cy="0"/>
        </a:xfrm>
      </p:grpSpPr>
      <p:sp>
        <p:nvSpPr>
          <p:cNvPr id="12" name="Google Shape;12;p2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2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 name="Google Shape;14;p2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2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9"/>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71" name="Google Shape;71;p2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2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30"/>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30"/>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77" name="Google Shape;77;p3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3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3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21"/>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dk1"/>
              </a:buClr>
              <a:buSzPts val="4000"/>
              <a:buFont typeface="Calibri"/>
              <a:buNone/>
              <a:defRPr sz="4000" b="1"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21"/>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00"/>
              </a:spcBef>
              <a:spcAft>
                <a:spcPts val="0"/>
              </a:spcAft>
              <a:buClr>
                <a:srgbClr val="888888"/>
              </a:buClr>
              <a:buSzPts val="2000"/>
              <a:buNone/>
              <a:defRPr sz="2000">
                <a:solidFill>
                  <a:srgbClr val="888888"/>
                </a:solidFill>
              </a:defRPr>
            </a:lvl1pPr>
            <a:lvl2pPr marL="914400" lvl="1" indent="-228600" algn="l">
              <a:lnSpc>
                <a:spcPct val="100000"/>
              </a:lnSpc>
              <a:spcBef>
                <a:spcPts val="360"/>
              </a:spcBef>
              <a:spcAft>
                <a:spcPts val="0"/>
              </a:spcAft>
              <a:buClr>
                <a:srgbClr val="888888"/>
              </a:buClr>
              <a:buSzPts val="1800"/>
              <a:buNone/>
              <a:defRPr sz="1800">
                <a:solidFill>
                  <a:srgbClr val="888888"/>
                </a:solidFill>
              </a:defRPr>
            </a:lvl2pPr>
            <a:lvl3pPr marL="1371600" lvl="2" indent="-228600" algn="l">
              <a:lnSpc>
                <a:spcPct val="100000"/>
              </a:lnSpc>
              <a:spcBef>
                <a:spcPts val="320"/>
              </a:spcBef>
              <a:spcAft>
                <a:spcPts val="0"/>
              </a:spcAft>
              <a:buClr>
                <a:srgbClr val="888888"/>
              </a:buClr>
              <a:buSzPts val="1600"/>
              <a:buNone/>
              <a:defRPr sz="1600">
                <a:solidFill>
                  <a:srgbClr val="888888"/>
                </a:solidFill>
              </a:defRPr>
            </a:lvl3pPr>
            <a:lvl4pPr marL="1828800" lvl="3" indent="-228600" algn="l">
              <a:lnSpc>
                <a:spcPct val="100000"/>
              </a:lnSpc>
              <a:spcBef>
                <a:spcPts val="280"/>
              </a:spcBef>
              <a:spcAft>
                <a:spcPts val="0"/>
              </a:spcAft>
              <a:buClr>
                <a:srgbClr val="888888"/>
              </a:buClr>
              <a:buSzPts val="1400"/>
              <a:buNone/>
              <a:defRPr sz="1400">
                <a:solidFill>
                  <a:srgbClr val="888888"/>
                </a:solidFill>
              </a:defRPr>
            </a:lvl4pPr>
            <a:lvl5pPr marL="2286000" lvl="4" indent="-228600" algn="l">
              <a:lnSpc>
                <a:spcPct val="100000"/>
              </a:lnSpc>
              <a:spcBef>
                <a:spcPts val="280"/>
              </a:spcBef>
              <a:spcAft>
                <a:spcPts val="0"/>
              </a:spcAft>
              <a:buClr>
                <a:srgbClr val="888888"/>
              </a:buClr>
              <a:buSzPts val="1400"/>
              <a:buNone/>
              <a:defRPr sz="1400">
                <a:solidFill>
                  <a:srgbClr val="888888"/>
                </a:solidFill>
              </a:defRPr>
            </a:lvl5pPr>
            <a:lvl6pPr marL="2743200" lvl="5" indent="-228600" algn="l">
              <a:lnSpc>
                <a:spcPct val="100000"/>
              </a:lnSpc>
              <a:spcBef>
                <a:spcPts val="280"/>
              </a:spcBef>
              <a:spcAft>
                <a:spcPts val="0"/>
              </a:spcAft>
              <a:buClr>
                <a:srgbClr val="888888"/>
              </a:buClr>
              <a:buSzPts val="1400"/>
              <a:buNone/>
              <a:defRPr sz="1400">
                <a:solidFill>
                  <a:srgbClr val="888888"/>
                </a:solidFill>
              </a:defRPr>
            </a:lvl6pPr>
            <a:lvl7pPr marL="3200400" lvl="6" indent="-228600" algn="l">
              <a:lnSpc>
                <a:spcPct val="100000"/>
              </a:lnSpc>
              <a:spcBef>
                <a:spcPts val="280"/>
              </a:spcBef>
              <a:spcAft>
                <a:spcPts val="0"/>
              </a:spcAft>
              <a:buClr>
                <a:srgbClr val="888888"/>
              </a:buClr>
              <a:buSzPts val="1400"/>
              <a:buNone/>
              <a:defRPr sz="1400">
                <a:solidFill>
                  <a:srgbClr val="888888"/>
                </a:solidFill>
              </a:defRPr>
            </a:lvl7pPr>
            <a:lvl8pPr marL="3657600" lvl="7" indent="-228600" algn="l">
              <a:lnSpc>
                <a:spcPct val="100000"/>
              </a:lnSpc>
              <a:spcBef>
                <a:spcPts val="280"/>
              </a:spcBef>
              <a:spcAft>
                <a:spcPts val="0"/>
              </a:spcAft>
              <a:buClr>
                <a:srgbClr val="888888"/>
              </a:buClr>
              <a:buSzPts val="1400"/>
              <a:buNone/>
              <a:defRPr sz="1400">
                <a:solidFill>
                  <a:srgbClr val="888888"/>
                </a:solidFill>
              </a:defRPr>
            </a:lvl8pPr>
            <a:lvl9pPr marL="4114800" lvl="8" indent="-228600" algn="l">
              <a:lnSpc>
                <a:spcPct val="100000"/>
              </a:lnSpc>
              <a:spcBef>
                <a:spcPts val="280"/>
              </a:spcBef>
              <a:spcAft>
                <a:spcPts val="0"/>
              </a:spcAft>
              <a:buClr>
                <a:srgbClr val="888888"/>
              </a:buClr>
              <a:buSzPts val="1400"/>
              <a:buNone/>
              <a:defRPr sz="1400">
                <a:solidFill>
                  <a:srgbClr val="888888"/>
                </a:solidFill>
              </a:defRPr>
            </a:lvl9pPr>
          </a:lstStyle>
          <a:p>
            <a:endParaRPr/>
          </a:p>
        </p:txBody>
      </p:sp>
      <p:sp>
        <p:nvSpPr>
          <p:cNvPr id="18" name="Google Shape;18;p2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2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2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22"/>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22"/>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a:endParaRPr/>
          </a:p>
        </p:txBody>
      </p:sp>
      <p:sp>
        <p:nvSpPr>
          <p:cNvPr id="24" name="Google Shape;24;p2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2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2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7"/>
        <p:cNvGrpSpPr/>
        <p:nvPr/>
      </p:nvGrpSpPr>
      <p:grpSpPr>
        <a:xfrm>
          <a:off x="0" y="0"/>
          <a:ext cx="0" cy="0"/>
          <a:chOff x="0" y="0"/>
          <a:chExt cx="0" cy="0"/>
        </a:xfrm>
      </p:grpSpPr>
      <p:sp>
        <p:nvSpPr>
          <p:cNvPr id="28" name="Google Shape;28;p2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2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30" name="Google Shape;30;p2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2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2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2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24"/>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36" name="Google Shape;36;p24"/>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37" name="Google Shape;37;p2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2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2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2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25"/>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43" name="Google Shape;43;p25"/>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44" name="Google Shape;44;p25"/>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45" name="Google Shape;45;p25"/>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46" name="Google Shape;46;p2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2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2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2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27"/>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2000"/>
              <a:buFont typeface="Calibri"/>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7"/>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lnSpc>
                <a:spcPct val="100000"/>
              </a:lnSpc>
              <a:spcBef>
                <a:spcPts val="640"/>
              </a:spcBef>
              <a:spcAft>
                <a:spcPts val="0"/>
              </a:spcAft>
              <a:buClr>
                <a:schemeClr val="dk1"/>
              </a:buClr>
              <a:buSzPts val="3200"/>
              <a:buChar char="•"/>
              <a:defRPr sz="3200"/>
            </a:lvl1pPr>
            <a:lvl2pPr marL="914400" lvl="1" indent="-406400" algn="l">
              <a:lnSpc>
                <a:spcPct val="100000"/>
              </a:lnSpc>
              <a:spcBef>
                <a:spcPts val="560"/>
              </a:spcBef>
              <a:spcAft>
                <a:spcPts val="0"/>
              </a:spcAft>
              <a:buClr>
                <a:schemeClr val="dk1"/>
              </a:buClr>
              <a:buSzPts val="2800"/>
              <a:buChar char="–"/>
              <a:defRPr sz="2800"/>
            </a:lvl2pPr>
            <a:lvl3pPr marL="1371600" lvl="2" indent="-381000" algn="l">
              <a:lnSpc>
                <a:spcPct val="100000"/>
              </a:lnSpc>
              <a:spcBef>
                <a:spcPts val="480"/>
              </a:spcBef>
              <a:spcAft>
                <a:spcPts val="0"/>
              </a:spcAft>
              <a:buClr>
                <a:schemeClr val="dk1"/>
              </a:buClr>
              <a:buSzPts val="2400"/>
              <a:buChar char="•"/>
              <a:defRPr sz="2400"/>
            </a:lvl3pPr>
            <a:lvl4pPr marL="1828800" lvl="3" indent="-355600" algn="l">
              <a:lnSpc>
                <a:spcPct val="100000"/>
              </a:lnSpc>
              <a:spcBef>
                <a:spcPts val="400"/>
              </a:spcBef>
              <a:spcAft>
                <a:spcPts val="0"/>
              </a:spcAft>
              <a:buClr>
                <a:schemeClr val="dk1"/>
              </a:buClr>
              <a:buSzPts val="2000"/>
              <a:buChar char="–"/>
              <a:defRPr sz="2000"/>
            </a:lvl4pPr>
            <a:lvl5pPr marL="2286000" lvl="4" indent="-355600" algn="l">
              <a:lnSpc>
                <a:spcPct val="100000"/>
              </a:lnSpc>
              <a:spcBef>
                <a:spcPts val="400"/>
              </a:spcBef>
              <a:spcAft>
                <a:spcPts val="0"/>
              </a:spcAft>
              <a:buClr>
                <a:schemeClr val="dk1"/>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endParaRPr/>
          </a:p>
        </p:txBody>
      </p:sp>
      <p:sp>
        <p:nvSpPr>
          <p:cNvPr id="57" name="Google Shape;57;p27"/>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58" name="Google Shape;58;p2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2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2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28"/>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2000"/>
              <a:buFont typeface="Calibri"/>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8"/>
          <p:cNvSpPr>
            <a:spLocks noGrp="1"/>
          </p:cNvSpPr>
          <p:nvPr>
            <p:ph type="pic" idx="2"/>
          </p:nvPr>
        </p:nvSpPr>
        <p:spPr>
          <a:xfrm>
            <a:off x="1792288" y="612775"/>
            <a:ext cx="5486400" cy="4114800"/>
          </a:xfrm>
          <a:prstGeom prst="rect">
            <a:avLst/>
          </a:prstGeom>
          <a:noFill/>
          <a:ln>
            <a:noFill/>
          </a:ln>
        </p:spPr>
      </p:sp>
      <p:sp>
        <p:nvSpPr>
          <p:cNvPr id="64" name="Google Shape;64;p28"/>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65" name="Google Shape;65;p2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2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5"/>
        <p:cNvGrpSpPr/>
        <p:nvPr/>
      </p:nvGrpSpPr>
      <p:grpSpPr>
        <a:xfrm>
          <a:off x="0" y="0"/>
          <a:ext cx="0" cy="0"/>
          <a:chOff x="0" y="0"/>
          <a:chExt cx="0" cy="0"/>
        </a:xfrm>
      </p:grpSpPr>
      <p:sp>
        <p:nvSpPr>
          <p:cNvPr id="6" name="Google Shape;6;p1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19"/>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1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push/>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3.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slide" Target="slide15.xml"/><Relationship Id="rId3" Type="http://schemas.openxmlformats.org/officeDocument/2006/relationships/slide" Target="slide4.xml"/><Relationship Id="rId7" Type="http://schemas.openxmlformats.org/officeDocument/2006/relationships/slide" Target="slide12.xml"/><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slide" Target="slide9.xml"/><Relationship Id="rId11" Type="http://schemas.openxmlformats.org/officeDocument/2006/relationships/image" Target="../media/image3.png"/><Relationship Id="rId5" Type="http://schemas.openxmlformats.org/officeDocument/2006/relationships/slide" Target="slide6.xml"/><Relationship Id="rId10" Type="http://schemas.openxmlformats.org/officeDocument/2006/relationships/slide" Target="slide22.xml"/><Relationship Id="rId4" Type="http://schemas.openxmlformats.org/officeDocument/2006/relationships/slide" Target="slide5.xml"/><Relationship Id="rId9" Type="http://schemas.openxmlformats.org/officeDocument/2006/relationships/slide" Target="slide19.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g36bdb1501a7_15_21"/>
          <p:cNvSpPr txBox="1"/>
          <p:nvPr/>
        </p:nvSpPr>
        <p:spPr>
          <a:xfrm>
            <a:off x="1020980" y="1570011"/>
            <a:ext cx="16230000" cy="4963795"/>
          </a:xfrm>
          <a:prstGeom prst="rect">
            <a:avLst/>
          </a:prstGeom>
          <a:noFill/>
          <a:ln>
            <a:noFill/>
          </a:ln>
        </p:spPr>
        <p:txBody>
          <a:bodyPr spcFirstLastPara="1" wrap="square" lIns="0" tIns="0" rIns="0" bIns="0" anchor="t" anchorCtr="0">
            <a:spAutoFit/>
          </a:bodyPr>
          <a:lstStyle/>
          <a:p>
            <a:pPr lvl="0" algn="ctr">
              <a:lnSpc>
                <a:spcPct val="167800"/>
              </a:lnSpc>
              <a:buSzPts val="15500"/>
            </a:pPr>
            <a:r>
              <a:rPr lang="en-US" sz="19200" b="1" i="1">
                <a:solidFill>
                  <a:srgbClr val="0F4662"/>
                </a:solidFill>
                <a:latin typeface="Cormorant Garamond"/>
                <a:ea typeface="Cormorant Garamond"/>
                <a:cs typeface="Cormorant Garamond"/>
                <a:sym typeface="Cormorant Garamond"/>
              </a:rPr>
              <a:t>SQL</a:t>
            </a:r>
            <a:endParaRPr lang="en-US" sz="19200" dirty="0"/>
          </a:p>
        </p:txBody>
      </p:sp>
      <p:cxnSp>
        <p:nvCxnSpPr>
          <p:cNvPr id="85" name="Google Shape;85;g36bdb1501a7_15_21"/>
          <p:cNvCxnSpPr/>
          <p:nvPr/>
        </p:nvCxnSpPr>
        <p:spPr>
          <a:xfrm>
            <a:off x="9158735" y="990600"/>
            <a:ext cx="8115000" cy="0"/>
          </a:xfrm>
          <a:prstGeom prst="straightConnector1">
            <a:avLst/>
          </a:prstGeom>
          <a:noFill/>
          <a:ln w="76200" cap="flat" cmpd="sng">
            <a:solidFill>
              <a:srgbClr val="0F4662"/>
            </a:solidFill>
            <a:prstDash val="solid"/>
            <a:round/>
            <a:headEnd type="none" w="sm" len="sm"/>
            <a:tailEnd type="none" w="sm" len="sm"/>
          </a:ln>
        </p:spPr>
      </p:cxnSp>
      <p:cxnSp>
        <p:nvCxnSpPr>
          <p:cNvPr id="86" name="Google Shape;86;g36bdb1501a7_15_21"/>
          <p:cNvCxnSpPr/>
          <p:nvPr/>
        </p:nvCxnSpPr>
        <p:spPr>
          <a:xfrm>
            <a:off x="1043764" y="9296400"/>
            <a:ext cx="8115000" cy="0"/>
          </a:xfrm>
          <a:prstGeom prst="straightConnector1">
            <a:avLst/>
          </a:prstGeom>
          <a:noFill/>
          <a:ln w="76200" cap="flat" cmpd="sng">
            <a:solidFill>
              <a:srgbClr val="0F4662"/>
            </a:solidFill>
            <a:prstDash val="solid"/>
            <a:round/>
            <a:headEnd type="none" w="sm" len="sm"/>
            <a:tailEnd type="none" w="sm" len="sm"/>
          </a:ln>
        </p:spPr>
      </p:cxnSp>
      <p:sp>
        <p:nvSpPr>
          <p:cNvPr id="87" name="Google Shape;87;g36bdb1501a7_15_21"/>
          <p:cNvSpPr/>
          <p:nvPr/>
        </p:nvSpPr>
        <p:spPr>
          <a:xfrm>
            <a:off x="9618706" y="9037492"/>
            <a:ext cx="2968854" cy="441617"/>
          </a:xfrm>
          <a:custGeom>
            <a:avLst/>
            <a:gdLst/>
            <a:ahLst/>
            <a:cxnLst/>
            <a:rect l="l" t="t" r="r" b="b"/>
            <a:pathLst>
              <a:path w="2968854" h="441617" extrusionOk="0">
                <a:moveTo>
                  <a:pt x="0" y="0"/>
                </a:moveTo>
                <a:lnTo>
                  <a:pt x="2968854" y="0"/>
                </a:lnTo>
                <a:lnTo>
                  <a:pt x="2968854" y="441616"/>
                </a:lnTo>
                <a:lnTo>
                  <a:pt x="0" y="441616"/>
                </a:lnTo>
                <a:lnTo>
                  <a:pt x="0" y="0"/>
                </a:lnTo>
                <a:close/>
              </a:path>
            </a:pathLst>
          </a:custGeom>
          <a:blipFill rotWithShape="1">
            <a:blip r:embed="rId3">
              <a:alphaModFix/>
            </a:blip>
            <a:stretch>
              <a:fillRect/>
            </a:stretch>
          </a:blipFill>
          <a:ln>
            <a:noFill/>
          </a:ln>
        </p:spPr>
      </p:sp>
      <p:sp>
        <p:nvSpPr>
          <p:cNvPr id="88" name="Google Shape;88;g36bdb1501a7_15_21"/>
          <p:cNvSpPr txBox="1"/>
          <p:nvPr/>
        </p:nvSpPr>
        <p:spPr>
          <a:xfrm>
            <a:off x="2737539" y="5908475"/>
            <a:ext cx="12813000" cy="752400"/>
          </a:xfrm>
          <a:prstGeom prst="rect">
            <a:avLst/>
          </a:prstGeom>
          <a:noFill/>
          <a:ln>
            <a:noFill/>
          </a:ln>
        </p:spPr>
        <p:txBody>
          <a:bodyPr spcFirstLastPara="1" wrap="square" lIns="0" tIns="0" rIns="0" bIns="0" anchor="t" anchorCtr="0">
            <a:spAutoFit/>
          </a:bodyPr>
          <a:lstStyle/>
          <a:p>
            <a:pPr marL="0" marR="0" lvl="0" indent="0" algn="ctr" rtl="0">
              <a:lnSpc>
                <a:spcPct val="139987"/>
              </a:lnSpc>
              <a:spcBef>
                <a:spcPts val="0"/>
              </a:spcBef>
              <a:spcAft>
                <a:spcPts val="0"/>
              </a:spcAft>
              <a:buClr>
                <a:srgbClr val="000000"/>
              </a:buClr>
              <a:buSzPts val="4889"/>
              <a:buFont typeface="Arial"/>
              <a:buNone/>
            </a:pPr>
            <a:r>
              <a:rPr lang="en-US" sz="4889" b="0" i="0" u="none" strike="noStrike" cap="none">
                <a:solidFill>
                  <a:srgbClr val="0F4662"/>
                </a:solidFill>
                <a:latin typeface="Quicksand"/>
                <a:ea typeface="Quicksand"/>
                <a:cs typeface="Quicksand"/>
                <a:sym typeface="Quicksand"/>
              </a:rPr>
              <a:t>Structured Query Language</a:t>
            </a:r>
            <a:endParaRPr sz="1400" b="0" i="0" u="none" strike="noStrike" cap="none">
              <a:solidFill>
                <a:srgbClr val="000000"/>
              </a:solidFill>
              <a:latin typeface="Arial"/>
              <a:ea typeface="Arial"/>
              <a:cs typeface="Arial"/>
              <a:sym typeface="Arial"/>
            </a:endParaRPr>
          </a:p>
        </p:txBody>
      </p:sp>
      <p:sp>
        <p:nvSpPr>
          <p:cNvPr id="89" name="Google Shape;89;g36bdb1501a7_15_21"/>
          <p:cNvSpPr txBox="1"/>
          <p:nvPr/>
        </p:nvSpPr>
        <p:spPr>
          <a:xfrm>
            <a:off x="13185740" y="8131635"/>
            <a:ext cx="6988500" cy="483600"/>
          </a:xfrm>
          <a:prstGeom prst="rect">
            <a:avLst/>
          </a:prstGeom>
          <a:noFill/>
          <a:ln>
            <a:noFill/>
          </a:ln>
        </p:spPr>
        <p:txBody>
          <a:bodyPr spcFirstLastPara="1" wrap="square" lIns="0" tIns="0" rIns="0" bIns="0" anchor="t" anchorCtr="0">
            <a:spAutoFit/>
          </a:bodyPr>
          <a:lstStyle/>
          <a:p>
            <a:pPr marL="0" marR="0" lvl="0" indent="0" algn="ctr" rtl="0">
              <a:lnSpc>
                <a:spcPct val="139987"/>
              </a:lnSpc>
              <a:spcBef>
                <a:spcPts val="0"/>
              </a:spcBef>
              <a:spcAft>
                <a:spcPts val="0"/>
              </a:spcAft>
              <a:buClr>
                <a:srgbClr val="000000"/>
              </a:buClr>
              <a:buSzPts val="3141"/>
              <a:buFont typeface="Arial"/>
              <a:buNone/>
            </a:pPr>
            <a:r>
              <a:rPr lang="en-US" sz="3141" b="0" i="0" u="none" strike="noStrike" cap="none">
                <a:solidFill>
                  <a:srgbClr val="0F4662"/>
                </a:solidFill>
                <a:latin typeface="Quicksand"/>
                <a:ea typeface="Quicksand"/>
                <a:cs typeface="Quicksand"/>
                <a:sym typeface="Quicksand"/>
              </a:rPr>
              <a:t>July 6, 2025</a:t>
            </a:r>
            <a:endParaRPr sz="1400" b="0" i="0" u="none" strike="noStrike" cap="none">
              <a:solidFill>
                <a:srgbClr val="000000"/>
              </a:solidFill>
              <a:latin typeface="Arial"/>
              <a:ea typeface="Arial"/>
              <a:cs typeface="Arial"/>
              <a:sym typeface="Arial"/>
            </a:endParaRPr>
          </a:p>
        </p:txBody>
      </p:sp>
      <p:sp>
        <p:nvSpPr>
          <p:cNvPr id="90" name="Google Shape;90;g36bdb1501a7_15_21"/>
          <p:cNvSpPr txBox="1"/>
          <p:nvPr/>
        </p:nvSpPr>
        <p:spPr>
          <a:xfrm>
            <a:off x="3322178" y="2042538"/>
            <a:ext cx="11643600" cy="483600"/>
          </a:xfrm>
          <a:prstGeom prst="rect">
            <a:avLst/>
          </a:prstGeom>
          <a:noFill/>
          <a:ln>
            <a:noFill/>
          </a:ln>
        </p:spPr>
        <p:txBody>
          <a:bodyPr spcFirstLastPara="1" wrap="square" lIns="0" tIns="0" rIns="0" bIns="0" anchor="t" anchorCtr="0">
            <a:spAutoFit/>
          </a:bodyPr>
          <a:lstStyle/>
          <a:p>
            <a:pPr marL="0" marR="0" lvl="0" indent="0" algn="ctr" rtl="0">
              <a:lnSpc>
                <a:spcPct val="139987"/>
              </a:lnSpc>
              <a:spcBef>
                <a:spcPts val="0"/>
              </a:spcBef>
              <a:spcAft>
                <a:spcPts val="0"/>
              </a:spcAft>
              <a:buClr>
                <a:srgbClr val="000000"/>
              </a:buClr>
              <a:buSzPts val="3141"/>
              <a:buFont typeface="Arial"/>
              <a:buNone/>
            </a:pPr>
            <a:r>
              <a:rPr lang="en-US" sz="3141" b="0" i="0" u="none" strike="noStrike" cap="none">
                <a:solidFill>
                  <a:srgbClr val="0F4662"/>
                </a:solidFill>
                <a:latin typeface="Quicksand"/>
                <a:ea typeface="Quicksand"/>
                <a:cs typeface="Quicksand"/>
                <a:sym typeface="Quicksand"/>
              </a:rPr>
              <a:t>MySkill </a:t>
            </a:r>
            <a:r>
              <a:rPr lang="en-US" sz="3141">
                <a:solidFill>
                  <a:srgbClr val="0F4662"/>
                </a:solidFill>
                <a:latin typeface="Quicksand"/>
                <a:ea typeface="Quicksand"/>
                <a:cs typeface="Quicksand"/>
                <a:sym typeface="Quicksand"/>
              </a:rPr>
              <a:t>Final Project</a:t>
            </a:r>
            <a:r>
              <a:rPr lang="en-US" sz="3141" b="0" i="0" u="none" strike="noStrike" cap="none">
                <a:solidFill>
                  <a:srgbClr val="0F4662"/>
                </a:solidFill>
                <a:latin typeface="Quicksand"/>
                <a:ea typeface="Quicksand"/>
                <a:cs typeface="Quicksand"/>
                <a:sym typeface="Quicksand"/>
              </a:rPr>
              <a:t> Data Analyst – Batch 22</a:t>
            </a:r>
            <a:endParaRPr sz="1400" b="0" i="0" u="none" strike="noStrike" cap="none">
              <a:solidFill>
                <a:srgbClr val="000000"/>
              </a:solidFill>
              <a:latin typeface="Arial"/>
              <a:ea typeface="Arial"/>
              <a:cs typeface="Arial"/>
              <a:sym typeface="Arial"/>
            </a:endParaRPr>
          </a:p>
        </p:txBody>
      </p:sp>
      <p:sp>
        <p:nvSpPr>
          <p:cNvPr id="91" name="Google Shape;91;g36bdb1501a7_15_21"/>
          <p:cNvSpPr/>
          <p:nvPr/>
        </p:nvSpPr>
        <p:spPr>
          <a:xfrm>
            <a:off x="5646742" y="807892"/>
            <a:ext cx="2968854" cy="441617"/>
          </a:xfrm>
          <a:custGeom>
            <a:avLst/>
            <a:gdLst/>
            <a:ahLst/>
            <a:cxnLst/>
            <a:rect l="l" t="t" r="r" b="b"/>
            <a:pathLst>
              <a:path w="2968854" h="441617" extrusionOk="0">
                <a:moveTo>
                  <a:pt x="0" y="0"/>
                </a:moveTo>
                <a:lnTo>
                  <a:pt x="2968854" y="0"/>
                </a:lnTo>
                <a:lnTo>
                  <a:pt x="2968854" y="441616"/>
                </a:lnTo>
                <a:lnTo>
                  <a:pt x="0" y="441616"/>
                </a:lnTo>
                <a:lnTo>
                  <a:pt x="0" y="0"/>
                </a:lnTo>
                <a:close/>
              </a:path>
            </a:pathLst>
          </a:custGeom>
          <a:blipFill rotWithShape="1">
            <a:blip r:embed="rId3">
              <a:alphaModFix/>
            </a:blip>
            <a:stretch>
              <a:fillRect/>
            </a:stretch>
          </a:blipFill>
          <a:ln>
            <a:noFill/>
          </a:ln>
        </p:spPr>
      </p:sp>
      <p:pic>
        <p:nvPicPr>
          <p:cNvPr id="92" name="Google Shape;92;g36bdb1501a7_15_21"/>
          <p:cNvPicPr preferRelativeResize="0"/>
          <p:nvPr/>
        </p:nvPicPr>
        <p:blipFill rotWithShape="1">
          <a:blip r:embed="rId4">
            <a:alphaModFix/>
          </a:blip>
          <a:srcRect/>
          <a:stretch/>
        </p:blipFill>
        <p:spPr>
          <a:xfrm>
            <a:off x="1070704" y="667349"/>
            <a:ext cx="1905000" cy="1905000"/>
          </a:xfrm>
          <a:prstGeom prst="rect">
            <a:avLst/>
          </a:prstGeom>
          <a:noFill/>
          <a:ln>
            <a:noFill/>
          </a:ln>
        </p:spPr>
      </p:pic>
      <p:sp>
        <p:nvSpPr>
          <p:cNvPr id="93" name="Google Shape;93;g36bdb1501a7_15_21"/>
          <p:cNvSpPr txBox="1"/>
          <p:nvPr/>
        </p:nvSpPr>
        <p:spPr>
          <a:xfrm>
            <a:off x="5802152" y="7184469"/>
            <a:ext cx="6988500" cy="483600"/>
          </a:xfrm>
          <a:prstGeom prst="rect">
            <a:avLst/>
          </a:prstGeom>
          <a:noFill/>
          <a:ln>
            <a:noFill/>
          </a:ln>
        </p:spPr>
        <p:txBody>
          <a:bodyPr spcFirstLastPara="1" wrap="square" lIns="0" tIns="0" rIns="0" bIns="0" anchor="t" anchorCtr="0">
            <a:spAutoFit/>
          </a:bodyPr>
          <a:lstStyle/>
          <a:p>
            <a:pPr marL="0" marR="0" lvl="0" indent="0" algn="ctr" rtl="0">
              <a:lnSpc>
                <a:spcPct val="139987"/>
              </a:lnSpc>
              <a:spcBef>
                <a:spcPts val="0"/>
              </a:spcBef>
              <a:spcAft>
                <a:spcPts val="0"/>
              </a:spcAft>
              <a:buClr>
                <a:srgbClr val="000000"/>
              </a:buClr>
              <a:buSzPts val="3141"/>
              <a:buFont typeface="Arial"/>
              <a:buNone/>
            </a:pPr>
            <a:r>
              <a:rPr lang="en-US" sz="3141" b="0" i="0" u="none" strike="noStrike" cap="none">
                <a:solidFill>
                  <a:srgbClr val="0F4662"/>
                </a:solidFill>
                <a:latin typeface="Quicksand"/>
                <a:ea typeface="Quicksand"/>
                <a:cs typeface="Quicksand"/>
                <a:sym typeface="Quicksand"/>
              </a:rPr>
              <a:t>Prepared by group A.2</a:t>
            </a:r>
            <a:endParaRPr sz="1400" b="0" i="0" u="none" strike="noStrike" cap="none">
              <a:solidFill>
                <a:srgbClr val="000000"/>
              </a:solidFill>
              <a:latin typeface="Arial"/>
              <a:ea typeface="Arial"/>
              <a:cs typeface="Arial"/>
              <a:sym typeface="Arial"/>
            </a:endParaRPr>
          </a:p>
        </p:txBody>
      </p:sp>
      <p:pic>
        <p:nvPicPr>
          <p:cNvPr id="94" name="Google Shape;94;g36bdb1501a7_15_21"/>
          <p:cNvPicPr preferRelativeResize="0"/>
          <p:nvPr/>
        </p:nvPicPr>
        <p:blipFill rotWithShape="1">
          <a:blip r:embed="rId5">
            <a:alphaModFix/>
          </a:blip>
          <a:srcRect/>
          <a:stretch/>
        </p:blipFill>
        <p:spPr>
          <a:xfrm>
            <a:off x="16055197" y="8615216"/>
            <a:ext cx="1624674" cy="1624674"/>
          </a:xfrm>
          <a:prstGeom prst="rect">
            <a:avLst/>
          </a:prstGeom>
          <a:noFill/>
          <a:ln>
            <a:noFill/>
          </a:ln>
        </p:spPr>
      </p:pic>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g36bdb1501a7_16_6"/>
          <p:cNvSpPr/>
          <p:nvPr/>
        </p:nvSpPr>
        <p:spPr>
          <a:xfrm>
            <a:off x="465250" y="1543050"/>
            <a:ext cx="9043151" cy="4221627"/>
          </a:xfrm>
          <a:custGeom>
            <a:avLst/>
            <a:gdLst/>
            <a:ahLst/>
            <a:cxnLst/>
            <a:rect l="l" t="t" r="r" b="b"/>
            <a:pathLst>
              <a:path w="4816592" h="1079700" extrusionOk="0">
                <a:moveTo>
                  <a:pt x="0" y="0"/>
                </a:moveTo>
                <a:lnTo>
                  <a:pt x="4816592" y="0"/>
                </a:lnTo>
                <a:lnTo>
                  <a:pt x="4816592" y="1079700"/>
                </a:lnTo>
                <a:lnTo>
                  <a:pt x="0" y="1079700"/>
                </a:lnTo>
                <a:close/>
              </a:path>
            </a:pathLst>
          </a:custGeom>
          <a:solidFill>
            <a:srgbClr val="DBE5EA"/>
          </a:solidFill>
          <a:ln>
            <a:noFill/>
          </a:ln>
        </p:spPr>
      </p:sp>
      <p:sp>
        <p:nvSpPr>
          <p:cNvPr id="214" name="Google Shape;214;g36bdb1501a7_16_6"/>
          <p:cNvSpPr txBox="1"/>
          <p:nvPr/>
        </p:nvSpPr>
        <p:spPr>
          <a:xfrm>
            <a:off x="655200" y="44438"/>
            <a:ext cx="15371700" cy="769500"/>
          </a:xfrm>
          <a:prstGeom prst="rect">
            <a:avLst/>
          </a:prstGeom>
          <a:noFill/>
          <a:ln>
            <a:noFill/>
          </a:ln>
        </p:spPr>
        <p:txBody>
          <a:bodyPr spcFirstLastPara="1" wrap="square" lIns="0" tIns="0" rIns="0" bIns="0" anchor="t" anchorCtr="0">
            <a:spAutoFit/>
          </a:bodyPr>
          <a:lstStyle/>
          <a:p>
            <a:pPr marL="0" marR="0" lvl="0" indent="0" algn="l" rtl="0">
              <a:lnSpc>
                <a:spcPct val="140006"/>
              </a:lnSpc>
              <a:spcBef>
                <a:spcPts val="0"/>
              </a:spcBef>
              <a:spcAft>
                <a:spcPts val="0"/>
              </a:spcAft>
              <a:buClr>
                <a:srgbClr val="000000"/>
              </a:buClr>
              <a:buSzPts val="6399"/>
              <a:buFont typeface="Arial"/>
              <a:buNone/>
            </a:pPr>
            <a:r>
              <a:rPr lang="en-US" sz="5000" b="1">
                <a:solidFill>
                  <a:srgbClr val="0F4662"/>
                </a:solidFill>
                <a:latin typeface="Cormorant Garamond"/>
                <a:ea typeface="Cormorant Garamond"/>
                <a:cs typeface="Cormorant Garamond"/>
                <a:sym typeface="Cormorant Garamond"/>
              </a:rPr>
              <a:t>Bulan Transaksi terbesar tahun 2021</a:t>
            </a:r>
            <a:endParaRPr sz="5000" b="0" u="none" strike="noStrike" cap="none">
              <a:solidFill>
                <a:srgbClr val="000000"/>
              </a:solidFill>
              <a:latin typeface="Arial"/>
              <a:ea typeface="Arial"/>
              <a:cs typeface="Arial"/>
              <a:sym typeface="Arial"/>
            </a:endParaRPr>
          </a:p>
        </p:txBody>
      </p:sp>
      <p:sp>
        <p:nvSpPr>
          <p:cNvPr id="215" name="Google Shape;215;g36bdb1501a7_16_6"/>
          <p:cNvSpPr txBox="1"/>
          <p:nvPr/>
        </p:nvSpPr>
        <p:spPr>
          <a:xfrm>
            <a:off x="465250" y="5932650"/>
            <a:ext cx="8826600" cy="3791700"/>
          </a:xfrm>
          <a:prstGeom prst="rect">
            <a:avLst/>
          </a:prstGeom>
          <a:noFill/>
          <a:ln>
            <a:noFill/>
          </a:ln>
        </p:spPr>
        <p:txBody>
          <a:bodyPr spcFirstLastPara="1" wrap="square" lIns="0" tIns="0" rIns="0" bIns="0" anchor="t" anchorCtr="0">
            <a:spAutoFit/>
          </a:bodyPr>
          <a:lstStyle/>
          <a:p>
            <a:pPr marL="0" marR="0" lvl="0" indent="0" algn="just" rtl="0">
              <a:lnSpc>
                <a:spcPct val="169958"/>
              </a:lnSpc>
              <a:spcBef>
                <a:spcPts val="0"/>
              </a:spcBef>
              <a:spcAft>
                <a:spcPts val="0"/>
              </a:spcAft>
              <a:buClr>
                <a:srgbClr val="000000"/>
              </a:buClr>
              <a:buSzPts val="2400"/>
              <a:buFont typeface="Arial"/>
              <a:buNone/>
            </a:pPr>
            <a:r>
              <a:rPr lang="en-US" sz="2200" b="1" i="0" u="none" strike="noStrike" cap="none" dirty="0">
                <a:solidFill>
                  <a:srgbClr val="0F4662"/>
                </a:solidFill>
                <a:latin typeface="Quicksand"/>
                <a:ea typeface="Quicksand"/>
                <a:cs typeface="Quicksand"/>
                <a:sym typeface="Quicksand"/>
              </a:rPr>
              <a:t>Penjelasan Query: </a:t>
            </a:r>
            <a:endParaRPr sz="2200" b="1" i="0" u="none" strike="noStrike" cap="none" dirty="0">
              <a:solidFill>
                <a:srgbClr val="000000"/>
              </a:solidFill>
            </a:endParaRPr>
          </a:p>
          <a:p>
            <a:pPr marL="457200" marR="0" lvl="0" indent="-368300" algn="just" rtl="0">
              <a:lnSpc>
                <a:spcPct val="169958"/>
              </a:lnSpc>
              <a:spcBef>
                <a:spcPts val="0"/>
              </a:spcBef>
              <a:spcAft>
                <a:spcPts val="0"/>
              </a:spcAft>
              <a:buClr>
                <a:srgbClr val="0F4662"/>
              </a:buClr>
              <a:buSzPts val="2200"/>
              <a:buFont typeface="Quicksand"/>
              <a:buAutoNum type="alphaUcPeriod"/>
            </a:pPr>
            <a:r>
              <a:rPr lang="en-US" sz="2200" b="1" dirty="0">
                <a:solidFill>
                  <a:srgbClr val="DBE5EA"/>
                </a:solidFill>
                <a:highlight>
                  <a:schemeClr val="dk2"/>
                </a:highlight>
                <a:latin typeface="Quicksand"/>
                <a:ea typeface="Quicksand"/>
                <a:cs typeface="Quicksand"/>
                <a:sym typeface="Quicksand"/>
              </a:rPr>
              <a:t> </a:t>
            </a:r>
            <a:r>
              <a:rPr lang="en-US" sz="2200" b="1" dirty="0">
                <a:solidFill>
                  <a:schemeClr val="lt2"/>
                </a:solidFill>
                <a:highlight>
                  <a:schemeClr val="dk2"/>
                </a:highlight>
                <a:latin typeface="Quicksand"/>
                <a:ea typeface="Quicksand"/>
                <a:cs typeface="Quicksand"/>
                <a:sym typeface="Quicksand"/>
              </a:rPr>
              <a:t>select “extract(month from </a:t>
            </a:r>
            <a:r>
              <a:rPr lang="en-US" sz="2200" b="1" dirty="0" err="1">
                <a:solidFill>
                  <a:schemeClr val="lt2"/>
                </a:solidFill>
                <a:highlight>
                  <a:schemeClr val="dk2"/>
                </a:highlight>
                <a:latin typeface="Quicksand"/>
                <a:ea typeface="Quicksand"/>
                <a:cs typeface="Quicksand"/>
                <a:sym typeface="Quicksand"/>
              </a:rPr>
              <a:t>o.order_date</a:t>
            </a:r>
            <a:r>
              <a:rPr lang="en-US" sz="2200" b="1" dirty="0">
                <a:solidFill>
                  <a:schemeClr val="lt2"/>
                </a:solidFill>
                <a:highlight>
                  <a:schemeClr val="dk2"/>
                </a:highlight>
                <a:latin typeface="Quicksand"/>
                <a:ea typeface="Quicksand"/>
                <a:cs typeface="Quicksand"/>
                <a:sym typeface="Quicksand"/>
              </a:rPr>
              <a:t>)”</a:t>
            </a:r>
            <a:r>
              <a:rPr lang="en-US" sz="2200" b="1" dirty="0">
                <a:solidFill>
                  <a:srgbClr val="DBE5EA"/>
                </a:solidFill>
                <a:highlight>
                  <a:schemeClr val="dk2"/>
                </a:highlight>
                <a:latin typeface="Quicksand"/>
                <a:ea typeface="Quicksand"/>
                <a:cs typeface="Quicksand"/>
                <a:sym typeface="Quicksand"/>
              </a:rPr>
              <a:t> </a:t>
            </a:r>
            <a:r>
              <a:rPr lang="en-US" sz="2200" dirty="0">
                <a:solidFill>
                  <a:srgbClr val="0F4662"/>
                </a:solidFill>
                <a:latin typeface="Quicksand"/>
                <a:ea typeface="Quicksand"/>
                <a:cs typeface="Quicksand"/>
                <a:sym typeface="Quicksand"/>
              </a:rPr>
              <a:t> </a:t>
            </a:r>
            <a:r>
              <a:rPr lang="en-US" sz="2200" dirty="0" err="1">
                <a:solidFill>
                  <a:srgbClr val="0F4662"/>
                </a:solidFill>
                <a:latin typeface="Quicksand"/>
                <a:ea typeface="Quicksand"/>
                <a:cs typeface="Quicksand"/>
                <a:sym typeface="Quicksand"/>
              </a:rPr>
              <a:t>mengambil</a:t>
            </a:r>
            <a:r>
              <a:rPr lang="en-US" sz="2200" dirty="0">
                <a:solidFill>
                  <a:srgbClr val="0F4662"/>
                </a:solidFill>
                <a:latin typeface="Quicksand"/>
                <a:ea typeface="Quicksand"/>
                <a:cs typeface="Quicksand"/>
                <a:sym typeface="Quicksand"/>
              </a:rPr>
              <a:t> </a:t>
            </a:r>
            <a:r>
              <a:rPr lang="en-US" sz="2200" dirty="0" err="1">
                <a:solidFill>
                  <a:srgbClr val="0F4662"/>
                </a:solidFill>
                <a:latin typeface="Quicksand"/>
                <a:ea typeface="Quicksand"/>
                <a:cs typeface="Quicksand"/>
                <a:sym typeface="Quicksand"/>
              </a:rPr>
              <a:t>angka</a:t>
            </a:r>
            <a:r>
              <a:rPr lang="en-US" sz="2200" dirty="0">
                <a:solidFill>
                  <a:srgbClr val="0F4662"/>
                </a:solidFill>
                <a:latin typeface="Quicksand"/>
                <a:ea typeface="Quicksand"/>
                <a:cs typeface="Quicksand"/>
                <a:sym typeface="Quicksand"/>
              </a:rPr>
              <a:t> bulan </a:t>
            </a:r>
            <a:r>
              <a:rPr lang="en-US" sz="2200" dirty="0" err="1">
                <a:solidFill>
                  <a:srgbClr val="0F4662"/>
                </a:solidFill>
                <a:latin typeface="Quicksand"/>
                <a:ea typeface="Quicksand"/>
                <a:cs typeface="Quicksand"/>
                <a:sym typeface="Quicksand"/>
              </a:rPr>
              <a:t>dari</a:t>
            </a:r>
            <a:r>
              <a:rPr lang="en-US" sz="2200" dirty="0">
                <a:solidFill>
                  <a:srgbClr val="0F4662"/>
                </a:solidFill>
                <a:latin typeface="Quicksand"/>
                <a:ea typeface="Quicksand"/>
                <a:cs typeface="Quicksand"/>
                <a:sym typeface="Quicksand"/>
              </a:rPr>
              <a:t> kolom “</a:t>
            </a:r>
            <a:r>
              <a:rPr lang="en-US" sz="2200" b="1" dirty="0" err="1">
                <a:solidFill>
                  <a:srgbClr val="0F4662"/>
                </a:solidFill>
                <a:latin typeface="Quicksand"/>
                <a:ea typeface="Quicksand"/>
                <a:cs typeface="Quicksand"/>
                <a:sym typeface="Quicksand"/>
              </a:rPr>
              <a:t>Order_date</a:t>
            </a:r>
            <a:r>
              <a:rPr lang="en-US" sz="2200" dirty="0">
                <a:solidFill>
                  <a:srgbClr val="0F4662"/>
                </a:solidFill>
                <a:latin typeface="Quicksand"/>
                <a:ea typeface="Quicksand"/>
                <a:cs typeface="Quicksand"/>
                <a:sym typeface="Quicksand"/>
              </a:rPr>
              <a:t>” dan </a:t>
            </a:r>
            <a:r>
              <a:rPr lang="en-US" sz="2200" dirty="0" err="1">
                <a:solidFill>
                  <a:srgbClr val="0F4662"/>
                </a:solidFill>
                <a:latin typeface="Quicksand"/>
                <a:ea typeface="Quicksand"/>
                <a:cs typeface="Quicksand"/>
                <a:sym typeface="Quicksand"/>
              </a:rPr>
              <a:t>diakhiri</a:t>
            </a:r>
            <a:r>
              <a:rPr lang="en-US" sz="2200" dirty="0">
                <a:solidFill>
                  <a:srgbClr val="0F4662"/>
                </a:solidFill>
                <a:latin typeface="Quicksand"/>
                <a:ea typeface="Quicksand"/>
                <a:cs typeface="Quicksand"/>
                <a:sym typeface="Quicksand"/>
              </a:rPr>
              <a:t> dengan alias (nama kolom hasil) : </a:t>
            </a:r>
            <a:r>
              <a:rPr lang="en-US" sz="2200" b="1" dirty="0">
                <a:solidFill>
                  <a:srgbClr val="0F4662"/>
                </a:solidFill>
                <a:latin typeface="Quicksand"/>
                <a:ea typeface="Quicksand"/>
                <a:cs typeface="Quicksand"/>
                <a:sym typeface="Quicksand"/>
              </a:rPr>
              <a:t>“</a:t>
            </a:r>
            <a:r>
              <a:rPr lang="en-US" sz="2200" b="1" dirty="0" err="1">
                <a:solidFill>
                  <a:srgbClr val="0F4662"/>
                </a:solidFill>
                <a:latin typeface="Quicksand"/>
                <a:ea typeface="Quicksand"/>
                <a:cs typeface="Quicksand"/>
                <a:sym typeface="Quicksand"/>
              </a:rPr>
              <a:t>month_transaksi</a:t>
            </a:r>
            <a:r>
              <a:rPr lang="en-US" sz="2200" b="1" dirty="0">
                <a:solidFill>
                  <a:srgbClr val="0F4662"/>
                </a:solidFill>
                <a:latin typeface="Quicksand"/>
                <a:ea typeface="Quicksand"/>
                <a:cs typeface="Quicksand"/>
                <a:sym typeface="Quicksand"/>
              </a:rPr>
              <a:t>”</a:t>
            </a:r>
            <a:endParaRPr sz="2200" b="1" dirty="0">
              <a:solidFill>
                <a:srgbClr val="0F4662"/>
              </a:solidFill>
              <a:latin typeface="Quicksand"/>
              <a:ea typeface="Quicksand"/>
              <a:cs typeface="Quicksand"/>
              <a:sym typeface="Quicksand"/>
            </a:endParaRPr>
          </a:p>
          <a:p>
            <a:pPr marL="457200" marR="0" lvl="0" indent="0" algn="just" rtl="0">
              <a:lnSpc>
                <a:spcPct val="169958"/>
              </a:lnSpc>
              <a:spcBef>
                <a:spcPts val="0"/>
              </a:spcBef>
              <a:spcAft>
                <a:spcPts val="0"/>
              </a:spcAft>
              <a:buNone/>
            </a:pPr>
            <a:r>
              <a:rPr lang="en-US" sz="2200" b="1" dirty="0">
                <a:solidFill>
                  <a:schemeClr val="lt2"/>
                </a:solidFill>
                <a:highlight>
                  <a:schemeClr val="dk2"/>
                </a:highlight>
                <a:latin typeface="Quicksand"/>
                <a:ea typeface="Quicksand"/>
                <a:cs typeface="Quicksand"/>
                <a:sym typeface="Quicksand"/>
              </a:rPr>
              <a:t> “sum(</a:t>
            </a:r>
            <a:r>
              <a:rPr lang="en-US" sz="2200" b="1" dirty="0" err="1">
                <a:solidFill>
                  <a:schemeClr val="lt2"/>
                </a:solidFill>
                <a:highlight>
                  <a:schemeClr val="dk2"/>
                </a:highlight>
                <a:latin typeface="Quicksand"/>
                <a:ea typeface="Quicksand"/>
                <a:cs typeface="Quicksand"/>
                <a:sym typeface="Quicksand"/>
              </a:rPr>
              <a:t>o.after_discount</a:t>
            </a:r>
            <a:r>
              <a:rPr lang="en-US" sz="2200" b="1" dirty="0">
                <a:solidFill>
                  <a:schemeClr val="lt2"/>
                </a:solidFill>
                <a:highlight>
                  <a:schemeClr val="dk2"/>
                </a:highlight>
                <a:latin typeface="Quicksand"/>
                <a:ea typeface="Quicksand"/>
                <a:cs typeface="Quicksand"/>
                <a:sym typeface="Quicksand"/>
              </a:rPr>
              <a:t>)” </a:t>
            </a:r>
            <a:r>
              <a:rPr lang="en-US" sz="2200" b="1" dirty="0">
                <a:solidFill>
                  <a:srgbClr val="0F4662"/>
                </a:solidFill>
                <a:latin typeface="Quicksand"/>
                <a:ea typeface="Quicksand"/>
                <a:cs typeface="Quicksand"/>
                <a:sym typeface="Quicksand"/>
              </a:rPr>
              <a:t> </a:t>
            </a:r>
            <a:r>
              <a:rPr lang="en-US" sz="2200" dirty="0" err="1">
                <a:solidFill>
                  <a:srgbClr val="0F4662"/>
                </a:solidFill>
                <a:latin typeface="Quicksand"/>
                <a:ea typeface="Quicksand"/>
                <a:cs typeface="Quicksand"/>
                <a:sym typeface="Quicksand"/>
              </a:rPr>
              <a:t>menjumlahkan</a:t>
            </a:r>
            <a:r>
              <a:rPr lang="en-US" sz="2200" dirty="0">
                <a:solidFill>
                  <a:srgbClr val="0F4662"/>
                </a:solidFill>
                <a:latin typeface="Quicksand"/>
                <a:ea typeface="Quicksand"/>
                <a:cs typeface="Quicksand"/>
                <a:sym typeface="Quicksand"/>
              </a:rPr>
              <a:t> </a:t>
            </a:r>
            <a:r>
              <a:rPr lang="en-US" sz="2200" dirty="0" err="1">
                <a:solidFill>
                  <a:srgbClr val="0F4662"/>
                </a:solidFill>
                <a:latin typeface="Quicksand"/>
                <a:ea typeface="Quicksand"/>
                <a:cs typeface="Quicksand"/>
                <a:sym typeface="Quicksand"/>
              </a:rPr>
              <a:t>dari</a:t>
            </a:r>
            <a:r>
              <a:rPr lang="en-US" sz="2200" dirty="0">
                <a:solidFill>
                  <a:srgbClr val="0F4662"/>
                </a:solidFill>
                <a:latin typeface="Quicksand"/>
                <a:ea typeface="Quicksand"/>
                <a:cs typeface="Quicksand"/>
                <a:sym typeface="Quicksand"/>
              </a:rPr>
              <a:t> kolom</a:t>
            </a:r>
            <a:endParaRPr sz="2200" dirty="0">
              <a:solidFill>
                <a:srgbClr val="0F4662"/>
              </a:solidFill>
              <a:latin typeface="Quicksand"/>
              <a:ea typeface="Quicksand"/>
              <a:cs typeface="Quicksand"/>
              <a:sym typeface="Quicksand"/>
            </a:endParaRPr>
          </a:p>
          <a:p>
            <a:pPr marL="0" lvl="0" indent="457200" algn="just" rtl="0">
              <a:lnSpc>
                <a:spcPct val="169958"/>
              </a:lnSpc>
              <a:spcBef>
                <a:spcPts val="0"/>
              </a:spcBef>
              <a:spcAft>
                <a:spcPts val="0"/>
              </a:spcAft>
              <a:buNone/>
            </a:pPr>
            <a:r>
              <a:rPr lang="en-US" sz="2200" dirty="0">
                <a:solidFill>
                  <a:srgbClr val="0F4662"/>
                </a:solidFill>
                <a:latin typeface="Quicksand"/>
                <a:ea typeface="Quicksand"/>
                <a:cs typeface="Quicksand"/>
                <a:sym typeface="Quicksand"/>
              </a:rPr>
              <a:t>“</a:t>
            </a:r>
            <a:r>
              <a:rPr lang="en-US" sz="2200" b="1" dirty="0" err="1">
                <a:solidFill>
                  <a:srgbClr val="0F4662"/>
                </a:solidFill>
                <a:latin typeface="Quicksand"/>
                <a:ea typeface="Quicksand"/>
                <a:cs typeface="Quicksand"/>
                <a:sym typeface="Quicksand"/>
              </a:rPr>
              <a:t>after_discount</a:t>
            </a:r>
            <a:r>
              <a:rPr lang="en-US" sz="2200" dirty="0">
                <a:solidFill>
                  <a:srgbClr val="0F4662"/>
                </a:solidFill>
                <a:latin typeface="Quicksand"/>
                <a:ea typeface="Quicksand"/>
                <a:cs typeface="Quicksand"/>
                <a:sym typeface="Quicksand"/>
              </a:rPr>
              <a:t>”. </a:t>
            </a:r>
            <a:r>
              <a:rPr lang="en-US" sz="2200" dirty="0" err="1">
                <a:solidFill>
                  <a:srgbClr val="0F4662"/>
                </a:solidFill>
                <a:latin typeface="Quicksand"/>
                <a:ea typeface="Quicksand"/>
                <a:cs typeface="Quicksand"/>
                <a:sym typeface="Quicksand"/>
              </a:rPr>
              <a:t>sebagai</a:t>
            </a:r>
            <a:r>
              <a:rPr lang="en-US" sz="2200" dirty="0">
                <a:solidFill>
                  <a:srgbClr val="0F4662"/>
                </a:solidFill>
                <a:latin typeface="Quicksand"/>
                <a:ea typeface="Quicksand"/>
                <a:cs typeface="Quicksand"/>
                <a:sym typeface="Quicksand"/>
              </a:rPr>
              <a:t>  total </a:t>
            </a:r>
            <a:r>
              <a:rPr lang="en-US" sz="2200" dirty="0" err="1">
                <a:solidFill>
                  <a:srgbClr val="0F4662"/>
                </a:solidFill>
                <a:latin typeface="Quicksand"/>
                <a:ea typeface="Quicksand"/>
                <a:cs typeface="Quicksand"/>
                <a:sym typeface="Quicksand"/>
              </a:rPr>
              <a:t>nilai</a:t>
            </a:r>
            <a:r>
              <a:rPr lang="en-US" sz="2200" dirty="0">
                <a:solidFill>
                  <a:srgbClr val="0F4662"/>
                </a:solidFill>
                <a:latin typeface="Quicksand"/>
                <a:ea typeface="Quicksand"/>
                <a:cs typeface="Quicksand"/>
                <a:sym typeface="Quicksand"/>
              </a:rPr>
              <a:t> </a:t>
            </a:r>
            <a:r>
              <a:rPr lang="en-US" sz="2200" dirty="0" err="1">
                <a:solidFill>
                  <a:srgbClr val="0F4662"/>
                </a:solidFill>
                <a:latin typeface="Quicksand"/>
                <a:ea typeface="Quicksand"/>
                <a:cs typeface="Quicksand"/>
                <a:sym typeface="Quicksand"/>
              </a:rPr>
              <a:t>transaksi</a:t>
            </a:r>
            <a:r>
              <a:rPr lang="en-US" sz="2200" dirty="0">
                <a:solidFill>
                  <a:srgbClr val="0F4662"/>
                </a:solidFill>
                <a:latin typeface="Quicksand"/>
                <a:ea typeface="Quicksand"/>
                <a:cs typeface="Quicksand"/>
                <a:sym typeface="Quicksand"/>
              </a:rPr>
              <a:t> pada bulan</a:t>
            </a:r>
            <a:endParaRPr sz="2200" dirty="0">
              <a:solidFill>
                <a:srgbClr val="0F4662"/>
              </a:solidFill>
              <a:latin typeface="Quicksand"/>
              <a:ea typeface="Quicksand"/>
              <a:cs typeface="Quicksand"/>
              <a:sym typeface="Quicksand"/>
            </a:endParaRPr>
          </a:p>
          <a:p>
            <a:pPr marL="0" lvl="0" indent="457200" algn="just" rtl="0">
              <a:lnSpc>
                <a:spcPct val="169958"/>
              </a:lnSpc>
              <a:spcBef>
                <a:spcPts val="0"/>
              </a:spcBef>
              <a:spcAft>
                <a:spcPts val="0"/>
              </a:spcAft>
              <a:buNone/>
            </a:pPr>
            <a:r>
              <a:rPr lang="en-US" sz="2200" dirty="0">
                <a:solidFill>
                  <a:srgbClr val="0F4662"/>
                </a:solidFill>
                <a:latin typeface="Quicksand"/>
                <a:ea typeface="Quicksand"/>
                <a:cs typeface="Quicksand"/>
                <a:sym typeface="Quicksand"/>
              </a:rPr>
              <a:t>tersebut dan </a:t>
            </a:r>
            <a:r>
              <a:rPr lang="en-US" sz="2200" dirty="0" err="1">
                <a:solidFill>
                  <a:srgbClr val="0F4662"/>
                </a:solidFill>
                <a:latin typeface="Quicksand"/>
                <a:ea typeface="Quicksand"/>
                <a:cs typeface="Quicksand"/>
                <a:sym typeface="Quicksand"/>
              </a:rPr>
              <a:t>diahiri</a:t>
            </a:r>
            <a:r>
              <a:rPr lang="en-US" sz="2200" dirty="0">
                <a:solidFill>
                  <a:srgbClr val="0F4662"/>
                </a:solidFill>
                <a:latin typeface="Quicksand"/>
                <a:ea typeface="Quicksand"/>
                <a:cs typeface="Quicksand"/>
                <a:sym typeface="Quicksand"/>
              </a:rPr>
              <a:t> dengan alias </a:t>
            </a:r>
            <a:r>
              <a:rPr lang="en-US" sz="2200" b="1" dirty="0">
                <a:solidFill>
                  <a:srgbClr val="0F4662"/>
                </a:solidFill>
                <a:latin typeface="Quicksand"/>
                <a:ea typeface="Quicksand"/>
                <a:cs typeface="Quicksand"/>
                <a:sym typeface="Quicksand"/>
              </a:rPr>
              <a:t>“</a:t>
            </a:r>
            <a:r>
              <a:rPr lang="en-US" sz="2200" b="1" dirty="0" err="1">
                <a:solidFill>
                  <a:srgbClr val="0F4662"/>
                </a:solidFill>
                <a:latin typeface="Quicksand"/>
                <a:ea typeface="Quicksand"/>
                <a:cs typeface="Quicksand"/>
                <a:sym typeface="Quicksand"/>
              </a:rPr>
              <a:t>total_transaksi</a:t>
            </a:r>
            <a:r>
              <a:rPr lang="en-US" sz="2200" b="1" dirty="0">
                <a:solidFill>
                  <a:srgbClr val="0F4662"/>
                </a:solidFill>
                <a:latin typeface="Quicksand"/>
                <a:ea typeface="Quicksand"/>
                <a:cs typeface="Quicksand"/>
                <a:sym typeface="Quicksand"/>
              </a:rPr>
              <a:t>”</a:t>
            </a:r>
            <a:endParaRPr sz="2200" b="1" dirty="0">
              <a:solidFill>
                <a:srgbClr val="0F4662"/>
              </a:solidFill>
              <a:latin typeface="Quicksand"/>
              <a:ea typeface="Quicksand"/>
              <a:cs typeface="Quicksand"/>
              <a:sym typeface="Quicksand"/>
            </a:endParaRPr>
          </a:p>
        </p:txBody>
      </p:sp>
      <p:sp>
        <p:nvSpPr>
          <p:cNvPr id="216" name="Google Shape;216;g36bdb1501a7_16_6"/>
          <p:cNvSpPr txBox="1"/>
          <p:nvPr/>
        </p:nvSpPr>
        <p:spPr>
          <a:xfrm>
            <a:off x="9770075" y="1867250"/>
            <a:ext cx="7922400" cy="6906506"/>
          </a:xfrm>
          <a:prstGeom prst="rect">
            <a:avLst/>
          </a:prstGeom>
          <a:noFill/>
          <a:ln>
            <a:noFill/>
          </a:ln>
        </p:spPr>
        <p:txBody>
          <a:bodyPr spcFirstLastPara="1" wrap="square" lIns="0" tIns="0" rIns="0" bIns="0" anchor="t" anchorCtr="0">
            <a:spAutoFit/>
          </a:bodyPr>
          <a:lstStyle/>
          <a:p>
            <a:pPr marL="0" marR="0" lvl="0" indent="0" algn="just" rtl="0">
              <a:lnSpc>
                <a:spcPct val="169958"/>
              </a:lnSpc>
              <a:spcBef>
                <a:spcPts val="0"/>
              </a:spcBef>
              <a:spcAft>
                <a:spcPts val="0"/>
              </a:spcAft>
              <a:buNone/>
            </a:pPr>
            <a:r>
              <a:rPr lang="en-US" sz="2200" dirty="0" err="1">
                <a:solidFill>
                  <a:srgbClr val="0F4662"/>
                </a:solidFill>
                <a:latin typeface="Quicksand"/>
                <a:ea typeface="Quicksand"/>
                <a:cs typeface="Quicksand"/>
                <a:sym typeface="Quicksand"/>
              </a:rPr>
              <a:t>B.</a:t>
            </a:r>
            <a:r>
              <a:rPr lang="en-US" sz="2200" b="1" dirty="0" err="1">
                <a:solidFill>
                  <a:schemeClr val="lt2"/>
                </a:solidFill>
                <a:highlight>
                  <a:schemeClr val="dk2"/>
                </a:highlight>
                <a:latin typeface="Quicksand"/>
                <a:ea typeface="Quicksand"/>
                <a:cs typeface="Quicksand"/>
                <a:sym typeface="Quicksand"/>
              </a:rPr>
              <a:t>from</a:t>
            </a:r>
            <a:r>
              <a:rPr lang="en-US" sz="2200" b="1" dirty="0">
                <a:solidFill>
                  <a:schemeClr val="lt2"/>
                </a:solidFill>
                <a:highlight>
                  <a:schemeClr val="dk2"/>
                </a:highlight>
                <a:latin typeface="Quicksand"/>
                <a:ea typeface="Quicksand"/>
                <a:cs typeface="Quicksand"/>
                <a:sym typeface="Quicksand"/>
              </a:rPr>
              <a:t> </a:t>
            </a:r>
            <a:r>
              <a:rPr lang="en-US" sz="2200" dirty="0">
                <a:solidFill>
                  <a:schemeClr val="lt2"/>
                </a:solidFill>
                <a:highlight>
                  <a:schemeClr val="dk2"/>
                </a:highlight>
                <a:latin typeface="Quicksand"/>
                <a:ea typeface="Quicksand"/>
                <a:cs typeface="Quicksand"/>
                <a:sym typeface="Quicksand"/>
              </a:rPr>
              <a:t>“</a:t>
            </a:r>
            <a:r>
              <a:rPr lang="en-US" sz="2200" b="1" dirty="0" err="1">
                <a:solidFill>
                  <a:schemeClr val="lt2"/>
                </a:solidFill>
                <a:highlight>
                  <a:schemeClr val="dk2"/>
                </a:highlight>
                <a:latin typeface="Quicksand"/>
                <a:ea typeface="Quicksand"/>
                <a:cs typeface="Quicksand"/>
                <a:sym typeface="Quicksand"/>
              </a:rPr>
              <a:t>finpro.fact_order</a:t>
            </a:r>
            <a:r>
              <a:rPr lang="en-US" sz="2200" b="1" dirty="0">
                <a:solidFill>
                  <a:schemeClr val="lt2"/>
                </a:solidFill>
                <a:highlight>
                  <a:schemeClr val="dk2"/>
                </a:highlight>
                <a:latin typeface="Quicksand"/>
                <a:ea typeface="Quicksand"/>
                <a:cs typeface="Quicksand"/>
                <a:sym typeface="Quicksand"/>
              </a:rPr>
              <a:t> as o</a:t>
            </a:r>
            <a:r>
              <a:rPr lang="en-US" sz="2200" dirty="0">
                <a:solidFill>
                  <a:schemeClr val="lt2"/>
                </a:solidFill>
                <a:highlight>
                  <a:schemeClr val="dk2"/>
                </a:highlight>
                <a:latin typeface="Quicksand"/>
                <a:ea typeface="Quicksand"/>
                <a:cs typeface="Quicksand"/>
                <a:sym typeface="Quicksand"/>
              </a:rPr>
              <a:t>”</a:t>
            </a:r>
            <a:r>
              <a:rPr lang="en-US" sz="2200" dirty="0">
                <a:solidFill>
                  <a:srgbClr val="DBE5EA"/>
                </a:solidFill>
                <a:highlight>
                  <a:schemeClr val="dk2"/>
                </a:highlight>
                <a:latin typeface="Quicksand"/>
                <a:ea typeface="Quicksand"/>
                <a:cs typeface="Quicksand"/>
                <a:sym typeface="Quicksand"/>
              </a:rPr>
              <a:t> </a:t>
            </a:r>
            <a:r>
              <a:rPr lang="en-US" sz="2200" dirty="0">
                <a:solidFill>
                  <a:srgbClr val="0F4662"/>
                </a:solidFill>
                <a:latin typeface="Quicksand"/>
                <a:ea typeface="Quicksand"/>
                <a:cs typeface="Quicksand"/>
                <a:sym typeface="Quicksand"/>
              </a:rPr>
              <a:t> </a:t>
            </a:r>
            <a:r>
              <a:rPr lang="en-US" sz="2200" dirty="0">
                <a:solidFill>
                  <a:schemeClr val="dk2"/>
                </a:solidFill>
                <a:latin typeface="Quicksand"/>
                <a:ea typeface="Quicksand"/>
                <a:cs typeface="Quicksand"/>
                <a:sym typeface="Quicksand"/>
              </a:rPr>
              <a:t>data diambil </a:t>
            </a:r>
            <a:r>
              <a:rPr lang="en-US" sz="2200" dirty="0" err="1">
                <a:solidFill>
                  <a:schemeClr val="dk2"/>
                </a:solidFill>
                <a:latin typeface="Quicksand"/>
                <a:ea typeface="Quicksand"/>
                <a:cs typeface="Quicksand"/>
                <a:sym typeface="Quicksand"/>
              </a:rPr>
              <a:t>dari</a:t>
            </a:r>
            <a:r>
              <a:rPr lang="en-US" sz="2200" dirty="0">
                <a:solidFill>
                  <a:schemeClr val="dk2"/>
                </a:solidFill>
                <a:latin typeface="Quicksand"/>
                <a:ea typeface="Quicksand"/>
                <a:cs typeface="Quicksand"/>
                <a:sym typeface="Quicksand"/>
              </a:rPr>
              <a:t> </a:t>
            </a:r>
            <a:r>
              <a:rPr lang="en-US" sz="2200" dirty="0" err="1">
                <a:solidFill>
                  <a:schemeClr val="dk2"/>
                </a:solidFill>
                <a:latin typeface="Quicksand"/>
                <a:ea typeface="Quicksand"/>
                <a:cs typeface="Quicksand"/>
                <a:sym typeface="Quicksand"/>
              </a:rPr>
              <a:t>tabel</a:t>
            </a:r>
            <a:r>
              <a:rPr lang="en-US" sz="2200" dirty="0">
                <a:solidFill>
                  <a:schemeClr val="dk2"/>
                </a:solidFill>
                <a:latin typeface="Quicksand"/>
                <a:ea typeface="Quicksand"/>
                <a:cs typeface="Quicksand"/>
                <a:sym typeface="Quicksand"/>
              </a:rPr>
              <a:t> </a:t>
            </a:r>
            <a:r>
              <a:rPr lang="en-US" sz="2200" dirty="0" err="1">
                <a:solidFill>
                  <a:schemeClr val="dk2"/>
                </a:solidFill>
                <a:latin typeface="Quicksand"/>
                <a:ea typeface="Quicksand"/>
                <a:cs typeface="Quicksand"/>
                <a:sym typeface="Quicksand"/>
              </a:rPr>
              <a:t>bernama</a:t>
            </a:r>
            <a:r>
              <a:rPr lang="en-US" sz="2200" dirty="0">
                <a:solidFill>
                  <a:schemeClr val="dk2"/>
                </a:solidFill>
                <a:latin typeface="Quicksand"/>
                <a:ea typeface="Quicksand"/>
                <a:cs typeface="Quicksand"/>
                <a:sym typeface="Quicksand"/>
              </a:rPr>
              <a:t> </a:t>
            </a:r>
            <a:r>
              <a:rPr lang="en-US" sz="2200" b="1" dirty="0">
                <a:solidFill>
                  <a:schemeClr val="dk2"/>
                </a:solidFill>
                <a:latin typeface="Quicksand"/>
                <a:ea typeface="Quicksand"/>
                <a:cs typeface="Quicksand"/>
                <a:sym typeface="Quicksand"/>
              </a:rPr>
              <a:t>“</a:t>
            </a:r>
            <a:r>
              <a:rPr lang="en-US" sz="2200" b="1" dirty="0" err="1">
                <a:solidFill>
                  <a:schemeClr val="dk2"/>
                </a:solidFill>
                <a:latin typeface="Quicksand"/>
                <a:ea typeface="Quicksand"/>
                <a:cs typeface="Quicksand"/>
                <a:sym typeface="Quicksand"/>
              </a:rPr>
              <a:t>fact_order</a:t>
            </a:r>
            <a:r>
              <a:rPr lang="en-US" sz="2200" b="1" dirty="0">
                <a:solidFill>
                  <a:schemeClr val="dk2"/>
                </a:solidFill>
                <a:latin typeface="Quicksand"/>
                <a:ea typeface="Quicksand"/>
                <a:cs typeface="Quicksand"/>
                <a:sym typeface="Quicksand"/>
              </a:rPr>
              <a:t>”</a:t>
            </a:r>
            <a:r>
              <a:rPr lang="en-US" sz="2200" dirty="0">
                <a:solidFill>
                  <a:schemeClr val="dk2"/>
                </a:solidFill>
                <a:latin typeface="Quicksand"/>
                <a:ea typeface="Quicksand"/>
                <a:cs typeface="Quicksand"/>
                <a:sym typeface="Quicksand"/>
              </a:rPr>
              <a:t> yang </a:t>
            </a:r>
            <a:r>
              <a:rPr lang="en-US" sz="2200" dirty="0" err="1">
                <a:solidFill>
                  <a:schemeClr val="dk2"/>
                </a:solidFill>
                <a:latin typeface="Quicksand"/>
                <a:ea typeface="Quicksand"/>
                <a:cs typeface="Quicksand"/>
                <a:sym typeface="Quicksand"/>
              </a:rPr>
              <a:t>ada</a:t>
            </a:r>
            <a:r>
              <a:rPr lang="en-US" sz="2200" dirty="0">
                <a:solidFill>
                  <a:schemeClr val="dk2"/>
                </a:solidFill>
                <a:latin typeface="Quicksand"/>
                <a:ea typeface="Quicksand"/>
                <a:cs typeface="Quicksand"/>
                <a:sym typeface="Quicksand"/>
              </a:rPr>
              <a:t> di database </a:t>
            </a:r>
            <a:r>
              <a:rPr lang="en-US" sz="2200" b="1" dirty="0">
                <a:solidFill>
                  <a:schemeClr val="dk2"/>
                </a:solidFill>
                <a:latin typeface="Quicksand"/>
                <a:ea typeface="Quicksand"/>
                <a:cs typeface="Quicksand"/>
                <a:sym typeface="Quicksand"/>
              </a:rPr>
              <a:t>“</a:t>
            </a:r>
            <a:r>
              <a:rPr lang="en-US" sz="2200" b="1" dirty="0" err="1">
                <a:solidFill>
                  <a:schemeClr val="dk2"/>
                </a:solidFill>
                <a:latin typeface="Quicksand"/>
                <a:ea typeface="Quicksand"/>
                <a:cs typeface="Quicksand"/>
                <a:sym typeface="Quicksand"/>
              </a:rPr>
              <a:t>finpro</a:t>
            </a:r>
            <a:r>
              <a:rPr lang="en-US" sz="2200" b="1" dirty="0">
                <a:solidFill>
                  <a:schemeClr val="dk2"/>
                </a:solidFill>
                <a:latin typeface="Quicksand"/>
                <a:ea typeface="Quicksand"/>
                <a:cs typeface="Quicksand"/>
                <a:sym typeface="Quicksand"/>
              </a:rPr>
              <a:t>” </a:t>
            </a:r>
            <a:r>
              <a:rPr lang="en-US" sz="2200" dirty="0">
                <a:solidFill>
                  <a:schemeClr val="dk2"/>
                </a:solidFill>
                <a:latin typeface="Quicksand"/>
                <a:ea typeface="Quicksand"/>
                <a:cs typeface="Quicksand"/>
                <a:sym typeface="Quicksand"/>
              </a:rPr>
              <a:t>dan </a:t>
            </a:r>
            <a:r>
              <a:rPr lang="en-US" sz="2200" dirty="0" err="1">
                <a:solidFill>
                  <a:schemeClr val="dk2"/>
                </a:solidFill>
                <a:latin typeface="Quicksand"/>
                <a:ea typeface="Quicksand"/>
                <a:cs typeface="Quicksand"/>
                <a:sym typeface="Quicksand"/>
              </a:rPr>
              <a:t>memberi</a:t>
            </a:r>
            <a:r>
              <a:rPr lang="en-US" sz="2200" dirty="0">
                <a:solidFill>
                  <a:schemeClr val="dk2"/>
                </a:solidFill>
                <a:latin typeface="Quicksand"/>
                <a:ea typeface="Quicksand"/>
                <a:cs typeface="Quicksand"/>
                <a:sym typeface="Quicksand"/>
              </a:rPr>
              <a:t> alias “</a:t>
            </a:r>
            <a:r>
              <a:rPr lang="en-US" sz="2200" b="1" dirty="0">
                <a:solidFill>
                  <a:schemeClr val="dk2"/>
                </a:solidFill>
                <a:latin typeface="Quicksand"/>
                <a:ea typeface="Quicksand"/>
                <a:cs typeface="Quicksand"/>
                <a:sym typeface="Quicksand"/>
              </a:rPr>
              <a:t>o”</a:t>
            </a:r>
            <a:r>
              <a:rPr lang="en-US" sz="2200" dirty="0">
                <a:solidFill>
                  <a:schemeClr val="dk2"/>
                </a:solidFill>
                <a:latin typeface="Quicksand"/>
                <a:ea typeface="Quicksand"/>
                <a:cs typeface="Quicksand"/>
                <a:sym typeface="Quicksand"/>
              </a:rPr>
              <a:t>. </a:t>
            </a:r>
            <a:endParaRPr sz="2200" dirty="0">
              <a:solidFill>
                <a:schemeClr val="dk2"/>
              </a:solidFill>
              <a:latin typeface="Quicksand"/>
              <a:ea typeface="Quicksand"/>
              <a:cs typeface="Quicksand"/>
              <a:sym typeface="Quicksand"/>
            </a:endParaRPr>
          </a:p>
          <a:p>
            <a:pPr marL="0" marR="0" lvl="0" indent="0" algn="just" rtl="0">
              <a:lnSpc>
                <a:spcPct val="169958"/>
              </a:lnSpc>
              <a:spcBef>
                <a:spcPts val="0"/>
              </a:spcBef>
              <a:spcAft>
                <a:spcPts val="0"/>
              </a:spcAft>
              <a:buNone/>
            </a:pPr>
            <a:r>
              <a:rPr lang="en-US" sz="2200" dirty="0">
                <a:solidFill>
                  <a:srgbClr val="0F4662"/>
                </a:solidFill>
                <a:latin typeface="Quicksand"/>
                <a:ea typeface="Quicksand"/>
                <a:cs typeface="Quicksand"/>
                <a:sym typeface="Quicksand"/>
              </a:rPr>
              <a:t>C. </a:t>
            </a:r>
            <a:r>
              <a:rPr lang="en-US" sz="2200" b="1" dirty="0">
                <a:solidFill>
                  <a:schemeClr val="lt2"/>
                </a:solidFill>
                <a:highlight>
                  <a:schemeClr val="dk2"/>
                </a:highlight>
                <a:latin typeface="Quicksand"/>
                <a:ea typeface="Quicksand"/>
                <a:cs typeface="Quicksand"/>
                <a:sym typeface="Quicksand"/>
              </a:rPr>
              <a:t>where “</a:t>
            </a:r>
            <a:r>
              <a:rPr lang="en-US" sz="2200" b="1" dirty="0" err="1">
                <a:solidFill>
                  <a:schemeClr val="lt2"/>
                </a:solidFill>
                <a:highlight>
                  <a:schemeClr val="dk2"/>
                </a:highlight>
                <a:latin typeface="Quicksand"/>
                <a:ea typeface="Quicksand"/>
                <a:cs typeface="Quicksand"/>
                <a:sym typeface="Quicksand"/>
              </a:rPr>
              <a:t>o.order_date</a:t>
            </a:r>
            <a:r>
              <a:rPr lang="en-US" sz="2200" b="1" dirty="0">
                <a:solidFill>
                  <a:schemeClr val="lt2"/>
                </a:solidFill>
                <a:highlight>
                  <a:schemeClr val="dk2"/>
                </a:highlight>
                <a:latin typeface="Quicksand"/>
                <a:ea typeface="Quicksand"/>
                <a:cs typeface="Quicksand"/>
                <a:sym typeface="Quicksand"/>
              </a:rPr>
              <a:t> between”</a:t>
            </a:r>
            <a:r>
              <a:rPr lang="en-US" sz="2200" dirty="0">
                <a:solidFill>
                  <a:srgbClr val="0F4662"/>
                </a:solidFill>
                <a:latin typeface="Quicksand"/>
                <a:ea typeface="Quicksand"/>
                <a:cs typeface="Quicksand"/>
                <a:sym typeface="Quicksand"/>
              </a:rPr>
              <a:t> untuk </a:t>
            </a:r>
            <a:r>
              <a:rPr lang="en-US" sz="2200" dirty="0" err="1">
                <a:solidFill>
                  <a:srgbClr val="0F4662"/>
                </a:solidFill>
                <a:latin typeface="Quicksand"/>
                <a:ea typeface="Quicksand"/>
                <a:cs typeface="Quicksand"/>
                <a:sym typeface="Quicksand"/>
              </a:rPr>
              <a:t>memfilter</a:t>
            </a:r>
            <a:r>
              <a:rPr lang="en-US" sz="2200" dirty="0">
                <a:solidFill>
                  <a:srgbClr val="0F4662"/>
                </a:solidFill>
                <a:latin typeface="Quicksand"/>
                <a:ea typeface="Quicksand"/>
                <a:cs typeface="Quicksand"/>
                <a:sym typeface="Quicksand"/>
              </a:rPr>
              <a:t> data </a:t>
            </a:r>
            <a:r>
              <a:rPr lang="en-ID" sz="2200" dirty="0" err="1">
                <a:solidFill>
                  <a:srgbClr val="0F4662"/>
                </a:solidFill>
                <a:latin typeface="Quicksand"/>
                <a:ea typeface="Quicksand"/>
                <a:cs typeface="Quicksand"/>
                <a:sym typeface="Quicksand"/>
              </a:rPr>
              <a:t>tahun</a:t>
            </a:r>
            <a:r>
              <a:rPr lang="en-ID" sz="2200" dirty="0">
                <a:solidFill>
                  <a:srgbClr val="0F4662"/>
                </a:solidFill>
                <a:latin typeface="Quicksand"/>
                <a:ea typeface="Quicksand"/>
                <a:cs typeface="Quicksand"/>
                <a:sym typeface="Quicksand"/>
              </a:rPr>
              <a:t> 2021.</a:t>
            </a:r>
            <a:r>
              <a:rPr lang="en-ID" sz="2200" b="1" dirty="0">
                <a:solidFill>
                  <a:schemeClr val="lt2"/>
                </a:solidFill>
                <a:highlight>
                  <a:schemeClr val="dk2"/>
                </a:highlight>
                <a:latin typeface="Quicksand"/>
                <a:ea typeface="Quicksand"/>
                <a:cs typeface="Quicksand"/>
                <a:sym typeface="Quicksand"/>
              </a:rPr>
              <a:t> and “</a:t>
            </a:r>
            <a:r>
              <a:rPr lang="en-ID" sz="2200" b="1" dirty="0" err="1">
                <a:solidFill>
                  <a:schemeClr val="lt2"/>
                </a:solidFill>
                <a:highlight>
                  <a:schemeClr val="dk2"/>
                </a:highlight>
                <a:latin typeface="Quicksand"/>
                <a:ea typeface="Quicksand"/>
                <a:cs typeface="Quicksand"/>
                <a:sym typeface="Quicksand"/>
              </a:rPr>
              <a:t>o.is_valid</a:t>
            </a:r>
            <a:r>
              <a:rPr lang="en-ID" sz="2200" b="1" dirty="0">
                <a:solidFill>
                  <a:schemeClr val="lt2"/>
                </a:solidFill>
                <a:highlight>
                  <a:schemeClr val="dk2"/>
                </a:highlight>
                <a:latin typeface="Quicksand"/>
                <a:ea typeface="Quicksand"/>
                <a:cs typeface="Quicksand"/>
                <a:sym typeface="Quicksand"/>
              </a:rPr>
              <a:t>=1” </a:t>
            </a:r>
            <a:r>
              <a:rPr lang="en-ID" sz="2200" dirty="0" err="1">
                <a:solidFill>
                  <a:srgbClr val="0F4662"/>
                </a:solidFill>
                <a:latin typeface="Quicksand"/>
                <a:ea typeface="Quicksand"/>
                <a:cs typeface="Quicksand"/>
                <a:sym typeface="Quicksand"/>
              </a:rPr>
              <a:t>mengambil</a:t>
            </a:r>
            <a:r>
              <a:rPr lang="en-ID" sz="2200" dirty="0">
                <a:solidFill>
                  <a:srgbClr val="0F4662"/>
                </a:solidFill>
                <a:latin typeface="Quicksand"/>
                <a:ea typeface="Quicksand"/>
                <a:cs typeface="Quicksand"/>
                <a:sym typeface="Quicksand"/>
              </a:rPr>
              <a:t> </a:t>
            </a:r>
            <a:r>
              <a:rPr lang="en-ID" sz="2200" dirty="0" err="1">
                <a:solidFill>
                  <a:srgbClr val="0F4662"/>
                </a:solidFill>
                <a:latin typeface="Quicksand"/>
                <a:ea typeface="Quicksand"/>
                <a:cs typeface="Quicksand"/>
                <a:sym typeface="Quicksand"/>
              </a:rPr>
              <a:t>nilai</a:t>
            </a:r>
            <a:r>
              <a:rPr lang="en-ID" sz="2200" dirty="0">
                <a:solidFill>
                  <a:srgbClr val="0F4662"/>
                </a:solidFill>
                <a:latin typeface="Quicksand"/>
                <a:ea typeface="Quicksand"/>
                <a:cs typeface="Quicksand"/>
                <a:sym typeface="Quicksand"/>
              </a:rPr>
              <a:t> 1 </a:t>
            </a:r>
            <a:r>
              <a:rPr lang="en-ID" sz="2200" dirty="0" err="1">
                <a:solidFill>
                  <a:srgbClr val="0F4662"/>
                </a:solidFill>
                <a:latin typeface="Quicksand"/>
                <a:ea typeface="Quicksand"/>
                <a:cs typeface="Quicksand"/>
                <a:sym typeface="Quicksand"/>
              </a:rPr>
              <a:t>dari</a:t>
            </a:r>
            <a:r>
              <a:rPr lang="en-ID" sz="2200" dirty="0">
                <a:solidFill>
                  <a:srgbClr val="0F4662"/>
                </a:solidFill>
                <a:latin typeface="Quicksand"/>
                <a:ea typeface="Quicksand"/>
                <a:cs typeface="Quicksand"/>
                <a:sym typeface="Quicksand"/>
              </a:rPr>
              <a:t> data </a:t>
            </a:r>
            <a:r>
              <a:rPr lang="en-ID" sz="2200" dirty="0" err="1">
                <a:solidFill>
                  <a:srgbClr val="0F4662"/>
                </a:solidFill>
                <a:latin typeface="Quicksand"/>
                <a:ea typeface="Quicksand"/>
                <a:cs typeface="Quicksand"/>
                <a:sym typeface="Quicksand"/>
              </a:rPr>
              <a:t>kolom</a:t>
            </a:r>
            <a:r>
              <a:rPr lang="en-ID" sz="2200" dirty="0">
                <a:solidFill>
                  <a:srgbClr val="0F4662"/>
                </a:solidFill>
                <a:latin typeface="Quicksand"/>
                <a:ea typeface="Quicksand"/>
                <a:cs typeface="Quicksand"/>
                <a:sym typeface="Quicksand"/>
              </a:rPr>
              <a:t> </a:t>
            </a:r>
            <a:r>
              <a:rPr lang="en-ID" sz="2200" b="1" dirty="0">
                <a:solidFill>
                  <a:srgbClr val="0F4662"/>
                </a:solidFill>
                <a:latin typeface="Quicksand"/>
                <a:ea typeface="Quicksand"/>
                <a:cs typeface="Quicksand"/>
                <a:sym typeface="Quicksand"/>
              </a:rPr>
              <a:t>.</a:t>
            </a:r>
          </a:p>
          <a:p>
            <a:pPr marL="0" marR="0" lvl="0" indent="0" algn="just" rtl="0">
              <a:lnSpc>
                <a:spcPct val="169958"/>
              </a:lnSpc>
              <a:spcBef>
                <a:spcPts val="0"/>
              </a:spcBef>
              <a:spcAft>
                <a:spcPts val="0"/>
              </a:spcAft>
              <a:buNone/>
            </a:pPr>
            <a:r>
              <a:rPr lang="en-US" sz="2200" dirty="0">
                <a:solidFill>
                  <a:srgbClr val="0F4662"/>
                </a:solidFill>
                <a:latin typeface="Quicksand"/>
                <a:ea typeface="Quicksand"/>
                <a:cs typeface="Quicksand"/>
                <a:sym typeface="Quicksand"/>
              </a:rPr>
              <a:t>D.</a:t>
            </a:r>
            <a:r>
              <a:rPr lang="en-US" sz="2200" b="1" dirty="0">
                <a:solidFill>
                  <a:schemeClr val="lt2"/>
                </a:solidFill>
                <a:highlight>
                  <a:schemeClr val="dk2"/>
                </a:highlight>
                <a:latin typeface="Quicksand"/>
                <a:ea typeface="Quicksand"/>
                <a:cs typeface="Quicksand"/>
                <a:sym typeface="Quicksand"/>
              </a:rPr>
              <a:t> group by “</a:t>
            </a:r>
            <a:r>
              <a:rPr lang="en-US" sz="2200" b="1" dirty="0" err="1">
                <a:solidFill>
                  <a:schemeClr val="lt2"/>
                </a:solidFill>
                <a:highlight>
                  <a:schemeClr val="dk2"/>
                </a:highlight>
                <a:latin typeface="Quicksand"/>
                <a:ea typeface="Quicksand"/>
                <a:cs typeface="Quicksand"/>
                <a:sym typeface="Quicksand"/>
              </a:rPr>
              <a:t>month_transaksi</a:t>
            </a:r>
            <a:r>
              <a:rPr lang="en-US" sz="2200" b="1" dirty="0">
                <a:solidFill>
                  <a:schemeClr val="lt2"/>
                </a:solidFill>
                <a:highlight>
                  <a:schemeClr val="dk2"/>
                </a:highlight>
                <a:latin typeface="Quicksand"/>
                <a:ea typeface="Quicksand"/>
                <a:cs typeface="Quicksand"/>
                <a:sym typeface="Quicksand"/>
              </a:rPr>
              <a:t>” </a:t>
            </a:r>
            <a:r>
              <a:rPr lang="en-US" sz="2200" dirty="0">
                <a:solidFill>
                  <a:srgbClr val="0F4662"/>
                </a:solidFill>
                <a:latin typeface="Quicksand"/>
                <a:ea typeface="Quicksand"/>
                <a:cs typeface="Quicksand"/>
                <a:sym typeface="Quicksand"/>
              </a:rPr>
              <a:t> </a:t>
            </a:r>
            <a:r>
              <a:rPr lang="en-US" sz="2200" dirty="0" err="1">
                <a:solidFill>
                  <a:srgbClr val="0F4662"/>
                </a:solidFill>
                <a:latin typeface="Quicksand"/>
                <a:ea typeface="Quicksand"/>
                <a:cs typeface="Quicksand"/>
                <a:sym typeface="Quicksand"/>
              </a:rPr>
              <a:t>mengelompokkan</a:t>
            </a:r>
            <a:r>
              <a:rPr lang="en-US" sz="2200" dirty="0">
                <a:solidFill>
                  <a:srgbClr val="0F4662"/>
                </a:solidFill>
                <a:latin typeface="Quicksand"/>
                <a:ea typeface="Quicksand"/>
                <a:cs typeface="Quicksand"/>
                <a:sym typeface="Quicksand"/>
              </a:rPr>
              <a:t> </a:t>
            </a:r>
            <a:r>
              <a:rPr lang="en-US" sz="2200" dirty="0" err="1">
                <a:solidFill>
                  <a:srgbClr val="0F4662"/>
                </a:solidFill>
                <a:latin typeface="Quicksand"/>
                <a:ea typeface="Quicksand"/>
                <a:cs typeface="Quicksand"/>
                <a:sym typeface="Quicksand"/>
              </a:rPr>
              <a:t>databerdasarkan</a:t>
            </a:r>
            <a:r>
              <a:rPr lang="en-US" sz="2200" dirty="0">
                <a:solidFill>
                  <a:srgbClr val="0F4662"/>
                </a:solidFill>
                <a:latin typeface="Quicksand"/>
                <a:ea typeface="Quicksand"/>
                <a:cs typeface="Quicksand"/>
                <a:sym typeface="Quicksand"/>
              </a:rPr>
              <a:t> bulan </a:t>
            </a:r>
            <a:r>
              <a:rPr lang="en-US" sz="2200" dirty="0" err="1">
                <a:solidFill>
                  <a:srgbClr val="0F4662"/>
                </a:solidFill>
                <a:latin typeface="Quicksand"/>
                <a:ea typeface="Quicksand"/>
                <a:cs typeface="Quicksand"/>
                <a:sym typeface="Quicksand"/>
              </a:rPr>
              <a:t>dari</a:t>
            </a:r>
            <a:r>
              <a:rPr lang="en-US" sz="2200" dirty="0">
                <a:solidFill>
                  <a:srgbClr val="0F4662"/>
                </a:solidFill>
                <a:latin typeface="Quicksand"/>
                <a:ea typeface="Quicksand"/>
                <a:cs typeface="Quicksand"/>
                <a:sym typeface="Quicksand"/>
              </a:rPr>
              <a:t> data kolom </a:t>
            </a:r>
            <a:r>
              <a:rPr lang="en-US" sz="2200" dirty="0" err="1">
                <a:solidFill>
                  <a:srgbClr val="0F4662"/>
                </a:solidFill>
                <a:latin typeface="Quicksand"/>
                <a:ea typeface="Quicksand"/>
                <a:cs typeface="Quicksand"/>
                <a:sym typeface="Quicksand"/>
              </a:rPr>
              <a:t>sehingga</a:t>
            </a:r>
            <a:r>
              <a:rPr lang="en-US" sz="2200" dirty="0">
                <a:solidFill>
                  <a:srgbClr val="0F4662"/>
                </a:solidFill>
                <a:latin typeface="Quicksand"/>
                <a:ea typeface="Quicksand"/>
                <a:cs typeface="Quicksand"/>
                <a:sym typeface="Quicksand"/>
              </a:rPr>
              <a:t> </a:t>
            </a:r>
            <a:r>
              <a:rPr lang="en-US" sz="2200" dirty="0" err="1">
                <a:solidFill>
                  <a:srgbClr val="0F4662"/>
                </a:solidFill>
                <a:latin typeface="Quicksand"/>
                <a:ea typeface="Quicksand"/>
                <a:cs typeface="Quicksand"/>
                <a:sym typeface="Quicksand"/>
              </a:rPr>
              <a:t>agregasi</a:t>
            </a:r>
            <a:r>
              <a:rPr lang="en-US" sz="2200" dirty="0">
                <a:solidFill>
                  <a:srgbClr val="0F4662"/>
                </a:solidFill>
                <a:latin typeface="Quicksand"/>
                <a:ea typeface="Quicksand"/>
                <a:cs typeface="Quicksand"/>
                <a:sym typeface="Quicksand"/>
              </a:rPr>
              <a:t> total (</a:t>
            </a:r>
            <a:r>
              <a:rPr lang="en-US" sz="2200" dirty="0" err="1">
                <a:solidFill>
                  <a:srgbClr val="0F4662"/>
                </a:solidFill>
                <a:latin typeface="Quicksand"/>
                <a:ea typeface="Quicksand"/>
                <a:cs typeface="Quicksand"/>
                <a:sym typeface="Quicksand"/>
              </a:rPr>
              <a:t>penjumlahan</a:t>
            </a:r>
            <a:r>
              <a:rPr lang="en-US" sz="2200" dirty="0">
                <a:solidFill>
                  <a:srgbClr val="0F4662"/>
                </a:solidFill>
                <a:latin typeface="Quicksand"/>
                <a:ea typeface="Quicksand"/>
                <a:cs typeface="Quicksand"/>
                <a:sym typeface="Quicksand"/>
              </a:rPr>
              <a:t> </a:t>
            </a:r>
            <a:r>
              <a:rPr lang="en-US" sz="2200" b="1" dirty="0">
                <a:solidFill>
                  <a:srgbClr val="0F4662"/>
                </a:solidFill>
                <a:latin typeface="Quicksand"/>
                <a:ea typeface="Quicksand"/>
                <a:cs typeface="Quicksand"/>
                <a:sym typeface="Quicksand"/>
              </a:rPr>
              <a:t>“</a:t>
            </a:r>
            <a:r>
              <a:rPr lang="en-US" sz="2200" b="1" dirty="0" err="1">
                <a:solidFill>
                  <a:srgbClr val="0F4662"/>
                </a:solidFill>
                <a:latin typeface="Quicksand"/>
                <a:ea typeface="Quicksand"/>
                <a:cs typeface="Quicksand"/>
                <a:sym typeface="Quicksand"/>
              </a:rPr>
              <a:t>total_transaksi</a:t>
            </a:r>
            <a:r>
              <a:rPr lang="en-US" sz="2200" b="1" dirty="0">
                <a:solidFill>
                  <a:srgbClr val="0F4662"/>
                </a:solidFill>
                <a:latin typeface="Quicksand"/>
                <a:ea typeface="Quicksand"/>
                <a:cs typeface="Quicksand"/>
                <a:sym typeface="Quicksand"/>
              </a:rPr>
              <a:t>”</a:t>
            </a:r>
            <a:r>
              <a:rPr lang="en-US" sz="2200" dirty="0">
                <a:solidFill>
                  <a:srgbClr val="0F4662"/>
                </a:solidFill>
                <a:latin typeface="Quicksand"/>
                <a:ea typeface="Quicksand"/>
                <a:cs typeface="Quicksand"/>
                <a:sym typeface="Quicksand"/>
              </a:rPr>
              <a:t>) </a:t>
            </a:r>
            <a:r>
              <a:rPr lang="en-US" sz="2200" dirty="0" err="1">
                <a:solidFill>
                  <a:srgbClr val="0F4662"/>
                </a:solidFill>
                <a:latin typeface="Quicksand"/>
                <a:ea typeface="Quicksand"/>
                <a:cs typeface="Quicksand"/>
                <a:sym typeface="Quicksand"/>
              </a:rPr>
              <a:t>dihitung</a:t>
            </a:r>
            <a:r>
              <a:rPr lang="en-US" sz="2200" dirty="0">
                <a:solidFill>
                  <a:srgbClr val="0F4662"/>
                </a:solidFill>
                <a:latin typeface="Quicksand"/>
                <a:ea typeface="Quicksand"/>
                <a:cs typeface="Quicksand"/>
                <a:sym typeface="Quicksand"/>
              </a:rPr>
              <a:t> per bulan. </a:t>
            </a:r>
            <a:endParaRPr sz="2200" dirty="0">
              <a:solidFill>
                <a:srgbClr val="0F4662"/>
              </a:solidFill>
              <a:latin typeface="Quicksand"/>
              <a:ea typeface="Quicksand"/>
              <a:cs typeface="Quicksand"/>
              <a:sym typeface="Quicksand"/>
            </a:endParaRPr>
          </a:p>
          <a:p>
            <a:pPr marL="0" marR="0" lvl="0" indent="0" algn="just" rtl="0">
              <a:lnSpc>
                <a:spcPct val="169958"/>
              </a:lnSpc>
              <a:spcBef>
                <a:spcPts val="0"/>
              </a:spcBef>
              <a:spcAft>
                <a:spcPts val="0"/>
              </a:spcAft>
              <a:buNone/>
            </a:pPr>
            <a:r>
              <a:rPr lang="en-US" sz="2200" dirty="0">
                <a:solidFill>
                  <a:srgbClr val="0F4662"/>
                </a:solidFill>
                <a:latin typeface="Quicksand"/>
                <a:ea typeface="Quicksand"/>
                <a:cs typeface="Quicksand"/>
                <a:sym typeface="Quicksand"/>
              </a:rPr>
              <a:t>E.</a:t>
            </a:r>
            <a:r>
              <a:rPr lang="en-US" sz="2200" b="1" dirty="0">
                <a:solidFill>
                  <a:schemeClr val="lt2"/>
                </a:solidFill>
                <a:highlight>
                  <a:schemeClr val="dk2"/>
                </a:highlight>
                <a:latin typeface="Quicksand"/>
                <a:ea typeface="Quicksand"/>
                <a:cs typeface="Quicksand"/>
                <a:sym typeface="Quicksand"/>
              </a:rPr>
              <a:t> order by “</a:t>
            </a:r>
            <a:r>
              <a:rPr lang="en-US" sz="2200" b="1" dirty="0" err="1">
                <a:solidFill>
                  <a:schemeClr val="lt2"/>
                </a:solidFill>
                <a:highlight>
                  <a:schemeClr val="dk2"/>
                </a:highlight>
                <a:latin typeface="Quicksand"/>
                <a:ea typeface="Quicksand"/>
                <a:cs typeface="Quicksand"/>
                <a:sym typeface="Quicksand"/>
              </a:rPr>
              <a:t>total_transaksi</a:t>
            </a:r>
            <a:r>
              <a:rPr lang="en-US" sz="2200" b="1" dirty="0">
                <a:solidFill>
                  <a:schemeClr val="lt2"/>
                </a:solidFill>
                <a:highlight>
                  <a:schemeClr val="dk2"/>
                </a:highlight>
                <a:latin typeface="Quicksand"/>
                <a:ea typeface="Quicksand"/>
                <a:cs typeface="Quicksand"/>
                <a:sym typeface="Quicksand"/>
              </a:rPr>
              <a:t>” </a:t>
            </a:r>
            <a:r>
              <a:rPr lang="en-US" sz="2200" dirty="0" err="1">
                <a:solidFill>
                  <a:srgbClr val="0F4662"/>
                </a:solidFill>
                <a:latin typeface="Quicksand"/>
                <a:ea typeface="Quicksand"/>
                <a:cs typeface="Quicksand"/>
                <a:sym typeface="Quicksand"/>
              </a:rPr>
              <a:t>mengurutkan</a:t>
            </a:r>
            <a:r>
              <a:rPr lang="en-US" sz="2200" dirty="0">
                <a:solidFill>
                  <a:srgbClr val="0F4662"/>
                </a:solidFill>
                <a:latin typeface="Quicksand"/>
                <a:ea typeface="Quicksand"/>
                <a:cs typeface="Quicksand"/>
                <a:sym typeface="Quicksand"/>
              </a:rPr>
              <a:t> </a:t>
            </a:r>
            <a:r>
              <a:rPr lang="en-US" sz="2200" dirty="0" err="1">
                <a:solidFill>
                  <a:srgbClr val="0F4662"/>
                </a:solidFill>
                <a:latin typeface="Quicksand"/>
                <a:ea typeface="Quicksand"/>
                <a:cs typeface="Quicksand"/>
                <a:sym typeface="Quicksand"/>
              </a:rPr>
              <a:t>hasilberdasarkan</a:t>
            </a:r>
            <a:r>
              <a:rPr lang="en-US" sz="2200" dirty="0">
                <a:solidFill>
                  <a:srgbClr val="0F4662"/>
                </a:solidFill>
                <a:latin typeface="Quicksand"/>
                <a:ea typeface="Quicksand"/>
                <a:cs typeface="Quicksand"/>
                <a:sym typeface="Quicksand"/>
              </a:rPr>
              <a:t> </a:t>
            </a:r>
            <a:r>
              <a:rPr lang="en-US" sz="2200" dirty="0" err="1">
                <a:solidFill>
                  <a:srgbClr val="0F4662"/>
                </a:solidFill>
                <a:latin typeface="Quicksand"/>
                <a:ea typeface="Quicksand"/>
                <a:cs typeface="Quicksand"/>
                <a:sym typeface="Quicksand"/>
              </a:rPr>
              <a:t>nilai</a:t>
            </a:r>
            <a:r>
              <a:rPr lang="en-US" sz="2200" dirty="0">
                <a:solidFill>
                  <a:srgbClr val="0F4662"/>
                </a:solidFill>
                <a:latin typeface="Quicksand"/>
                <a:ea typeface="Quicksand"/>
                <a:cs typeface="Quicksand"/>
                <a:sym typeface="Quicksand"/>
              </a:rPr>
              <a:t> kolom dengan </a:t>
            </a:r>
            <a:r>
              <a:rPr lang="en-US" sz="2200" dirty="0" err="1">
                <a:solidFill>
                  <a:srgbClr val="0F4662"/>
                </a:solidFill>
                <a:latin typeface="Quicksand"/>
                <a:ea typeface="Quicksand"/>
                <a:cs typeface="Quicksand"/>
                <a:sym typeface="Quicksand"/>
              </a:rPr>
              <a:t>menginput</a:t>
            </a:r>
            <a:r>
              <a:rPr lang="en-US" sz="2200" dirty="0">
                <a:solidFill>
                  <a:srgbClr val="0F4662"/>
                </a:solidFill>
                <a:latin typeface="Quicksand"/>
                <a:ea typeface="Quicksand"/>
                <a:cs typeface="Quicksand"/>
                <a:sym typeface="Quicksand"/>
              </a:rPr>
              <a:t> query     “</a:t>
            </a:r>
            <a:r>
              <a:rPr lang="en-US" sz="2200" b="1" dirty="0" err="1">
                <a:solidFill>
                  <a:srgbClr val="0F4662"/>
                </a:solidFill>
                <a:latin typeface="Quicksand"/>
                <a:ea typeface="Quicksand"/>
                <a:cs typeface="Quicksand"/>
                <a:sym typeface="Quicksand"/>
              </a:rPr>
              <a:t>desc</a:t>
            </a:r>
            <a:r>
              <a:rPr lang="en-US" sz="2200" dirty="0" err="1">
                <a:solidFill>
                  <a:srgbClr val="0F4662"/>
                </a:solidFill>
                <a:latin typeface="Quicksand"/>
                <a:ea typeface="Quicksand"/>
                <a:cs typeface="Quicksand"/>
                <a:sym typeface="Quicksand"/>
              </a:rPr>
              <a:t>”dari</a:t>
            </a:r>
            <a:r>
              <a:rPr lang="en-US" sz="2200" dirty="0">
                <a:solidFill>
                  <a:srgbClr val="0F4662"/>
                </a:solidFill>
                <a:latin typeface="Quicksand"/>
                <a:ea typeface="Quicksand"/>
                <a:cs typeface="Quicksand"/>
                <a:sym typeface="Quicksand"/>
              </a:rPr>
              <a:t> yang </a:t>
            </a:r>
            <a:r>
              <a:rPr lang="en-US" sz="2200" b="1" dirty="0">
                <a:solidFill>
                  <a:srgbClr val="0F4662"/>
                </a:solidFill>
                <a:latin typeface="Quicksand"/>
                <a:ea typeface="Quicksand"/>
                <a:cs typeface="Quicksand"/>
                <a:sym typeface="Quicksand"/>
              </a:rPr>
              <a:t>paling besar ke paling </a:t>
            </a:r>
            <a:r>
              <a:rPr lang="en-US" sz="2200" b="1" dirty="0" err="1">
                <a:solidFill>
                  <a:srgbClr val="0F4662"/>
                </a:solidFill>
                <a:latin typeface="Quicksand"/>
                <a:ea typeface="Quicksand"/>
                <a:cs typeface="Quicksand"/>
                <a:sym typeface="Quicksand"/>
              </a:rPr>
              <a:t>kecil</a:t>
            </a:r>
            <a:r>
              <a:rPr lang="en-US" sz="2200" b="1" dirty="0">
                <a:solidFill>
                  <a:srgbClr val="0F4662"/>
                </a:solidFill>
                <a:latin typeface="Quicksand"/>
                <a:ea typeface="Quicksand"/>
                <a:cs typeface="Quicksand"/>
                <a:sym typeface="Quicksand"/>
              </a:rPr>
              <a:t>.</a:t>
            </a:r>
            <a:endParaRPr sz="2200" b="1" dirty="0">
              <a:solidFill>
                <a:srgbClr val="0F4662"/>
              </a:solidFill>
              <a:latin typeface="Courier New"/>
              <a:ea typeface="Courier New"/>
              <a:cs typeface="Courier New"/>
              <a:sym typeface="Courier New"/>
            </a:endParaRPr>
          </a:p>
        </p:txBody>
      </p:sp>
      <p:sp>
        <p:nvSpPr>
          <p:cNvPr id="217" name="Google Shape;217;g36bdb1501a7_16_6"/>
          <p:cNvSpPr/>
          <p:nvPr/>
        </p:nvSpPr>
        <p:spPr>
          <a:xfrm rot="10800000">
            <a:off x="15119727" y="208377"/>
            <a:ext cx="2968854" cy="441617"/>
          </a:xfrm>
          <a:custGeom>
            <a:avLst/>
            <a:gdLst/>
            <a:ahLst/>
            <a:cxnLst/>
            <a:rect l="l" t="t" r="r" b="b"/>
            <a:pathLst>
              <a:path w="2968854" h="441617" extrusionOk="0">
                <a:moveTo>
                  <a:pt x="0" y="0"/>
                </a:moveTo>
                <a:lnTo>
                  <a:pt x="2968854" y="0"/>
                </a:lnTo>
                <a:lnTo>
                  <a:pt x="2968854" y="441616"/>
                </a:lnTo>
                <a:lnTo>
                  <a:pt x="0" y="441616"/>
                </a:lnTo>
                <a:lnTo>
                  <a:pt x="0" y="0"/>
                </a:lnTo>
                <a:close/>
              </a:path>
            </a:pathLst>
          </a:custGeom>
          <a:blipFill rotWithShape="1">
            <a:blip r:embed="rId3">
              <a:alphaModFix/>
            </a:blip>
            <a:stretch>
              <a:fillRect/>
            </a:stretch>
          </a:blipFill>
          <a:ln>
            <a:noFill/>
          </a:ln>
        </p:spPr>
      </p:sp>
      <p:pic>
        <p:nvPicPr>
          <p:cNvPr id="218" name="Google Shape;218;g36bdb1501a7_16_6"/>
          <p:cNvPicPr preferRelativeResize="0"/>
          <p:nvPr/>
        </p:nvPicPr>
        <p:blipFill rotWithShape="1">
          <a:blip r:embed="rId4">
            <a:alphaModFix/>
          </a:blip>
          <a:srcRect l="3484"/>
          <a:stretch/>
        </p:blipFill>
        <p:spPr>
          <a:xfrm>
            <a:off x="803925" y="1771650"/>
            <a:ext cx="8335525" cy="3791700"/>
          </a:xfrm>
          <a:prstGeom prst="rect">
            <a:avLst/>
          </a:prstGeom>
          <a:noFill/>
          <a:ln>
            <a:noFill/>
          </a:ln>
        </p:spPr>
      </p:pic>
      <p:sp>
        <p:nvSpPr>
          <p:cNvPr id="219" name="Google Shape;219;g36bdb1501a7_16_6"/>
          <p:cNvSpPr txBox="1"/>
          <p:nvPr/>
        </p:nvSpPr>
        <p:spPr>
          <a:xfrm>
            <a:off x="655204" y="903707"/>
            <a:ext cx="5348100" cy="430800"/>
          </a:xfrm>
          <a:prstGeom prst="rect">
            <a:avLst/>
          </a:prstGeom>
          <a:noFill/>
          <a:ln>
            <a:noFill/>
          </a:ln>
        </p:spPr>
        <p:txBody>
          <a:bodyPr spcFirstLastPara="1" wrap="square" lIns="0" tIns="0" rIns="0" bIns="0" anchor="t" anchorCtr="0">
            <a:spAutoFit/>
          </a:bodyPr>
          <a:lstStyle/>
          <a:p>
            <a:pPr marL="0" marR="0" lvl="0" indent="0" algn="l" rtl="0">
              <a:lnSpc>
                <a:spcPct val="140014"/>
              </a:lnSpc>
              <a:spcBef>
                <a:spcPts val="0"/>
              </a:spcBef>
              <a:spcAft>
                <a:spcPts val="0"/>
              </a:spcAft>
              <a:buClr>
                <a:srgbClr val="000000"/>
              </a:buClr>
              <a:buSzPts val="2799"/>
              <a:buFont typeface="Arial"/>
              <a:buNone/>
            </a:pPr>
            <a:r>
              <a:rPr lang="en-US" sz="2799" b="1" dirty="0">
                <a:solidFill>
                  <a:srgbClr val="0F4662"/>
                </a:solidFill>
                <a:latin typeface="Quicksand"/>
                <a:ea typeface="Quicksand"/>
                <a:cs typeface="Quicksand"/>
                <a:sym typeface="Quicksand"/>
              </a:rPr>
              <a:t>Query</a:t>
            </a:r>
            <a:r>
              <a:rPr lang="en-US" sz="2799" b="1" i="0" u="none" strike="noStrike" cap="none" dirty="0">
                <a:solidFill>
                  <a:srgbClr val="0F4662"/>
                </a:solidFill>
                <a:latin typeface="Quicksand"/>
                <a:ea typeface="Quicksand"/>
                <a:cs typeface="Quicksand"/>
                <a:sym typeface="Quicksand"/>
              </a:rPr>
              <a:t>:</a:t>
            </a:r>
            <a:endParaRPr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g36bdb1501a7_16_104"/>
          <p:cNvSpPr/>
          <p:nvPr/>
        </p:nvSpPr>
        <p:spPr>
          <a:xfrm>
            <a:off x="1333500" y="239250"/>
            <a:ext cx="8076000" cy="4512900"/>
          </a:xfrm>
          <a:prstGeom prst="rect">
            <a:avLst/>
          </a:prstGeom>
          <a:solidFill>
            <a:schemeClr val="lt2"/>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r>
              <a:rPr lang="en-US" sz="2400" b="1">
                <a:solidFill>
                  <a:srgbClr val="0F4662"/>
                </a:solidFill>
                <a:latin typeface="Quicksand"/>
                <a:ea typeface="Quicksand"/>
                <a:cs typeface="Quicksand"/>
                <a:sym typeface="Quicksand"/>
              </a:rPr>
              <a:t>Market Insight:</a:t>
            </a:r>
            <a:endParaRPr sz="2400" b="1">
              <a:solidFill>
                <a:srgbClr val="0F4662"/>
              </a:solidFill>
              <a:latin typeface="Quicksand"/>
              <a:ea typeface="Quicksand"/>
              <a:cs typeface="Quicksand"/>
              <a:sym typeface="Quicksand"/>
            </a:endParaRPr>
          </a:p>
          <a:p>
            <a:pPr marL="0" lvl="0" indent="0" algn="just" rtl="0">
              <a:spcBef>
                <a:spcPts val="0"/>
              </a:spcBef>
              <a:spcAft>
                <a:spcPts val="0"/>
              </a:spcAft>
              <a:buNone/>
            </a:pPr>
            <a:endParaRPr sz="2400" b="1">
              <a:solidFill>
                <a:srgbClr val="0F4662"/>
              </a:solidFill>
              <a:latin typeface="Quicksand"/>
              <a:ea typeface="Quicksand"/>
              <a:cs typeface="Quicksand"/>
              <a:sym typeface="Quicksand"/>
            </a:endParaRPr>
          </a:p>
          <a:p>
            <a:pPr marL="0" lvl="0" indent="0" algn="just" rtl="0">
              <a:lnSpc>
                <a:spcPct val="115000"/>
              </a:lnSpc>
              <a:spcBef>
                <a:spcPts val="0"/>
              </a:spcBef>
              <a:spcAft>
                <a:spcPts val="0"/>
              </a:spcAft>
              <a:buNone/>
            </a:pPr>
            <a:r>
              <a:rPr lang="en-US" sz="2300">
                <a:solidFill>
                  <a:srgbClr val="0F4662"/>
                </a:solidFill>
                <a:latin typeface="Quicksand"/>
                <a:ea typeface="Quicksand"/>
                <a:cs typeface="Quicksand"/>
                <a:sym typeface="Quicksand"/>
              </a:rPr>
              <a:t>Hasil pengamatan menunjukkan bahwa total nilai transaksi </a:t>
            </a:r>
            <a:r>
              <a:rPr lang="en-US" sz="2300" b="1">
                <a:solidFill>
                  <a:srgbClr val="0F4662"/>
                </a:solidFill>
                <a:latin typeface="Quicksand"/>
                <a:ea typeface="Quicksand"/>
                <a:cs typeface="Quicksand"/>
                <a:sym typeface="Quicksand"/>
              </a:rPr>
              <a:t>tertinggi </a:t>
            </a:r>
            <a:r>
              <a:rPr lang="en-US" sz="2300">
                <a:solidFill>
                  <a:srgbClr val="0F4662"/>
                </a:solidFill>
                <a:latin typeface="Quicksand"/>
                <a:ea typeface="Quicksand"/>
                <a:cs typeface="Quicksand"/>
                <a:sym typeface="Quicksand"/>
              </a:rPr>
              <a:t>terdapat pada bulan </a:t>
            </a:r>
            <a:r>
              <a:rPr lang="en-US" sz="2300" b="1">
                <a:solidFill>
                  <a:srgbClr val="0F4662"/>
                </a:solidFill>
                <a:latin typeface="Quicksand"/>
                <a:ea typeface="Quicksand"/>
                <a:cs typeface="Quicksand"/>
                <a:sym typeface="Quicksand"/>
              </a:rPr>
              <a:t>Agustus</a:t>
            </a:r>
            <a:r>
              <a:rPr lang="en-US" sz="2300">
                <a:solidFill>
                  <a:srgbClr val="0F4662"/>
                </a:solidFill>
                <a:latin typeface="Quicksand"/>
                <a:ea typeface="Quicksand"/>
                <a:cs typeface="Quicksand"/>
                <a:sym typeface="Quicksand"/>
              </a:rPr>
              <a:t> dan </a:t>
            </a:r>
            <a:r>
              <a:rPr lang="en-US" sz="2300" b="1">
                <a:solidFill>
                  <a:srgbClr val="0F4662"/>
                </a:solidFill>
                <a:latin typeface="Quicksand"/>
                <a:ea typeface="Quicksand"/>
                <a:cs typeface="Quicksand"/>
                <a:sym typeface="Quicksand"/>
              </a:rPr>
              <a:t>Desember 2021</a:t>
            </a:r>
            <a:r>
              <a:rPr lang="en-US" sz="2300">
                <a:solidFill>
                  <a:srgbClr val="0F4662"/>
                </a:solidFill>
                <a:latin typeface="Quicksand"/>
                <a:ea typeface="Quicksand"/>
                <a:cs typeface="Quicksand"/>
                <a:sym typeface="Quicksand"/>
              </a:rPr>
              <a:t> masing-masing sebesar </a:t>
            </a:r>
            <a:r>
              <a:rPr lang="en-US" sz="2300" b="1">
                <a:solidFill>
                  <a:srgbClr val="0F4662"/>
                </a:solidFill>
                <a:latin typeface="Quicksand"/>
                <a:ea typeface="Quicksand"/>
                <a:cs typeface="Quicksand"/>
                <a:sym typeface="Quicksand"/>
              </a:rPr>
              <a:t>227.862.744</a:t>
            </a:r>
            <a:r>
              <a:rPr lang="en-US" sz="2300">
                <a:solidFill>
                  <a:srgbClr val="0F4662"/>
                </a:solidFill>
                <a:latin typeface="Quicksand"/>
                <a:ea typeface="Quicksand"/>
                <a:cs typeface="Quicksand"/>
                <a:sym typeface="Quicksand"/>
              </a:rPr>
              <a:t> dan </a:t>
            </a:r>
            <a:r>
              <a:rPr lang="en-US" sz="2300" b="1">
                <a:solidFill>
                  <a:srgbClr val="0F4662"/>
                </a:solidFill>
                <a:latin typeface="Quicksand"/>
                <a:ea typeface="Quicksand"/>
                <a:cs typeface="Quicksand"/>
                <a:sym typeface="Quicksand"/>
              </a:rPr>
              <a:t>217.309.963</a:t>
            </a:r>
            <a:r>
              <a:rPr lang="en-US" sz="2300">
                <a:solidFill>
                  <a:srgbClr val="0F4662"/>
                </a:solidFill>
                <a:latin typeface="Quicksand"/>
                <a:ea typeface="Quicksand"/>
                <a:cs typeface="Quicksand"/>
                <a:sym typeface="Quicksand"/>
              </a:rPr>
              <a:t>. Hal ini dikarenakan pada bulan </a:t>
            </a:r>
            <a:r>
              <a:rPr lang="en-US" sz="2300" b="1">
                <a:solidFill>
                  <a:srgbClr val="0F4662"/>
                </a:solidFill>
                <a:latin typeface="Quicksand"/>
                <a:ea typeface="Quicksand"/>
                <a:cs typeface="Quicksand"/>
                <a:sym typeface="Quicksand"/>
              </a:rPr>
              <a:t>Agustus</a:t>
            </a:r>
            <a:r>
              <a:rPr lang="en-US" sz="2300">
                <a:solidFill>
                  <a:srgbClr val="0F4662"/>
                </a:solidFill>
                <a:latin typeface="Quicksand"/>
                <a:ea typeface="Quicksand"/>
                <a:cs typeface="Quicksand"/>
                <a:sym typeface="Quicksand"/>
              </a:rPr>
              <a:t> terdapat promo </a:t>
            </a:r>
            <a:r>
              <a:rPr lang="en-US" sz="2300" b="1">
                <a:solidFill>
                  <a:srgbClr val="0F4662"/>
                </a:solidFill>
                <a:latin typeface="Quicksand"/>
                <a:ea typeface="Quicksand"/>
                <a:cs typeface="Quicksand"/>
                <a:sym typeface="Quicksand"/>
              </a:rPr>
              <a:t>Hari Kemerdekaan Indonesia</a:t>
            </a:r>
            <a:r>
              <a:rPr lang="en-US" sz="2300">
                <a:solidFill>
                  <a:srgbClr val="0F4662"/>
                </a:solidFill>
                <a:latin typeface="Quicksand"/>
                <a:ea typeface="Quicksand"/>
                <a:cs typeface="Quicksand"/>
                <a:sym typeface="Quicksand"/>
              </a:rPr>
              <a:t> dan </a:t>
            </a:r>
            <a:r>
              <a:rPr lang="en-US" sz="2300" b="1">
                <a:solidFill>
                  <a:srgbClr val="0F4662"/>
                </a:solidFill>
                <a:latin typeface="Quicksand"/>
                <a:ea typeface="Quicksand"/>
                <a:cs typeface="Quicksand"/>
                <a:sym typeface="Quicksand"/>
              </a:rPr>
              <a:t>Payday Sale.</a:t>
            </a:r>
            <a:r>
              <a:rPr lang="en-US" sz="2300">
                <a:solidFill>
                  <a:srgbClr val="0F4662"/>
                </a:solidFill>
                <a:latin typeface="Quicksand"/>
                <a:ea typeface="Quicksand"/>
                <a:cs typeface="Quicksand"/>
                <a:sym typeface="Quicksand"/>
              </a:rPr>
              <a:t> Selain itu, bulan </a:t>
            </a:r>
            <a:r>
              <a:rPr lang="en-US" sz="2300" b="1">
                <a:solidFill>
                  <a:srgbClr val="0F4662"/>
                </a:solidFill>
                <a:latin typeface="Quicksand"/>
                <a:ea typeface="Quicksand"/>
                <a:cs typeface="Quicksand"/>
                <a:sym typeface="Quicksand"/>
              </a:rPr>
              <a:t>Desember</a:t>
            </a:r>
            <a:r>
              <a:rPr lang="en-US" sz="2300">
                <a:solidFill>
                  <a:srgbClr val="0F4662"/>
                </a:solidFill>
                <a:latin typeface="Quicksand"/>
                <a:ea typeface="Quicksand"/>
                <a:cs typeface="Quicksand"/>
                <a:sym typeface="Quicksand"/>
              </a:rPr>
              <a:t> terdapat </a:t>
            </a:r>
            <a:r>
              <a:rPr lang="en-US" sz="2300" b="1">
                <a:solidFill>
                  <a:srgbClr val="0F4662"/>
                </a:solidFill>
                <a:latin typeface="Quicksand"/>
                <a:ea typeface="Quicksand"/>
                <a:cs typeface="Quicksand"/>
                <a:sym typeface="Quicksand"/>
              </a:rPr>
              <a:t>promo End Year Sale,</a:t>
            </a:r>
            <a:r>
              <a:rPr lang="en-US" sz="2300">
                <a:solidFill>
                  <a:srgbClr val="0F4662"/>
                </a:solidFill>
                <a:latin typeface="Quicksand"/>
                <a:ea typeface="Quicksand"/>
                <a:cs typeface="Quicksand"/>
                <a:sym typeface="Quicksand"/>
              </a:rPr>
              <a:t> </a:t>
            </a:r>
            <a:r>
              <a:rPr lang="en-US" sz="2300" b="1">
                <a:solidFill>
                  <a:srgbClr val="0F4662"/>
                </a:solidFill>
                <a:latin typeface="Quicksand"/>
                <a:ea typeface="Quicksand"/>
                <a:cs typeface="Quicksand"/>
                <a:sym typeface="Quicksand"/>
              </a:rPr>
              <a:t>Christmas Sale,</a:t>
            </a:r>
            <a:r>
              <a:rPr lang="en-US" sz="2300">
                <a:solidFill>
                  <a:srgbClr val="0F4662"/>
                </a:solidFill>
                <a:latin typeface="Quicksand"/>
                <a:ea typeface="Quicksand"/>
                <a:cs typeface="Quicksand"/>
                <a:sym typeface="Quicksand"/>
              </a:rPr>
              <a:t> dan </a:t>
            </a:r>
            <a:r>
              <a:rPr lang="en-US" sz="2300" b="1">
                <a:solidFill>
                  <a:srgbClr val="0F4662"/>
                </a:solidFill>
                <a:latin typeface="Quicksand"/>
                <a:ea typeface="Quicksand"/>
                <a:cs typeface="Quicksand"/>
                <a:sym typeface="Quicksand"/>
              </a:rPr>
              <a:t>Holiday Sale</a:t>
            </a:r>
            <a:r>
              <a:rPr lang="en-US" sz="2300">
                <a:solidFill>
                  <a:srgbClr val="0F4662"/>
                </a:solidFill>
                <a:latin typeface="Quicksand"/>
                <a:ea typeface="Quicksand"/>
                <a:cs typeface="Quicksand"/>
                <a:sym typeface="Quicksand"/>
              </a:rPr>
              <a:t> sehingga dapat menarik </a:t>
            </a:r>
            <a:r>
              <a:rPr lang="en-US" sz="2300" b="1">
                <a:solidFill>
                  <a:srgbClr val="0F4662"/>
                </a:solidFill>
                <a:latin typeface="Quicksand"/>
                <a:ea typeface="Quicksand"/>
                <a:cs typeface="Quicksand"/>
                <a:sym typeface="Quicksand"/>
              </a:rPr>
              <a:t>daya beli </a:t>
            </a:r>
            <a:r>
              <a:rPr lang="en-US" sz="2300">
                <a:solidFill>
                  <a:srgbClr val="0F4662"/>
                </a:solidFill>
                <a:latin typeface="Quicksand"/>
                <a:ea typeface="Quicksand"/>
                <a:cs typeface="Quicksand"/>
                <a:sym typeface="Quicksand"/>
              </a:rPr>
              <a:t>masyarakat.</a:t>
            </a:r>
            <a:endParaRPr sz="2400">
              <a:solidFill>
                <a:srgbClr val="0F4662"/>
              </a:solidFill>
              <a:latin typeface="Quicksand"/>
              <a:ea typeface="Quicksand"/>
              <a:cs typeface="Quicksand"/>
              <a:sym typeface="Quicksand"/>
            </a:endParaRPr>
          </a:p>
        </p:txBody>
      </p:sp>
      <p:sp>
        <p:nvSpPr>
          <p:cNvPr id="225" name="Google Shape;225;g36bdb1501a7_16_104"/>
          <p:cNvSpPr txBox="1"/>
          <p:nvPr/>
        </p:nvSpPr>
        <p:spPr>
          <a:xfrm>
            <a:off x="9864150" y="544050"/>
            <a:ext cx="7926300" cy="369870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1200"/>
              </a:spcBef>
              <a:spcAft>
                <a:spcPts val="0"/>
              </a:spcAft>
              <a:buNone/>
            </a:pPr>
            <a:r>
              <a:rPr lang="en-US" sz="2400" b="1">
                <a:solidFill>
                  <a:srgbClr val="0F4662"/>
                </a:solidFill>
                <a:latin typeface="Quicksand"/>
                <a:ea typeface="Quicksand"/>
                <a:cs typeface="Quicksand"/>
                <a:sym typeface="Quicksand"/>
              </a:rPr>
              <a:t>Recommendations:</a:t>
            </a:r>
            <a:endParaRPr sz="2400" b="1">
              <a:solidFill>
                <a:srgbClr val="0F4662"/>
              </a:solidFill>
              <a:latin typeface="Quicksand"/>
              <a:ea typeface="Quicksand"/>
              <a:cs typeface="Quicksand"/>
              <a:sym typeface="Quicksand"/>
            </a:endParaRPr>
          </a:p>
          <a:p>
            <a:pPr marL="0" lvl="0" indent="0" algn="just" rtl="0">
              <a:lnSpc>
                <a:spcPct val="115000"/>
              </a:lnSpc>
              <a:spcBef>
                <a:spcPts val="1200"/>
              </a:spcBef>
              <a:spcAft>
                <a:spcPts val="0"/>
              </a:spcAft>
              <a:buNone/>
            </a:pPr>
            <a:r>
              <a:rPr lang="en-US" sz="2300">
                <a:solidFill>
                  <a:srgbClr val="0F4662"/>
                </a:solidFill>
                <a:latin typeface="Quicksand"/>
                <a:ea typeface="Quicksand"/>
                <a:cs typeface="Quicksand"/>
                <a:sym typeface="Quicksand"/>
              </a:rPr>
              <a:t>Strategi yang dilakukan untuk </a:t>
            </a:r>
            <a:r>
              <a:rPr lang="en-US" sz="2300" b="1">
                <a:solidFill>
                  <a:srgbClr val="0F4662"/>
                </a:solidFill>
                <a:latin typeface="Quicksand"/>
                <a:ea typeface="Quicksand"/>
                <a:cs typeface="Quicksand"/>
                <a:sym typeface="Quicksand"/>
              </a:rPr>
              <a:t>meningkatkan</a:t>
            </a:r>
            <a:r>
              <a:rPr lang="en-US" sz="2300">
                <a:solidFill>
                  <a:srgbClr val="0F4662"/>
                </a:solidFill>
                <a:latin typeface="Quicksand"/>
                <a:ea typeface="Quicksand"/>
                <a:cs typeface="Quicksand"/>
                <a:sym typeface="Quicksand"/>
              </a:rPr>
              <a:t> transaksi penjualan yaitu dengan cara memberikan</a:t>
            </a:r>
            <a:r>
              <a:rPr lang="en-US" sz="2300" b="1">
                <a:solidFill>
                  <a:srgbClr val="0F4662"/>
                </a:solidFill>
                <a:latin typeface="Quicksand"/>
                <a:ea typeface="Quicksand"/>
                <a:cs typeface="Quicksand"/>
                <a:sym typeface="Quicksand"/>
              </a:rPr>
              <a:t> penawaran </a:t>
            </a:r>
            <a:r>
              <a:rPr lang="en-US" sz="2300" i="1">
                <a:solidFill>
                  <a:srgbClr val="0F4662"/>
                </a:solidFill>
                <a:latin typeface="Quicksand"/>
                <a:ea typeface="Quicksand"/>
                <a:cs typeface="Quicksand"/>
                <a:sym typeface="Quicksand"/>
              </a:rPr>
              <a:t>Flash Sale</a:t>
            </a:r>
            <a:r>
              <a:rPr lang="en-US" sz="2300">
                <a:solidFill>
                  <a:srgbClr val="0F4662"/>
                </a:solidFill>
                <a:latin typeface="Quicksand"/>
                <a:ea typeface="Quicksand"/>
                <a:cs typeface="Quicksand"/>
                <a:sym typeface="Quicksand"/>
              </a:rPr>
              <a:t>, Harga </a:t>
            </a:r>
            <a:r>
              <a:rPr lang="en-US" sz="2300" i="1">
                <a:solidFill>
                  <a:srgbClr val="0F4662"/>
                </a:solidFill>
                <a:latin typeface="Quicksand"/>
                <a:ea typeface="Quicksand"/>
                <a:cs typeface="Quicksand"/>
                <a:sym typeface="Quicksand"/>
              </a:rPr>
              <a:t>Bundle Package</a:t>
            </a:r>
            <a:r>
              <a:rPr lang="en-US" sz="2300">
                <a:solidFill>
                  <a:srgbClr val="0F4662"/>
                </a:solidFill>
                <a:latin typeface="Quicksand"/>
                <a:ea typeface="Quicksand"/>
                <a:cs typeface="Quicksand"/>
                <a:sym typeface="Quicksand"/>
              </a:rPr>
              <a:t>, dan memberikan voucher potongan harga. Selain itu, juga dapat melakukan dengan </a:t>
            </a:r>
            <a:r>
              <a:rPr lang="en-US" sz="2300" b="1">
                <a:solidFill>
                  <a:srgbClr val="0F4662"/>
                </a:solidFill>
                <a:latin typeface="Quicksand"/>
                <a:ea typeface="Quicksand"/>
                <a:cs typeface="Quicksand"/>
                <a:sym typeface="Quicksand"/>
              </a:rPr>
              <a:t>penawaran</a:t>
            </a:r>
            <a:r>
              <a:rPr lang="en-US" sz="2300">
                <a:solidFill>
                  <a:srgbClr val="0F4662"/>
                </a:solidFill>
                <a:latin typeface="Quicksand"/>
                <a:ea typeface="Quicksand"/>
                <a:cs typeface="Quicksand"/>
                <a:sym typeface="Quicksand"/>
              </a:rPr>
              <a:t> melalui iklan di </a:t>
            </a:r>
            <a:r>
              <a:rPr lang="en-US" sz="2300" b="1">
                <a:solidFill>
                  <a:srgbClr val="0F4662"/>
                </a:solidFill>
                <a:latin typeface="Quicksand"/>
                <a:ea typeface="Quicksand"/>
                <a:cs typeface="Quicksand"/>
                <a:sym typeface="Quicksand"/>
              </a:rPr>
              <a:t>social media</a:t>
            </a:r>
            <a:r>
              <a:rPr lang="en-US" sz="2300">
                <a:solidFill>
                  <a:srgbClr val="0F4662"/>
                </a:solidFill>
                <a:latin typeface="Quicksand"/>
                <a:ea typeface="Quicksand"/>
                <a:cs typeface="Quicksand"/>
                <a:sym typeface="Quicksand"/>
              </a:rPr>
              <a:t> seperti Instagram, Tiktok, dan Facebook.</a:t>
            </a:r>
            <a:endParaRPr sz="2400">
              <a:solidFill>
                <a:srgbClr val="0F4662"/>
              </a:solidFill>
              <a:latin typeface="Quicksand"/>
              <a:ea typeface="Quicksand"/>
              <a:cs typeface="Quicksand"/>
              <a:sym typeface="Quicksand"/>
            </a:endParaRPr>
          </a:p>
          <a:p>
            <a:pPr marL="0" lvl="0" indent="0" algn="l" rtl="0">
              <a:spcBef>
                <a:spcPts val="0"/>
              </a:spcBef>
              <a:spcAft>
                <a:spcPts val="0"/>
              </a:spcAft>
              <a:buNone/>
            </a:pPr>
            <a:endParaRPr sz="3200">
              <a:solidFill>
                <a:srgbClr val="0F4662"/>
              </a:solidFill>
              <a:latin typeface="Calibri"/>
              <a:ea typeface="Calibri"/>
              <a:cs typeface="Calibri"/>
              <a:sym typeface="Calibri"/>
            </a:endParaRPr>
          </a:p>
        </p:txBody>
      </p:sp>
      <p:pic>
        <p:nvPicPr>
          <p:cNvPr id="226" name="Google Shape;226;g36bdb1501a7_16_104"/>
          <p:cNvPicPr preferRelativeResize="0"/>
          <p:nvPr/>
        </p:nvPicPr>
        <p:blipFill rotWithShape="1">
          <a:blip r:embed="rId3">
            <a:alphaModFix/>
          </a:blip>
          <a:srcRect t="9518"/>
          <a:stretch/>
        </p:blipFill>
        <p:spPr>
          <a:xfrm>
            <a:off x="1409688" y="4723600"/>
            <a:ext cx="3937212" cy="5278850"/>
          </a:xfrm>
          <a:prstGeom prst="rect">
            <a:avLst/>
          </a:prstGeom>
          <a:noFill/>
          <a:ln>
            <a:noFill/>
          </a:ln>
        </p:spPr>
      </p:pic>
      <p:pic>
        <p:nvPicPr>
          <p:cNvPr id="227" name="Google Shape;227;g36bdb1501a7_16_104" title="Poin yang diperoleh"/>
          <p:cNvPicPr preferRelativeResize="0"/>
          <p:nvPr/>
        </p:nvPicPr>
        <p:blipFill>
          <a:blip r:embed="rId4">
            <a:alphaModFix/>
          </a:blip>
          <a:stretch>
            <a:fillRect/>
          </a:stretch>
        </p:blipFill>
        <p:spPr>
          <a:xfrm>
            <a:off x="6924675" y="4723600"/>
            <a:ext cx="10865583" cy="5278849"/>
          </a:xfrm>
          <a:prstGeom prst="rect">
            <a:avLst/>
          </a:prstGeom>
          <a:noFill/>
          <a:ln>
            <a:noFill/>
          </a:ln>
        </p:spPr>
      </p:pic>
      <p:sp>
        <p:nvSpPr>
          <p:cNvPr id="228" name="Google Shape;228;g36bdb1501a7_16_104"/>
          <p:cNvSpPr/>
          <p:nvPr/>
        </p:nvSpPr>
        <p:spPr>
          <a:xfrm rot="5400000">
            <a:off x="-1006078" y="1263610"/>
            <a:ext cx="2968854" cy="441617"/>
          </a:xfrm>
          <a:custGeom>
            <a:avLst/>
            <a:gdLst/>
            <a:ahLst/>
            <a:cxnLst/>
            <a:rect l="l" t="t" r="r" b="b"/>
            <a:pathLst>
              <a:path w="2968854" h="441617" extrusionOk="0">
                <a:moveTo>
                  <a:pt x="0" y="0"/>
                </a:moveTo>
                <a:lnTo>
                  <a:pt x="2968854" y="0"/>
                </a:lnTo>
                <a:lnTo>
                  <a:pt x="2968854" y="441616"/>
                </a:lnTo>
                <a:lnTo>
                  <a:pt x="0" y="441616"/>
                </a:lnTo>
                <a:lnTo>
                  <a:pt x="0" y="0"/>
                </a:lnTo>
                <a:close/>
              </a:path>
            </a:pathLst>
          </a:custGeom>
          <a:blipFill rotWithShape="1">
            <a:blip r:embed="rId5">
              <a:alphaModFix/>
            </a:blip>
            <a:stretch>
              <a:fillRect/>
            </a:stretch>
          </a:blipFill>
          <a:ln>
            <a:noFill/>
          </a:ln>
        </p:spPr>
      </p:sp>
      <p:cxnSp>
        <p:nvCxnSpPr>
          <p:cNvPr id="229" name="Google Shape;229;g36bdb1501a7_16_104"/>
          <p:cNvCxnSpPr/>
          <p:nvPr/>
        </p:nvCxnSpPr>
        <p:spPr>
          <a:xfrm flipH="1">
            <a:off x="425250" y="4356455"/>
            <a:ext cx="53100" cy="5569800"/>
          </a:xfrm>
          <a:prstGeom prst="straightConnector1">
            <a:avLst/>
          </a:prstGeom>
          <a:noFill/>
          <a:ln w="76200" cap="flat" cmpd="sng">
            <a:solidFill>
              <a:srgbClr val="0F4662"/>
            </a:solidFill>
            <a:prstDash val="solid"/>
            <a:round/>
            <a:headEnd type="none" w="sm" len="sm"/>
            <a:tailEnd type="none" w="sm" len="sm"/>
          </a:ln>
        </p:spPr>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g36bdb1501a7_3_39"/>
          <p:cNvSpPr txBox="1"/>
          <p:nvPr/>
        </p:nvSpPr>
        <p:spPr>
          <a:xfrm>
            <a:off x="1028700" y="599709"/>
            <a:ext cx="11534700" cy="984900"/>
          </a:xfrm>
          <a:prstGeom prst="rect">
            <a:avLst/>
          </a:prstGeom>
          <a:noFill/>
          <a:ln>
            <a:noFill/>
          </a:ln>
        </p:spPr>
        <p:txBody>
          <a:bodyPr spcFirstLastPara="1" wrap="square" lIns="0" tIns="0" rIns="0" bIns="0" anchor="t" anchorCtr="0">
            <a:spAutoFit/>
          </a:bodyPr>
          <a:lstStyle/>
          <a:p>
            <a:pPr marL="0" marR="0" lvl="0" indent="0" algn="l" rtl="0">
              <a:lnSpc>
                <a:spcPct val="140006"/>
              </a:lnSpc>
              <a:spcBef>
                <a:spcPts val="0"/>
              </a:spcBef>
              <a:spcAft>
                <a:spcPts val="0"/>
              </a:spcAft>
              <a:buClr>
                <a:srgbClr val="000000"/>
              </a:buClr>
              <a:buSzPts val="6399"/>
              <a:buFont typeface="Arial"/>
              <a:buNone/>
            </a:pPr>
            <a:r>
              <a:rPr lang="en-US" sz="6399" b="1" i="1">
                <a:solidFill>
                  <a:srgbClr val="0F4662"/>
                </a:solidFill>
                <a:latin typeface="Cormorant Garamond"/>
                <a:ea typeface="Cormorant Garamond"/>
                <a:cs typeface="Cormorant Garamond"/>
                <a:sym typeface="Cormorant Garamond"/>
              </a:rPr>
              <a:t>Question Number 2</a:t>
            </a:r>
            <a:endParaRPr sz="1400" b="0" i="0" u="none" strike="noStrike" cap="none">
              <a:solidFill>
                <a:srgbClr val="000000"/>
              </a:solidFill>
              <a:latin typeface="Arial"/>
              <a:ea typeface="Arial"/>
              <a:cs typeface="Arial"/>
              <a:sym typeface="Arial"/>
            </a:endParaRPr>
          </a:p>
        </p:txBody>
      </p:sp>
      <p:cxnSp>
        <p:nvCxnSpPr>
          <p:cNvPr id="235" name="Google Shape;235;g36bdb1501a7_3_39"/>
          <p:cNvCxnSpPr/>
          <p:nvPr/>
        </p:nvCxnSpPr>
        <p:spPr>
          <a:xfrm>
            <a:off x="5897880" y="3568974"/>
            <a:ext cx="6492300" cy="0"/>
          </a:xfrm>
          <a:prstGeom prst="straightConnector1">
            <a:avLst/>
          </a:prstGeom>
          <a:noFill/>
          <a:ln w="76200" cap="flat" cmpd="sng">
            <a:solidFill>
              <a:srgbClr val="0F4662"/>
            </a:solidFill>
            <a:prstDash val="solid"/>
            <a:round/>
            <a:headEnd type="none" w="sm" len="sm"/>
            <a:tailEnd type="none" w="sm" len="sm"/>
          </a:ln>
        </p:spPr>
      </p:cxnSp>
      <p:cxnSp>
        <p:nvCxnSpPr>
          <p:cNvPr id="236" name="Google Shape;236;g36bdb1501a7_3_39"/>
          <p:cNvCxnSpPr/>
          <p:nvPr/>
        </p:nvCxnSpPr>
        <p:spPr>
          <a:xfrm>
            <a:off x="5897880" y="7171009"/>
            <a:ext cx="6492300" cy="0"/>
          </a:xfrm>
          <a:prstGeom prst="straightConnector1">
            <a:avLst/>
          </a:prstGeom>
          <a:noFill/>
          <a:ln w="76200" cap="flat" cmpd="sng">
            <a:solidFill>
              <a:srgbClr val="0F4662"/>
            </a:solidFill>
            <a:prstDash val="solid"/>
            <a:round/>
            <a:headEnd type="none" w="sm" len="sm"/>
            <a:tailEnd type="none" w="sm" len="sm"/>
          </a:ln>
        </p:spPr>
      </p:cxnSp>
      <p:sp>
        <p:nvSpPr>
          <p:cNvPr id="237" name="Google Shape;237;g36bdb1501a7_3_39"/>
          <p:cNvSpPr/>
          <p:nvPr/>
        </p:nvSpPr>
        <p:spPr>
          <a:xfrm>
            <a:off x="8304001" y="2470557"/>
            <a:ext cx="1679997" cy="249900"/>
          </a:xfrm>
          <a:custGeom>
            <a:avLst/>
            <a:gdLst/>
            <a:ahLst/>
            <a:cxnLst/>
            <a:rect l="l" t="t" r="r" b="b"/>
            <a:pathLst>
              <a:path w="1679997" h="249900" extrusionOk="0">
                <a:moveTo>
                  <a:pt x="0" y="0"/>
                </a:moveTo>
                <a:lnTo>
                  <a:pt x="1679998" y="0"/>
                </a:lnTo>
                <a:lnTo>
                  <a:pt x="1679998" y="249899"/>
                </a:lnTo>
                <a:lnTo>
                  <a:pt x="0" y="249899"/>
                </a:lnTo>
                <a:lnTo>
                  <a:pt x="0" y="0"/>
                </a:lnTo>
                <a:close/>
              </a:path>
            </a:pathLst>
          </a:custGeom>
          <a:blipFill rotWithShape="1">
            <a:blip r:embed="rId3">
              <a:alphaModFix/>
            </a:blip>
            <a:stretch>
              <a:fillRect/>
            </a:stretch>
          </a:blipFill>
          <a:ln>
            <a:noFill/>
          </a:ln>
        </p:spPr>
      </p:sp>
      <p:sp>
        <p:nvSpPr>
          <p:cNvPr id="238" name="Google Shape;238;g36bdb1501a7_3_39"/>
          <p:cNvSpPr/>
          <p:nvPr/>
        </p:nvSpPr>
        <p:spPr>
          <a:xfrm>
            <a:off x="8304001" y="8019527"/>
            <a:ext cx="1679997" cy="249900"/>
          </a:xfrm>
          <a:custGeom>
            <a:avLst/>
            <a:gdLst/>
            <a:ahLst/>
            <a:cxnLst/>
            <a:rect l="l" t="t" r="r" b="b"/>
            <a:pathLst>
              <a:path w="1679997" h="249900" extrusionOk="0">
                <a:moveTo>
                  <a:pt x="0" y="0"/>
                </a:moveTo>
                <a:lnTo>
                  <a:pt x="1679998" y="0"/>
                </a:lnTo>
                <a:lnTo>
                  <a:pt x="1679998" y="249900"/>
                </a:lnTo>
                <a:lnTo>
                  <a:pt x="0" y="249900"/>
                </a:lnTo>
                <a:lnTo>
                  <a:pt x="0" y="0"/>
                </a:lnTo>
                <a:close/>
              </a:path>
            </a:pathLst>
          </a:custGeom>
          <a:blipFill rotWithShape="1">
            <a:blip r:embed="rId3">
              <a:alphaModFix/>
            </a:blip>
            <a:stretch>
              <a:fillRect/>
            </a:stretch>
          </a:blipFill>
          <a:ln>
            <a:noFill/>
          </a:ln>
        </p:spPr>
      </p:sp>
      <p:sp>
        <p:nvSpPr>
          <p:cNvPr id="239" name="Google Shape;239;g36bdb1501a7_3_39"/>
          <p:cNvSpPr txBox="1"/>
          <p:nvPr/>
        </p:nvSpPr>
        <p:spPr>
          <a:xfrm>
            <a:off x="837450" y="4307850"/>
            <a:ext cx="16613100" cy="2075400"/>
          </a:xfrm>
          <a:prstGeom prst="rect">
            <a:avLst/>
          </a:prstGeom>
          <a:noFill/>
          <a:ln>
            <a:noFill/>
          </a:ln>
        </p:spPr>
        <p:txBody>
          <a:bodyPr spcFirstLastPara="1" wrap="square" lIns="91425" tIns="91425" rIns="91425" bIns="91425" anchor="t" anchorCtr="0">
            <a:spAutoFit/>
          </a:bodyPr>
          <a:lstStyle/>
          <a:p>
            <a:pPr marL="0" lvl="0" indent="0" algn="ctr" rtl="0">
              <a:lnSpc>
                <a:spcPct val="127468"/>
              </a:lnSpc>
              <a:spcBef>
                <a:spcPts val="0"/>
              </a:spcBef>
              <a:spcAft>
                <a:spcPts val="0"/>
              </a:spcAft>
              <a:buNone/>
            </a:pPr>
            <a:r>
              <a:rPr lang="en-US" sz="5400">
                <a:solidFill>
                  <a:srgbClr val="0F4662"/>
                </a:solidFill>
                <a:latin typeface="Quicksand"/>
                <a:ea typeface="Quicksand"/>
                <a:cs typeface="Quicksand"/>
                <a:sym typeface="Quicksand"/>
              </a:rPr>
              <a:t>Selama transaksi pada tahun </a:t>
            </a:r>
            <a:r>
              <a:rPr lang="en-US" sz="5400" b="1">
                <a:solidFill>
                  <a:srgbClr val="0F4662"/>
                </a:solidFill>
                <a:latin typeface="Quicksand"/>
                <a:ea typeface="Quicksand"/>
                <a:cs typeface="Quicksand"/>
                <a:sym typeface="Quicksand"/>
              </a:rPr>
              <a:t>2022</a:t>
            </a:r>
            <a:r>
              <a:rPr lang="en-US" sz="5400">
                <a:solidFill>
                  <a:srgbClr val="0F4662"/>
                </a:solidFill>
                <a:latin typeface="Quicksand"/>
                <a:ea typeface="Quicksand"/>
                <a:cs typeface="Quicksand"/>
                <a:sym typeface="Quicksand"/>
              </a:rPr>
              <a:t>, </a:t>
            </a:r>
            <a:r>
              <a:rPr lang="en-US" sz="5400" b="1">
                <a:solidFill>
                  <a:srgbClr val="0F4662"/>
                </a:solidFill>
                <a:latin typeface="Quicksand"/>
                <a:ea typeface="Quicksand"/>
                <a:cs typeface="Quicksand"/>
                <a:sym typeface="Quicksand"/>
              </a:rPr>
              <a:t>kategori</a:t>
            </a:r>
            <a:r>
              <a:rPr lang="en-US" sz="5400">
                <a:solidFill>
                  <a:srgbClr val="0F4662"/>
                </a:solidFill>
                <a:latin typeface="Quicksand"/>
                <a:ea typeface="Quicksand"/>
                <a:cs typeface="Quicksand"/>
                <a:sym typeface="Quicksand"/>
              </a:rPr>
              <a:t> apa yang menghasilkan nilai </a:t>
            </a:r>
            <a:r>
              <a:rPr lang="en-US" sz="5400" b="1">
                <a:solidFill>
                  <a:srgbClr val="0F4662"/>
                </a:solidFill>
                <a:latin typeface="Quicksand"/>
                <a:ea typeface="Quicksand"/>
                <a:cs typeface="Quicksand"/>
                <a:sym typeface="Quicksand"/>
              </a:rPr>
              <a:t>transaksi paling besar</a:t>
            </a:r>
            <a:r>
              <a:rPr lang="en-US" sz="5400">
                <a:solidFill>
                  <a:srgbClr val="0F4662"/>
                </a:solidFill>
                <a:latin typeface="Quicksand"/>
                <a:ea typeface="Quicksand"/>
                <a:cs typeface="Quicksand"/>
                <a:sym typeface="Quicksand"/>
              </a:rPr>
              <a:t>?</a:t>
            </a:r>
            <a:endParaRPr sz="5400">
              <a:solidFill>
                <a:srgbClr val="0F4662"/>
              </a:solidFill>
              <a:latin typeface="Quicksand"/>
              <a:ea typeface="Quicksand"/>
              <a:cs typeface="Quicksand"/>
              <a:sym typeface="Quicksan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7"/>
          <p:cNvSpPr/>
          <p:nvPr/>
        </p:nvSpPr>
        <p:spPr>
          <a:xfrm rot="5400000">
            <a:off x="16346372" y="1586122"/>
            <a:ext cx="2968854" cy="441617"/>
          </a:xfrm>
          <a:custGeom>
            <a:avLst/>
            <a:gdLst/>
            <a:ahLst/>
            <a:cxnLst/>
            <a:rect l="l" t="t" r="r" b="b"/>
            <a:pathLst>
              <a:path w="2968854" h="441617" extrusionOk="0">
                <a:moveTo>
                  <a:pt x="0" y="0"/>
                </a:moveTo>
                <a:lnTo>
                  <a:pt x="2968854" y="0"/>
                </a:lnTo>
                <a:lnTo>
                  <a:pt x="2968854" y="441616"/>
                </a:lnTo>
                <a:lnTo>
                  <a:pt x="0" y="441616"/>
                </a:lnTo>
                <a:lnTo>
                  <a:pt x="0" y="0"/>
                </a:lnTo>
                <a:close/>
              </a:path>
            </a:pathLst>
          </a:custGeom>
          <a:blipFill rotWithShape="1">
            <a:blip r:embed="rId3">
              <a:alphaModFix/>
            </a:blip>
            <a:stretch>
              <a:fillRect/>
            </a:stretch>
          </a:blipFill>
          <a:ln>
            <a:noFill/>
          </a:ln>
        </p:spPr>
      </p:sp>
      <p:sp>
        <p:nvSpPr>
          <p:cNvPr id="245" name="Google Shape;245;p7"/>
          <p:cNvSpPr txBox="1"/>
          <p:nvPr/>
        </p:nvSpPr>
        <p:spPr>
          <a:xfrm>
            <a:off x="762000" y="587028"/>
            <a:ext cx="16764000" cy="1120500"/>
          </a:xfrm>
          <a:prstGeom prst="rect">
            <a:avLst/>
          </a:prstGeom>
          <a:noFill/>
          <a:ln>
            <a:noFill/>
          </a:ln>
        </p:spPr>
        <p:txBody>
          <a:bodyPr spcFirstLastPara="1" wrap="square" lIns="0" tIns="0" rIns="0" bIns="0" anchor="t" anchorCtr="0">
            <a:spAutoFit/>
          </a:bodyPr>
          <a:lstStyle/>
          <a:p>
            <a:pPr marL="0" marR="0" lvl="0" indent="0" algn="l" rtl="0">
              <a:lnSpc>
                <a:spcPct val="84979"/>
              </a:lnSpc>
              <a:spcBef>
                <a:spcPts val="0"/>
              </a:spcBef>
              <a:spcAft>
                <a:spcPts val="0"/>
              </a:spcAft>
              <a:buClr>
                <a:srgbClr val="000000"/>
              </a:buClr>
              <a:buSzPts val="4800"/>
              <a:buFont typeface="Arial"/>
              <a:buNone/>
            </a:pPr>
            <a:r>
              <a:rPr lang="en-US" sz="4800" b="1">
                <a:solidFill>
                  <a:srgbClr val="0F4662"/>
                </a:solidFill>
                <a:latin typeface="Cormorant Garamond"/>
                <a:ea typeface="Cormorant Garamond"/>
                <a:cs typeface="Cormorant Garamond"/>
                <a:sym typeface="Cormorant Garamond"/>
              </a:rPr>
              <a:t>Kategori dengan nilai transaksi paling besar pada tahun 2022</a:t>
            </a:r>
            <a:endParaRPr sz="1400" b="1" u="none" strike="noStrike" cap="none">
              <a:solidFill>
                <a:srgbClr val="000000"/>
              </a:solidFill>
            </a:endParaRPr>
          </a:p>
          <a:p>
            <a:pPr marL="0" marR="0" lvl="0" indent="0" algn="l" rtl="0">
              <a:lnSpc>
                <a:spcPct val="127468"/>
              </a:lnSpc>
              <a:spcBef>
                <a:spcPts val="0"/>
              </a:spcBef>
              <a:spcAft>
                <a:spcPts val="0"/>
              </a:spcAft>
              <a:buClr>
                <a:srgbClr val="000000"/>
              </a:buClr>
              <a:buSzPts val="3200"/>
              <a:buFont typeface="Arial"/>
              <a:buNone/>
            </a:pPr>
            <a:endParaRPr sz="3200" b="1" u="none" strike="noStrike" cap="none">
              <a:solidFill>
                <a:srgbClr val="0F4662"/>
              </a:solidFill>
              <a:latin typeface="Quicksand"/>
              <a:ea typeface="Quicksand"/>
              <a:cs typeface="Quicksand"/>
              <a:sym typeface="Quicksand"/>
            </a:endParaRPr>
          </a:p>
        </p:txBody>
      </p:sp>
      <p:cxnSp>
        <p:nvCxnSpPr>
          <p:cNvPr id="246" name="Google Shape;246;p7"/>
          <p:cNvCxnSpPr/>
          <p:nvPr/>
        </p:nvCxnSpPr>
        <p:spPr>
          <a:xfrm flipH="1">
            <a:off x="17777631" y="4678967"/>
            <a:ext cx="53169" cy="5569933"/>
          </a:xfrm>
          <a:prstGeom prst="straightConnector1">
            <a:avLst/>
          </a:prstGeom>
          <a:noFill/>
          <a:ln w="76200" cap="flat" cmpd="sng">
            <a:solidFill>
              <a:srgbClr val="0F4662"/>
            </a:solidFill>
            <a:prstDash val="solid"/>
            <a:round/>
            <a:headEnd type="none" w="sm" len="sm"/>
            <a:tailEnd type="none" w="sm" len="sm"/>
          </a:ln>
        </p:spPr>
      </p:cxnSp>
      <p:pic>
        <p:nvPicPr>
          <p:cNvPr id="247" name="Google Shape;247;p7"/>
          <p:cNvPicPr preferRelativeResize="0"/>
          <p:nvPr/>
        </p:nvPicPr>
        <p:blipFill>
          <a:blip r:embed="rId4">
            <a:alphaModFix/>
          </a:blip>
          <a:stretch>
            <a:fillRect/>
          </a:stretch>
        </p:blipFill>
        <p:spPr>
          <a:xfrm>
            <a:off x="1033500" y="1859925"/>
            <a:ext cx="15489299" cy="6653900"/>
          </a:xfrm>
          <a:prstGeom prst="rect">
            <a:avLst/>
          </a:prstGeom>
          <a:noFill/>
          <a:ln>
            <a:noFill/>
          </a:ln>
        </p:spPr>
      </p:pic>
      <p:sp>
        <p:nvSpPr>
          <p:cNvPr id="248" name="Google Shape;248;p7"/>
          <p:cNvSpPr txBox="1"/>
          <p:nvPr/>
        </p:nvSpPr>
        <p:spPr>
          <a:xfrm>
            <a:off x="1036204" y="1417053"/>
            <a:ext cx="5348100" cy="430800"/>
          </a:xfrm>
          <a:prstGeom prst="rect">
            <a:avLst/>
          </a:prstGeom>
          <a:noFill/>
          <a:ln>
            <a:noFill/>
          </a:ln>
        </p:spPr>
        <p:txBody>
          <a:bodyPr spcFirstLastPara="1" wrap="square" lIns="0" tIns="0" rIns="0" bIns="0" anchor="t" anchorCtr="0">
            <a:spAutoFit/>
          </a:bodyPr>
          <a:lstStyle/>
          <a:p>
            <a:pPr marL="0" marR="0" lvl="0" indent="0" algn="l" rtl="0">
              <a:lnSpc>
                <a:spcPct val="140014"/>
              </a:lnSpc>
              <a:spcBef>
                <a:spcPts val="0"/>
              </a:spcBef>
              <a:spcAft>
                <a:spcPts val="0"/>
              </a:spcAft>
              <a:buClr>
                <a:srgbClr val="000000"/>
              </a:buClr>
              <a:buSzPts val="2799"/>
              <a:buFont typeface="Arial"/>
              <a:buNone/>
            </a:pPr>
            <a:r>
              <a:rPr lang="en-US" sz="2799" b="1">
                <a:solidFill>
                  <a:srgbClr val="0F4662"/>
                </a:solidFill>
                <a:latin typeface="Quicksand"/>
                <a:ea typeface="Quicksand"/>
                <a:cs typeface="Quicksand"/>
                <a:sym typeface="Quicksand"/>
              </a:rPr>
              <a:t>Query</a:t>
            </a:r>
            <a:r>
              <a:rPr lang="en-US" sz="2799" b="1" i="0" u="none" strike="noStrike" cap="none">
                <a:solidFill>
                  <a:srgbClr val="0F4662"/>
                </a:solidFill>
                <a:latin typeface="Quicksand"/>
                <a:ea typeface="Quicksand"/>
                <a:cs typeface="Quicksand"/>
                <a:sym typeface="Quicksand"/>
              </a:rPr>
              <a:t>:</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g36bdb1501a7_4_12"/>
          <p:cNvSpPr/>
          <p:nvPr/>
        </p:nvSpPr>
        <p:spPr>
          <a:xfrm>
            <a:off x="399075" y="414900"/>
            <a:ext cx="8519700" cy="9242700"/>
          </a:xfrm>
          <a:prstGeom prst="rect">
            <a:avLst/>
          </a:prstGeom>
          <a:solidFill>
            <a:schemeClr val="lt2"/>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r>
              <a:rPr lang="en-US" sz="2500" b="1">
                <a:solidFill>
                  <a:srgbClr val="0F4662"/>
                </a:solidFill>
                <a:latin typeface="Quicksand"/>
                <a:ea typeface="Quicksand"/>
                <a:cs typeface="Quicksand"/>
                <a:sym typeface="Quicksand"/>
              </a:rPr>
              <a:t>Market Insight:</a:t>
            </a:r>
            <a:endParaRPr sz="2500" b="1">
              <a:solidFill>
                <a:srgbClr val="0F4662"/>
              </a:solidFill>
              <a:latin typeface="Quicksand"/>
              <a:ea typeface="Quicksand"/>
              <a:cs typeface="Quicksand"/>
              <a:sym typeface="Quicksand"/>
            </a:endParaRPr>
          </a:p>
          <a:p>
            <a:pPr marL="0" lvl="0" indent="0" algn="just" rtl="0">
              <a:lnSpc>
                <a:spcPct val="115000"/>
              </a:lnSpc>
              <a:spcBef>
                <a:spcPts val="0"/>
              </a:spcBef>
              <a:spcAft>
                <a:spcPts val="0"/>
              </a:spcAft>
              <a:buNone/>
            </a:pPr>
            <a:r>
              <a:rPr lang="en-US" sz="2400">
                <a:solidFill>
                  <a:srgbClr val="0F4662"/>
                </a:solidFill>
                <a:latin typeface="Quicksand"/>
                <a:ea typeface="Quicksand"/>
                <a:cs typeface="Quicksand"/>
                <a:sym typeface="Quicksand"/>
              </a:rPr>
              <a:t>Hasil pengamatan menunjukkan bahwa kategori Mobile &amp; Tablets dan Entertainment memiliki transaksi tertinggi pada tahun 2022 masing-masing sebesar 918.451.576 dan 365.344.148,9. Hal ini dikarenakan perkembangan teknologi yang cukup pesat dan dapat membantu menyelesaikan pekerjaan Masyarakat. </a:t>
            </a:r>
            <a:endParaRPr sz="2400">
              <a:solidFill>
                <a:srgbClr val="0F4662"/>
              </a:solidFill>
              <a:latin typeface="Quicksand"/>
              <a:ea typeface="Quicksand"/>
              <a:cs typeface="Quicksand"/>
              <a:sym typeface="Quicksand"/>
            </a:endParaRPr>
          </a:p>
          <a:p>
            <a:pPr marL="0" lvl="0" indent="0" algn="just" rtl="0">
              <a:lnSpc>
                <a:spcPct val="115000"/>
              </a:lnSpc>
              <a:spcBef>
                <a:spcPts val="1200"/>
              </a:spcBef>
              <a:spcAft>
                <a:spcPts val="0"/>
              </a:spcAft>
              <a:buNone/>
            </a:pPr>
            <a:r>
              <a:rPr lang="en-US" sz="2400">
                <a:solidFill>
                  <a:srgbClr val="0F4662"/>
                </a:solidFill>
                <a:latin typeface="Quicksand"/>
                <a:ea typeface="Quicksand"/>
                <a:cs typeface="Quicksand"/>
                <a:sym typeface="Quicksand"/>
              </a:rPr>
              <a:t>Selain itu, transaksi Entertainment memiliki fitur penawaran platform entertainment seperti Netflix, VIU, Youtube Premium, dan Disney Hotplus yang menyediakan adanya Movie, Drama, dan Short Movie. </a:t>
            </a:r>
            <a:endParaRPr sz="2400">
              <a:solidFill>
                <a:srgbClr val="0F4662"/>
              </a:solidFill>
              <a:latin typeface="Quicksand"/>
              <a:ea typeface="Quicksand"/>
              <a:cs typeface="Quicksand"/>
              <a:sym typeface="Quicksand"/>
            </a:endParaRPr>
          </a:p>
          <a:p>
            <a:pPr marL="0" lvl="0" indent="0" algn="just" rtl="0">
              <a:lnSpc>
                <a:spcPct val="115000"/>
              </a:lnSpc>
              <a:spcBef>
                <a:spcPts val="1200"/>
              </a:spcBef>
              <a:spcAft>
                <a:spcPts val="0"/>
              </a:spcAft>
              <a:buNone/>
            </a:pPr>
            <a:endParaRPr sz="2400">
              <a:solidFill>
                <a:srgbClr val="0F4662"/>
              </a:solidFill>
              <a:latin typeface="Quicksand"/>
              <a:ea typeface="Quicksand"/>
              <a:cs typeface="Quicksand"/>
              <a:sym typeface="Quicksand"/>
            </a:endParaRPr>
          </a:p>
          <a:p>
            <a:pPr marL="0" lvl="0" indent="0" algn="just" rtl="0">
              <a:lnSpc>
                <a:spcPct val="115000"/>
              </a:lnSpc>
              <a:spcBef>
                <a:spcPts val="0"/>
              </a:spcBef>
              <a:spcAft>
                <a:spcPts val="0"/>
              </a:spcAft>
              <a:buNone/>
            </a:pPr>
            <a:r>
              <a:rPr lang="en-US" sz="2400" b="1">
                <a:solidFill>
                  <a:srgbClr val="0F4662"/>
                </a:solidFill>
                <a:latin typeface="Quicksand"/>
                <a:ea typeface="Quicksand"/>
                <a:cs typeface="Quicksand"/>
                <a:sym typeface="Quicksand"/>
              </a:rPr>
              <a:t>Recommendations:</a:t>
            </a:r>
            <a:endParaRPr sz="2400" b="1">
              <a:solidFill>
                <a:srgbClr val="0F4662"/>
              </a:solidFill>
              <a:latin typeface="Quicksand"/>
              <a:ea typeface="Quicksand"/>
              <a:cs typeface="Quicksand"/>
              <a:sym typeface="Quicksand"/>
            </a:endParaRPr>
          </a:p>
          <a:p>
            <a:pPr marL="0" lvl="0" indent="0" algn="just" rtl="0">
              <a:lnSpc>
                <a:spcPct val="115000"/>
              </a:lnSpc>
              <a:spcBef>
                <a:spcPts val="0"/>
              </a:spcBef>
              <a:spcAft>
                <a:spcPts val="0"/>
              </a:spcAft>
              <a:buNone/>
            </a:pPr>
            <a:r>
              <a:rPr lang="en-US" sz="2400">
                <a:solidFill>
                  <a:srgbClr val="0F4662"/>
                </a:solidFill>
                <a:latin typeface="Quicksand"/>
                <a:ea typeface="Quicksand"/>
                <a:cs typeface="Quicksand"/>
                <a:sym typeface="Quicksand"/>
              </a:rPr>
              <a:t>Dalam meningkatkan transaksi pada kategori Books dilakukan dengan cara memberikan harga promo pada buku fisik dan ebook; flash sale; dan promo free shipping ke seluruh Indonesia. Selain itu, juga melakukan promosi dan penjualan melalui media sosial dengan cara live streaming.</a:t>
            </a:r>
            <a:endParaRPr sz="2400">
              <a:solidFill>
                <a:srgbClr val="0F4662"/>
              </a:solidFill>
              <a:latin typeface="Quicksand"/>
              <a:ea typeface="Quicksand"/>
              <a:cs typeface="Quicksand"/>
              <a:sym typeface="Quicksand"/>
            </a:endParaRPr>
          </a:p>
        </p:txBody>
      </p:sp>
      <p:pic>
        <p:nvPicPr>
          <p:cNvPr id="254" name="Google Shape;254;g36bdb1501a7_4_12"/>
          <p:cNvPicPr preferRelativeResize="0"/>
          <p:nvPr/>
        </p:nvPicPr>
        <p:blipFill>
          <a:blip r:embed="rId3">
            <a:alphaModFix/>
          </a:blip>
          <a:stretch>
            <a:fillRect/>
          </a:stretch>
        </p:blipFill>
        <p:spPr>
          <a:xfrm>
            <a:off x="9309450" y="491100"/>
            <a:ext cx="8519600" cy="4151225"/>
          </a:xfrm>
          <a:prstGeom prst="rect">
            <a:avLst/>
          </a:prstGeom>
          <a:noFill/>
          <a:ln>
            <a:noFill/>
          </a:ln>
        </p:spPr>
      </p:pic>
      <p:pic>
        <p:nvPicPr>
          <p:cNvPr id="255" name="Google Shape;255;g36bdb1501a7_4_12"/>
          <p:cNvPicPr preferRelativeResize="0"/>
          <p:nvPr/>
        </p:nvPicPr>
        <p:blipFill>
          <a:blip r:embed="rId4">
            <a:alphaModFix/>
          </a:blip>
          <a:stretch>
            <a:fillRect/>
          </a:stretch>
        </p:blipFill>
        <p:spPr>
          <a:xfrm>
            <a:off x="9309450" y="4995625"/>
            <a:ext cx="4276075" cy="4966775"/>
          </a:xfrm>
          <a:prstGeom prst="rect">
            <a:avLst/>
          </a:prstGeom>
          <a:noFill/>
          <a:ln>
            <a:noFill/>
          </a:ln>
        </p:spPr>
      </p:pic>
      <p:cxnSp>
        <p:nvCxnSpPr>
          <p:cNvPr id="256" name="Google Shape;256;g36bdb1501a7_4_12"/>
          <p:cNvCxnSpPr/>
          <p:nvPr/>
        </p:nvCxnSpPr>
        <p:spPr>
          <a:xfrm>
            <a:off x="3083066" y="9654675"/>
            <a:ext cx="4346700" cy="0"/>
          </a:xfrm>
          <a:prstGeom prst="straightConnector1">
            <a:avLst/>
          </a:prstGeom>
          <a:noFill/>
          <a:ln w="57150" cap="flat" cmpd="sng">
            <a:solidFill>
              <a:srgbClr val="7994A0"/>
            </a:solidFill>
            <a:prstDash val="solid"/>
            <a:round/>
            <a:headEnd type="none" w="sm" len="sm"/>
            <a:tailEnd type="none" w="sm" len="sm"/>
          </a:ln>
        </p:spPr>
      </p:cxnSp>
      <p:sp>
        <p:nvSpPr>
          <p:cNvPr id="257" name="Google Shape;257;g36bdb1501a7_4_12"/>
          <p:cNvSpPr/>
          <p:nvPr/>
        </p:nvSpPr>
        <p:spPr>
          <a:xfrm>
            <a:off x="1024384" y="9529723"/>
            <a:ext cx="1679997" cy="249900"/>
          </a:xfrm>
          <a:custGeom>
            <a:avLst/>
            <a:gdLst/>
            <a:ahLst/>
            <a:cxnLst/>
            <a:rect l="l" t="t" r="r" b="b"/>
            <a:pathLst>
              <a:path w="1679997" h="249900" extrusionOk="0">
                <a:moveTo>
                  <a:pt x="0" y="0"/>
                </a:moveTo>
                <a:lnTo>
                  <a:pt x="1679997" y="0"/>
                </a:lnTo>
                <a:lnTo>
                  <a:pt x="1679997" y="249900"/>
                </a:lnTo>
                <a:lnTo>
                  <a:pt x="0" y="249900"/>
                </a:lnTo>
                <a:lnTo>
                  <a:pt x="0" y="0"/>
                </a:lnTo>
                <a:close/>
              </a:path>
            </a:pathLst>
          </a:custGeom>
          <a:blipFill rotWithShape="1">
            <a:blip r:embed="rId5">
              <a:alphaModFix/>
            </a:blip>
            <a:stretch>
              <a:fillRect/>
            </a:stretch>
          </a:blipFill>
          <a:ln>
            <a:noFill/>
          </a:ln>
        </p:spPr>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17"/>
          <p:cNvSpPr txBox="1"/>
          <p:nvPr/>
        </p:nvSpPr>
        <p:spPr>
          <a:xfrm>
            <a:off x="1028700" y="599709"/>
            <a:ext cx="11534700" cy="984900"/>
          </a:xfrm>
          <a:prstGeom prst="rect">
            <a:avLst/>
          </a:prstGeom>
          <a:noFill/>
          <a:ln>
            <a:noFill/>
          </a:ln>
        </p:spPr>
        <p:txBody>
          <a:bodyPr spcFirstLastPara="1" wrap="square" lIns="0" tIns="0" rIns="0" bIns="0" anchor="t" anchorCtr="0">
            <a:spAutoFit/>
          </a:bodyPr>
          <a:lstStyle/>
          <a:p>
            <a:pPr marL="0" marR="0" lvl="0" indent="0" algn="l" rtl="0">
              <a:lnSpc>
                <a:spcPct val="140006"/>
              </a:lnSpc>
              <a:spcBef>
                <a:spcPts val="0"/>
              </a:spcBef>
              <a:spcAft>
                <a:spcPts val="0"/>
              </a:spcAft>
              <a:buClr>
                <a:srgbClr val="000000"/>
              </a:buClr>
              <a:buSzPts val="6399"/>
              <a:buFont typeface="Arial"/>
              <a:buNone/>
            </a:pPr>
            <a:r>
              <a:rPr lang="en-US" sz="6399" b="1" i="1">
                <a:solidFill>
                  <a:srgbClr val="0F4662"/>
                </a:solidFill>
                <a:latin typeface="Cormorant Garamond"/>
                <a:ea typeface="Cormorant Garamond"/>
                <a:cs typeface="Cormorant Garamond"/>
                <a:sym typeface="Cormorant Garamond"/>
              </a:rPr>
              <a:t>Question Number 3</a:t>
            </a:r>
            <a:endParaRPr sz="1400" b="0" i="0" u="none" strike="noStrike" cap="none">
              <a:solidFill>
                <a:srgbClr val="000000"/>
              </a:solidFill>
              <a:latin typeface="Arial"/>
              <a:ea typeface="Arial"/>
              <a:cs typeface="Arial"/>
              <a:sym typeface="Arial"/>
            </a:endParaRPr>
          </a:p>
        </p:txBody>
      </p:sp>
      <p:cxnSp>
        <p:nvCxnSpPr>
          <p:cNvPr id="263" name="Google Shape;263;p17"/>
          <p:cNvCxnSpPr/>
          <p:nvPr/>
        </p:nvCxnSpPr>
        <p:spPr>
          <a:xfrm>
            <a:off x="5897880" y="3568974"/>
            <a:ext cx="6492240" cy="0"/>
          </a:xfrm>
          <a:prstGeom prst="straightConnector1">
            <a:avLst/>
          </a:prstGeom>
          <a:noFill/>
          <a:ln w="76200" cap="flat" cmpd="sng">
            <a:solidFill>
              <a:srgbClr val="0F4662"/>
            </a:solidFill>
            <a:prstDash val="solid"/>
            <a:round/>
            <a:headEnd type="none" w="sm" len="sm"/>
            <a:tailEnd type="none" w="sm" len="sm"/>
          </a:ln>
        </p:spPr>
      </p:cxnSp>
      <p:cxnSp>
        <p:nvCxnSpPr>
          <p:cNvPr id="264" name="Google Shape;264;p17"/>
          <p:cNvCxnSpPr/>
          <p:nvPr/>
        </p:nvCxnSpPr>
        <p:spPr>
          <a:xfrm>
            <a:off x="5897880" y="7171009"/>
            <a:ext cx="6492240" cy="0"/>
          </a:xfrm>
          <a:prstGeom prst="straightConnector1">
            <a:avLst/>
          </a:prstGeom>
          <a:noFill/>
          <a:ln w="76200" cap="flat" cmpd="sng">
            <a:solidFill>
              <a:srgbClr val="0F4662"/>
            </a:solidFill>
            <a:prstDash val="solid"/>
            <a:round/>
            <a:headEnd type="none" w="sm" len="sm"/>
            <a:tailEnd type="none" w="sm" len="sm"/>
          </a:ln>
        </p:spPr>
      </p:cxnSp>
      <p:sp>
        <p:nvSpPr>
          <p:cNvPr id="265" name="Google Shape;265;p17"/>
          <p:cNvSpPr/>
          <p:nvPr/>
        </p:nvSpPr>
        <p:spPr>
          <a:xfrm>
            <a:off x="8304001" y="2470557"/>
            <a:ext cx="1679997" cy="249900"/>
          </a:xfrm>
          <a:custGeom>
            <a:avLst/>
            <a:gdLst/>
            <a:ahLst/>
            <a:cxnLst/>
            <a:rect l="l" t="t" r="r" b="b"/>
            <a:pathLst>
              <a:path w="1679997" h="249900" extrusionOk="0">
                <a:moveTo>
                  <a:pt x="0" y="0"/>
                </a:moveTo>
                <a:lnTo>
                  <a:pt x="1679998" y="0"/>
                </a:lnTo>
                <a:lnTo>
                  <a:pt x="1679998" y="249899"/>
                </a:lnTo>
                <a:lnTo>
                  <a:pt x="0" y="249899"/>
                </a:lnTo>
                <a:lnTo>
                  <a:pt x="0" y="0"/>
                </a:lnTo>
                <a:close/>
              </a:path>
            </a:pathLst>
          </a:custGeom>
          <a:blipFill rotWithShape="1">
            <a:blip r:embed="rId3">
              <a:alphaModFix/>
            </a:blip>
            <a:stretch>
              <a:fillRect/>
            </a:stretch>
          </a:blipFill>
          <a:ln>
            <a:noFill/>
          </a:ln>
        </p:spPr>
      </p:sp>
      <p:sp>
        <p:nvSpPr>
          <p:cNvPr id="266" name="Google Shape;266;p17"/>
          <p:cNvSpPr/>
          <p:nvPr/>
        </p:nvSpPr>
        <p:spPr>
          <a:xfrm>
            <a:off x="8304001" y="8019527"/>
            <a:ext cx="1679997" cy="249900"/>
          </a:xfrm>
          <a:custGeom>
            <a:avLst/>
            <a:gdLst/>
            <a:ahLst/>
            <a:cxnLst/>
            <a:rect l="l" t="t" r="r" b="b"/>
            <a:pathLst>
              <a:path w="1679997" h="249900" extrusionOk="0">
                <a:moveTo>
                  <a:pt x="0" y="0"/>
                </a:moveTo>
                <a:lnTo>
                  <a:pt x="1679998" y="0"/>
                </a:lnTo>
                <a:lnTo>
                  <a:pt x="1679998" y="249900"/>
                </a:lnTo>
                <a:lnTo>
                  <a:pt x="0" y="249900"/>
                </a:lnTo>
                <a:lnTo>
                  <a:pt x="0" y="0"/>
                </a:lnTo>
                <a:close/>
              </a:path>
            </a:pathLst>
          </a:custGeom>
          <a:blipFill rotWithShape="1">
            <a:blip r:embed="rId3">
              <a:alphaModFix/>
            </a:blip>
            <a:stretch>
              <a:fillRect/>
            </a:stretch>
          </a:blipFill>
          <a:ln>
            <a:noFill/>
          </a:ln>
        </p:spPr>
      </p:sp>
      <p:sp>
        <p:nvSpPr>
          <p:cNvPr id="267" name="Google Shape;267;p17"/>
          <p:cNvSpPr txBox="1"/>
          <p:nvPr/>
        </p:nvSpPr>
        <p:spPr>
          <a:xfrm>
            <a:off x="837450" y="4231650"/>
            <a:ext cx="16613100" cy="2042100"/>
          </a:xfrm>
          <a:prstGeom prst="rect">
            <a:avLst/>
          </a:prstGeom>
          <a:noFill/>
          <a:ln>
            <a:noFill/>
          </a:ln>
        </p:spPr>
        <p:txBody>
          <a:bodyPr spcFirstLastPara="1" wrap="square" lIns="91425" tIns="91425" rIns="91425" bIns="91425" anchor="t" anchorCtr="0">
            <a:spAutoFit/>
          </a:bodyPr>
          <a:lstStyle/>
          <a:p>
            <a:pPr marL="0" lvl="0" indent="0" algn="ctr" rtl="0">
              <a:lnSpc>
                <a:spcPct val="127468"/>
              </a:lnSpc>
              <a:spcBef>
                <a:spcPts val="0"/>
              </a:spcBef>
              <a:spcAft>
                <a:spcPts val="0"/>
              </a:spcAft>
              <a:buNone/>
            </a:pPr>
            <a:r>
              <a:rPr lang="en-US" sz="3400">
                <a:solidFill>
                  <a:srgbClr val="0F4662"/>
                </a:solidFill>
                <a:latin typeface="Quicksand"/>
                <a:ea typeface="Quicksand"/>
                <a:cs typeface="Quicksand"/>
                <a:sym typeface="Quicksand"/>
              </a:rPr>
              <a:t>Bandingkan </a:t>
            </a:r>
            <a:r>
              <a:rPr lang="en-US" sz="3400" b="1">
                <a:solidFill>
                  <a:srgbClr val="0F4662"/>
                </a:solidFill>
                <a:latin typeface="Quicksand"/>
                <a:ea typeface="Quicksand"/>
                <a:cs typeface="Quicksand"/>
                <a:sym typeface="Quicksand"/>
              </a:rPr>
              <a:t>nilai transaksi</a:t>
            </a:r>
            <a:r>
              <a:rPr lang="en-US" sz="3400">
                <a:solidFill>
                  <a:srgbClr val="0F4662"/>
                </a:solidFill>
                <a:latin typeface="Quicksand"/>
                <a:ea typeface="Quicksand"/>
                <a:cs typeface="Quicksand"/>
                <a:sym typeface="Quicksand"/>
              </a:rPr>
              <a:t> dari masing-masing </a:t>
            </a:r>
            <a:r>
              <a:rPr lang="en-US" sz="3400" b="1">
                <a:solidFill>
                  <a:srgbClr val="0F4662"/>
                </a:solidFill>
                <a:latin typeface="Quicksand"/>
                <a:ea typeface="Quicksand"/>
                <a:cs typeface="Quicksand"/>
                <a:sym typeface="Quicksand"/>
              </a:rPr>
              <a:t>kategori </a:t>
            </a:r>
            <a:r>
              <a:rPr lang="en-US" sz="3400">
                <a:solidFill>
                  <a:srgbClr val="0F4662"/>
                </a:solidFill>
                <a:latin typeface="Quicksand"/>
                <a:ea typeface="Quicksand"/>
                <a:cs typeface="Quicksand"/>
                <a:sym typeface="Quicksand"/>
              </a:rPr>
              <a:t>pada tahun </a:t>
            </a:r>
            <a:r>
              <a:rPr lang="en-US" sz="3400" b="1">
                <a:solidFill>
                  <a:srgbClr val="0F4662"/>
                </a:solidFill>
                <a:latin typeface="Quicksand"/>
                <a:ea typeface="Quicksand"/>
                <a:cs typeface="Quicksand"/>
                <a:sym typeface="Quicksand"/>
              </a:rPr>
              <a:t>2021</a:t>
            </a:r>
            <a:r>
              <a:rPr lang="en-US" sz="3400">
                <a:solidFill>
                  <a:srgbClr val="0F4662"/>
                </a:solidFill>
                <a:latin typeface="Quicksand"/>
                <a:ea typeface="Quicksand"/>
                <a:cs typeface="Quicksand"/>
                <a:sym typeface="Quicksand"/>
              </a:rPr>
              <a:t> dengan </a:t>
            </a:r>
            <a:r>
              <a:rPr lang="en-US" sz="3400" b="1">
                <a:solidFill>
                  <a:srgbClr val="0F4662"/>
                </a:solidFill>
                <a:latin typeface="Quicksand"/>
                <a:ea typeface="Quicksand"/>
                <a:cs typeface="Quicksand"/>
                <a:sym typeface="Quicksand"/>
              </a:rPr>
              <a:t>2022</a:t>
            </a:r>
            <a:r>
              <a:rPr lang="en-US" sz="3400">
                <a:solidFill>
                  <a:srgbClr val="0F4662"/>
                </a:solidFill>
                <a:latin typeface="Quicksand"/>
                <a:ea typeface="Quicksand"/>
                <a:cs typeface="Quicksand"/>
                <a:sym typeface="Quicksand"/>
              </a:rPr>
              <a:t>. Sebutkan kategori apa saja yang mengalami </a:t>
            </a:r>
            <a:r>
              <a:rPr lang="en-US" sz="3400" b="1">
                <a:solidFill>
                  <a:srgbClr val="0F4662"/>
                </a:solidFill>
                <a:latin typeface="Quicksand"/>
                <a:ea typeface="Quicksand"/>
                <a:cs typeface="Quicksand"/>
                <a:sym typeface="Quicksand"/>
              </a:rPr>
              <a:t>peningkatan</a:t>
            </a:r>
            <a:r>
              <a:rPr lang="en-US" sz="3400">
                <a:solidFill>
                  <a:srgbClr val="0F4662"/>
                </a:solidFill>
                <a:latin typeface="Quicksand"/>
                <a:ea typeface="Quicksand"/>
                <a:cs typeface="Quicksand"/>
                <a:sym typeface="Quicksand"/>
              </a:rPr>
              <a:t> dan kategori apa yang mengalami </a:t>
            </a:r>
            <a:r>
              <a:rPr lang="en-US" sz="3400" b="1">
                <a:solidFill>
                  <a:srgbClr val="0F4662"/>
                </a:solidFill>
                <a:latin typeface="Quicksand"/>
                <a:ea typeface="Quicksand"/>
                <a:cs typeface="Quicksand"/>
                <a:sym typeface="Quicksand"/>
              </a:rPr>
              <a:t>penurunan</a:t>
            </a:r>
            <a:r>
              <a:rPr lang="en-US" sz="3400">
                <a:solidFill>
                  <a:srgbClr val="0F4662"/>
                </a:solidFill>
                <a:latin typeface="Quicksand"/>
                <a:ea typeface="Quicksand"/>
                <a:cs typeface="Quicksand"/>
                <a:sym typeface="Quicksand"/>
              </a:rPr>
              <a:t> nilai transaksi dari tahun 2021 ke 2022.</a:t>
            </a:r>
            <a:endParaRPr sz="3400">
              <a:solidFill>
                <a:srgbClr val="0F4662"/>
              </a:solidFill>
              <a:latin typeface="Quicksand"/>
              <a:ea typeface="Quicksand"/>
              <a:cs typeface="Quicksand"/>
              <a:sym typeface="Quicksan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g36e3129f0c6_0_16"/>
          <p:cNvSpPr/>
          <p:nvPr/>
        </p:nvSpPr>
        <p:spPr>
          <a:xfrm rot="5400000">
            <a:off x="16346372" y="1586122"/>
            <a:ext cx="2968854" cy="441617"/>
          </a:xfrm>
          <a:custGeom>
            <a:avLst/>
            <a:gdLst/>
            <a:ahLst/>
            <a:cxnLst/>
            <a:rect l="l" t="t" r="r" b="b"/>
            <a:pathLst>
              <a:path w="2968854" h="441617" extrusionOk="0">
                <a:moveTo>
                  <a:pt x="0" y="0"/>
                </a:moveTo>
                <a:lnTo>
                  <a:pt x="2968854" y="0"/>
                </a:lnTo>
                <a:lnTo>
                  <a:pt x="2968854" y="441616"/>
                </a:lnTo>
                <a:lnTo>
                  <a:pt x="0" y="441616"/>
                </a:lnTo>
                <a:lnTo>
                  <a:pt x="0" y="0"/>
                </a:lnTo>
                <a:close/>
              </a:path>
            </a:pathLst>
          </a:custGeom>
          <a:blipFill rotWithShape="1">
            <a:blip r:embed="rId3">
              <a:alphaModFix/>
            </a:blip>
            <a:stretch>
              <a:fillRect/>
            </a:stretch>
          </a:blipFill>
          <a:ln>
            <a:noFill/>
          </a:ln>
        </p:spPr>
      </p:sp>
      <p:sp>
        <p:nvSpPr>
          <p:cNvPr id="273" name="Google Shape;273;g36e3129f0c6_0_16"/>
          <p:cNvSpPr txBox="1"/>
          <p:nvPr/>
        </p:nvSpPr>
        <p:spPr>
          <a:xfrm>
            <a:off x="762000" y="322503"/>
            <a:ext cx="16588800" cy="492600"/>
          </a:xfrm>
          <a:prstGeom prst="rect">
            <a:avLst/>
          </a:prstGeom>
          <a:noFill/>
          <a:ln>
            <a:noFill/>
          </a:ln>
        </p:spPr>
        <p:txBody>
          <a:bodyPr spcFirstLastPara="1" wrap="square" lIns="0" tIns="0" rIns="0" bIns="0" anchor="t" anchorCtr="0">
            <a:spAutoFit/>
          </a:bodyPr>
          <a:lstStyle/>
          <a:p>
            <a:pPr marL="0" marR="0" lvl="0" indent="0" algn="l" rtl="0">
              <a:lnSpc>
                <a:spcPct val="127468"/>
              </a:lnSpc>
              <a:spcBef>
                <a:spcPts val="0"/>
              </a:spcBef>
              <a:spcAft>
                <a:spcPts val="0"/>
              </a:spcAft>
              <a:buNone/>
            </a:pPr>
            <a:endParaRPr sz="3200" b="0" i="0" u="none" strike="noStrike" cap="none">
              <a:solidFill>
                <a:srgbClr val="0F4662"/>
              </a:solidFill>
              <a:latin typeface="Quicksand"/>
              <a:ea typeface="Quicksand"/>
              <a:cs typeface="Quicksand"/>
              <a:sym typeface="Quicksand"/>
            </a:endParaRPr>
          </a:p>
        </p:txBody>
      </p:sp>
      <p:cxnSp>
        <p:nvCxnSpPr>
          <p:cNvPr id="274" name="Google Shape;274;g36e3129f0c6_0_16"/>
          <p:cNvCxnSpPr/>
          <p:nvPr/>
        </p:nvCxnSpPr>
        <p:spPr>
          <a:xfrm flipH="1">
            <a:off x="17777700" y="4678967"/>
            <a:ext cx="53100" cy="5569800"/>
          </a:xfrm>
          <a:prstGeom prst="straightConnector1">
            <a:avLst/>
          </a:prstGeom>
          <a:noFill/>
          <a:ln w="76200" cap="flat" cmpd="sng">
            <a:solidFill>
              <a:srgbClr val="0F4662"/>
            </a:solidFill>
            <a:prstDash val="solid"/>
            <a:round/>
            <a:headEnd type="none" w="sm" len="sm"/>
            <a:tailEnd type="none" w="sm" len="sm"/>
          </a:ln>
        </p:spPr>
      </p:cxnSp>
      <p:sp>
        <p:nvSpPr>
          <p:cNvPr id="275" name="Google Shape;275;g36e3129f0c6_0_16"/>
          <p:cNvSpPr/>
          <p:nvPr/>
        </p:nvSpPr>
        <p:spPr>
          <a:xfrm rot="5400000">
            <a:off x="-1027229" y="8259261"/>
            <a:ext cx="2968854" cy="441617"/>
          </a:xfrm>
          <a:custGeom>
            <a:avLst/>
            <a:gdLst/>
            <a:ahLst/>
            <a:cxnLst/>
            <a:rect l="l" t="t" r="r" b="b"/>
            <a:pathLst>
              <a:path w="2968854" h="441617" extrusionOk="0">
                <a:moveTo>
                  <a:pt x="0" y="0"/>
                </a:moveTo>
                <a:lnTo>
                  <a:pt x="2968854" y="0"/>
                </a:lnTo>
                <a:lnTo>
                  <a:pt x="2968854" y="441616"/>
                </a:lnTo>
                <a:lnTo>
                  <a:pt x="0" y="441616"/>
                </a:lnTo>
                <a:lnTo>
                  <a:pt x="0" y="0"/>
                </a:lnTo>
                <a:close/>
              </a:path>
            </a:pathLst>
          </a:custGeom>
          <a:blipFill rotWithShape="1">
            <a:blip r:embed="rId3">
              <a:alphaModFix/>
            </a:blip>
            <a:stretch>
              <a:fillRect/>
            </a:stretch>
          </a:blipFill>
          <a:ln>
            <a:noFill/>
          </a:ln>
        </p:spPr>
      </p:sp>
      <p:sp>
        <p:nvSpPr>
          <p:cNvPr id="276" name="Google Shape;276;g36e3129f0c6_0_16"/>
          <p:cNvSpPr txBox="1"/>
          <p:nvPr/>
        </p:nvSpPr>
        <p:spPr>
          <a:xfrm>
            <a:off x="856629" y="141553"/>
            <a:ext cx="5348100" cy="430800"/>
          </a:xfrm>
          <a:prstGeom prst="rect">
            <a:avLst/>
          </a:prstGeom>
          <a:noFill/>
          <a:ln>
            <a:noFill/>
          </a:ln>
        </p:spPr>
        <p:txBody>
          <a:bodyPr spcFirstLastPara="1" wrap="square" lIns="0" tIns="0" rIns="0" bIns="0" anchor="t" anchorCtr="0">
            <a:spAutoFit/>
          </a:bodyPr>
          <a:lstStyle/>
          <a:p>
            <a:pPr marL="0" marR="0" lvl="0" indent="0" algn="l" rtl="0">
              <a:lnSpc>
                <a:spcPct val="140014"/>
              </a:lnSpc>
              <a:spcBef>
                <a:spcPts val="0"/>
              </a:spcBef>
              <a:spcAft>
                <a:spcPts val="0"/>
              </a:spcAft>
              <a:buClr>
                <a:srgbClr val="000000"/>
              </a:buClr>
              <a:buSzPts val="2799"/>
              <a:buFont typeface="Arial"/>
              <a:buNone/>
            </a:pPr>
            <a:r>
              <a:rPr lang="en-US" sz="2799" b="1">
                <a:solidFill>
                  <a:srgbClr val="0F4662"/>
                </a:solidFill>
                <a:latin typeface="Quicksand"/>
                <a:ea typeface="Quicksand"/>
                <a:cs typeface="Quicksand"/>
                <a:sym typeface="Quicksand"/>
              </a:rPr>
              <a:t>Query</a:t>
            </a:r>
            <a:r>
              <a:rPr lang="en-US" sz="2799" b="1" i="0" u="none" strike="noStrike" cap="none">
                <a:solidFill>
                  <a:srgbClr val="0F4662"/>
                </a:solidFill>
                <a:latin typeface="Quicksand"/>
                <a:ea typeface="Quicksand"/>
                <a:cs typeface="Quicksand"/>
                <a:sym typeface="Quicksand"/>
              </a:rPr>
              <a:t>:</a:t>
            </a:r>
            <a:endParaRPr sz="1400" b="0" i="0" u="none" strike="noStrike" cap="none">
              <a:solidFill>
                <a:srgbClr val="000000"/>
              </a:solidFill>
              <a:latin typeface="Arial"/>
              <a:ea typeface="Arial"/>
              <a:cs typeface="Arial"/>
              <a:sym typeface="Arial"/>
            </a:endParaRPr>
          </a:p>
        </p:txBody>
      </p:sp>
      <p:cxnSp>
        <p:nvCxnSpPr>
          <p:cNvPr id="277" name="Google Shape;277;g36e3129f0c6_0_16"/>
          <p:cNvCxnSpPr/>
          <p:nvPr/>
        </p:nvCxnSpPr>
        <p:spPr>
          <a:xfrm flipH="1">
            <a:off x="449700" y="-8"/>
            <a:ext cx="53100" cy="5569800"/>
          </a:xfrm>
          <a:prstGeom prst="straightConnector1">
            <a:avLst/>
          </a:prstGeom>
          <a:noFill/>
          <a:ln w="76200" cap="flat" cmpd="sng">
            <a:solidFill>
              <a:srgbClr val="0F4662"/>
            </a:solidFill>
            <a:prstDash val="solid"/>
            <a:round/>
            <a:headEnd type="none" w="sm" len="sm"/>
            <a:tailEnd type="none" w="sm" len="sm"/>
          </a:ln>
        </p:spPr>
      </p:cxnSp>
      <p:grpSp>
        <p:nvGrpSpPr>
          <p:cNvPr id="278" name="Google Shape;278;g36e3129f0c6_0_16"/>
          <p:cNvGrpSpPr/>
          <p:nvPr/>
        </p:nvGrpSpPr>
        <p:grpSpPr>
          <a:xfrm>
            <a:off x="2245895" y="657650"/>
            <a:ext cx="13930643" cy="4388115"/>
            <a:chOff x="852525" y="657650"/>
            <a:chExt cx="15323055" cy="4388115"/>
          </a:xfrm>
        </p:grpSpPr>
        <p:sp>
          <p:nvSpPr>
            <p:cNvPr id="279" name="Google Shape;279;g36e3129f0c6_0_16"/>
            <p:cNvSpPr/>
            <p:nvPr/>
          </p:nvSpPr>
          <p:spPr>
            <a:xfrm>
              <a:off x="852525" y="657650"/>
              <a:ext cx="15323055" cy="4388115"/>
            </a:xfrm>
            <a:custGeom>
              <a:avLst/>
              <a:gdLst/>
              <a:ahLst/>
              <a:cxnLst/>
              <a:rect l="l" t="t" r="r" b="b"/>
              <a:pathLst>
                <a:path w="1418473" h="1692619" extrusionOk="0">
                  <a:moveTo>
                    <a:pt x="73311" y="0"/>
                  </a:moveTo>
                  <a:lnTo>
                    <a:pt x="1345161" y="0"/>
                  </a:lnTo>
                  <a:cubicBezTo>
                    <a:pt x="1364605" y="0"/>
                    <a:pt x="1383252" y="7724"/>
                    <a:pt x="1397000" y="21472"/>
                  </a:cubicBezTo>
                  <a:cubicBezTo>
                    <a:pt x="1410749" y="35221"/>
                    <a:pt x="1418473" y="53868"/>
                    <a:pt x="1418473" y="73311"/>
                  </a:cubicBezTo>
                  <a:lnTo>
                    <a:pt x="1418473" y="1619308"/>
                  </a:lnTo>
                  <a:cubicBezTo>
                    <a:pt x="1418473" y="1638751"/>
                    <a:pt x="1410749" y="1657398"/>
                    <a:pt x="1397000" y="1671147"/>
                  </a:cubicBezTo>
                  <a:cubicBezTo>
                    <a:pt x="1383252" y="1684896"/>
                    <a:pt x="1364605" y="1692619"/>
                    <a:pt x="1345161" y="1692619"/>
                  </a:cubicBezTo>
                  <a:lnTo>
                    <a:pt x="73311" y="1692619"/>
                  </a:lnTo>
                  <a:cubicBezTo>
                    <a:pt x="32823" y="1692619"/>
                    <a:pt x="0" y="1659797"/>
                    <a:pt x="0" y="1619308"/>
                  </a:cubicBezTo>
                  <a:lnTo>
                    <a:pt x="0" y="73311"/>
                  </a:lnTo>
                  <a:cubicBezTo>
                    <a:pt x="0" y="53868"/>
                    <a:pt x="7724" y="35221"/>
                    <a:pt x="21472" y="21472"/>
                  </a:cubicBezTo>
                  <a:cubicBezTo>
                    <a:pt x="35221" y="7724"/>
                    <a:pt x="53868" y="0"/>
                    <a:pt x="73311" y="0"/>
                  </a:cubicBezTo>
                  <a:close/>
                </a:path>
              </a:pathLst>
            </a:custGeom>
            <a:solidFill>
              <a:srgbClr val="A9BEC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80" name="Google Shape;280;g36e3129f0c6_0_16"/>
            <p:cNvPicPr preferRelativeResize="0"/>
            <p:nvPr/>
          </p:nvPicPr>
          <p:blipFill rotWithShape="1">
            <a:blip r:embed="rId4">
              <a:alphaModFix/>
            </a:blip>
            <a:srcRect t="11614" r="30313" b="38237"/>
            <a:stretch/>
          </p:blipFill>
          <p:spPr>
            <a:xfrm>
              <a:off x="987125" y="888200"/>
              <a:ext cx="14944750" cy="3907425"/>
            </a:xfrm>
            <a:prstGeom prst="rect">
              <a:avLst/>
            </a:prstGeom>
            <a:noFill/>
            <a:ln>
              <a:noFill/>
            </a:ln>
          </p:spPr>
        </p:pic>
      </p:grpSp>
      <p:sp>
        <p:nvSpPr>
          <p:cNvPr id="281" name="Google Shape;281;g36e3129f0c6_0_16"/>
          <p:cNvSpPr txBox="1"/>
          <p:nvPr/>
        </p:nvSpPr>
        <p:spPr>
          <a:xfrm>
            <a:off x="987125" y="5109586"/>
            <a:ext cx="7983000" cy="5281416"/>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US" sz="1800" b="1" dirty="0">
                <a:solidFill>
                  <a:srgbClr val="0F4662"/>
                </a:solidFill>
                <a:latin typeface="Quicksand"/>
                <a:ea typeface="Quicksand"/>
                <a:cs typeface="Quicksand"/>
                <a:sym typeface="Quicksand"/>
              </a:rPr>
              <a:t>Bagian 1 – CTE (WITH transaksi_2021_2022 AS (...))</a:t>
            </a:r>
            <a:endParaRPr sz="1800" b="1" dirty="0">
              <a:solidFill>
                <a:srgbClr val="0F4662"/>
              </a:solidFill>
              <a:latin typeface="Quicksand"/>
              <a:ea typeface="Quicksand"/>
              <a:cs typeface="Quicksand"/>
              <a:sym typeface="Quicksand"/>
            </a:endParaRPr>
          </a:p>
          <a:p>
            <a:pPr marL="0" lvl="0" indent="0" algn="l" rtl="0">
              <a:lnSpc>
                <a:spcPct val="115000"/>
              </a:lnSpc>
              <a:spcBef>
                <a:spcPts val="0"/>
              </a:spcBef>
              <a:spcAft>
                <a:spcPts val="0"/>
              </a:spcAft>
              <a:buNone/>
            </a:pPr>
            <a:endParaRPr sz="1800" b="1" dirty="0">
              <a:solidFill>
                <a:srgbClr val="0F4662"/>
              </a:solidFill>
              <a:latin typeface="Quicksand"/>
              <a:ea typeface="Quicksand"/>
              <a:cs typeface="Quicksand"/>
              <a:sym typeface="Quicksand"/>
            </a:endParaRPr>
          </a:p>
          <a:p>
            <a:pPr marL="0" lvl="0" indent="0" algn="l" rtl="0">
              <a:lnSpc>
                <a:spcPct val="115000"/>
              </a:lnSpc>
              <a:spcBef>
                <a:spcPts val="0"/>
              </a:spcBef>
              <a:spcAft>
                <a:spcPts val="0"/>
              </a:spcAft>
              <a:buNone/>
            </a:pPr>
            <a:r>
              <a:rPr lang="en-US" sz="1800" b="1" dirty="0">
                <a:solidFill>
                  <a:srgbClr val="0F4662"/>
                </a:solidFill>
                <a:latin typeface="Quicksand"/>
                <a:ea typeface="Quicksand"/>
                <a:cs typeface="Quicksand"/>
                <a:sym typeface="Quicksand"/>
              </a:rPr>
              <a:t>CTE (Common Table Expression)</a:t>
            </a:r>
            <a:r>
              <a:rPr lang="en-US" sz="1800" dirty="0">
                <a:solidFill>
                  <a:srgbClr val="0F4662"/>
                </a:solidFill>
                <a:latin typeface="Quicksand"/>
                <a:ea typeface="Quicksand"/>
                <a:cs typeface="Quicksand"/>
                <a:sym typeface="Quicksand"/>
              </a:rPr>
              <a:t> ini membuat </a:t>
            </a:r>
            <a:r>
              <a:rPr lang="en-US" sz="1800" i="1" dirty="0" err="1">
                <a:solidFill>
                  <a:srgbClr val="0F4662"/>
                </a:solidFill>
                <a:latin typeface="Quicksand"/>
                <a:ea typeface="Quicksand"/>
                <a:cs typeface="Quicksand"/>
                <a:sym typeface="Quicksand"/>
              </a:rPr>
              <a:t>tabel</a:t>
            </a:r>
            <a:r>
              <a:rPr lang="en-US" sz="1800" i="1" dirty="0">
                <a:solidFill>
                  <a:srgbClr val="0F4662"/>
                </a:solidFill>
                <a:latin typeface="Quicksand"/>
                <a:ea typeface="Quicksand"/>
                <a:cs typeface="Quicksand"/>
                <a:sym typeface="Quicksand"/>
              </a:rPr>
              <a:t> sementara</a:t>
            </a:r>
            <a:r>
              <a:rPr lang="en-US" sz="1800" dirty="0">
                <a:solidFill>
                  <a:srgbClr val="0F4662"/>
                </a:solidFill>
                <a:latin typeface="Quicksand"/>
                <a:ea typeface="Quicksand"/>
                <a:cs typeface="Quicksand"/>
                <a:sym typeface="Quicksand"/>
              </a:rPr>
              <a:t> </a:t>
            </a:r>
            <a:r>
              <a:rPr lang="en-US" sz="1800" dirty="0" err="1">
                <a:solidFill>
                  <a:srgbClr val="0F4662"/>
                </a:solidFill>
                <a:latin typeface="Quicksand"/>
                <a:ea typeface="Quicksand"/>
                <a:cs typeface="Quicksand"/>
                <a:sym typeface="Quicksand"/>
              </a:rPr>
              <a:t>berisi</a:t>
            </a:r>
            <a:r>
              <a:rPr lang="en-US" sz="1800" dirty="0">
                <a:solidFill>
                  <a:srgbClr val="0F4662"/>
                </a:solidFill>
                <a:latin typeface="Quicksand"/>
                <a:ea typeface="Quicksand"/>
                <a:cs typeface="Quicksand"/>
                <a:sym typeface="Quicksand"/>
              </a:rPr>
              <a:t> total </a:t>
            </a:r>
            <a:r>
              <a:rPr lang="en-US" sz="1800" dirty="0" err="1">
                <a:solidFill>
                  <a:srgbClr val="0F4662"/>
                </a:solidFill>
                <a:latin typeface="Quicksand"/>
                <a:ea typeface="Quicksand"/>
                <a:cs typeface="Quicksand"/>
                <a:sym typeface="Quicksand"/>
              </a:rPr>
              <a:t>transaksi</a:t>
            </a:r>
            <a:r>
              <a:rPr lang="en-US" sz="1800" dirty="0">
                <a:solidFill>
                  <a:srgbClr val="0F4662"/>
                </a:solidFill>
                <a:latin typeface="Quicksand"/>
                <a:ea typeface="Quicksand"/>
                <a:cs typeface="Quicksand"/>
                <a:sym typeface="Quicksand"/>
              </a:rPr>
              <a:t> per kategori di 2021 dan 2022.</a:t>
            </a:r>
            <a:endParaRPr sz="1800" dirty="0">
              <a:solidFill>
                <a:srgbClr val="0F4662"/>
              </a:solidFill>
              <a:latin typeface="Quicksand"/>
              <a:ea typeface="Quicksand"/>
              <a:cs typeface="Quicksand"/>
              <a:sym typeface="Quicksand"/>
            </a:endParaRPr>
          </a:p>
          <a:p>
            <a:pPr marL="0" lvl="0" indent="0" algn="l" rtl="0">
              <a:lnSpc>
                <a:spcPct val="115000"/>
              </a:lnSpc>
              <a:spcBef>
                <a:spcPts val="0"/>
              </a:spcBef>
              <a:spcAft>
                <a:spcPts val="0"/>
              </a:spcAft>
              <a:buNone/>
            </a:pPr>
            <a:r>
              <a:rPr lang="en-US" sz="1800" b="1" dirty="0" err="1">
                <a:solidFill>
                  <a:srgbClr val="0F4662"/>
                </a:solidFill>
                <a:latin typeface="Quicksand"/>
                <a:ea typeface="Quicksand"/>
                <a:cs typeface="Quicksand"/>
                <a:sym typeface="Quicksand"/>
              </a:rPr>
              <a:t>s.category</a:t>
            </a:r>
            <a:r>
              <a:rPr lang="en-US" sz="1800" dirty="0">
                <a:solidFill>
                  <a:srgbClr val="0F4662"/>
                </a:solidFill>
                <a:latin typeface="Quicksand"/>
                <a:ea typeface="Quicksand"/>
                <a:cs typeface="Quicksand"/>
                <a:sym typeface="Quicksand"/>
              </a:rPr>
              <a:t>: ambil nama kategori produk</a:t>
            </a:r>
            <a:endParaRPr sz="1800" dirty="0">
              <a:solidFill>
                <a:srgbClr val="0F4662"/>
              </a:solidFill>
              <a:latin typeface="Quicksand"/>
              <a:ea typeface="Quicksand"/>
              <a:cs typeface="Quicksand"/>
              <a:sym typeface="Quicksand"/>
            </a:endParaRPr>
          </a:p>
          <a:p>
            <a:pPr marL="0" lvl="0" indent="0" algn="l" rtl="0">
              <a:lnSpc>
                <a:spcPct val="115000"/>
              </a:lnSpc>
              <a:spcBef>
                <a:spcPts val="0"/>
              </a:spcBef>
              <a:spcAft>
                <a:spcPts val="0"/>
              </a:spcAft>
              <a:buNone/>
            </a:pPr>
            <a:r>
              <a:rPr lang="en-US" sz="1800" b="1" dirty="0">
                <a:solidFill>
                  <a:srgbClr val="0F4662"/>
                </a:solidFill>
                <a:latin typeface="Quicksand"/>
                <a:ea typeface="Quicksand"/>
                <a:cs typeface="Quicksand"/>
                <a:sym typeface="Quicksand"/>
              </a:rPr>
              <a:t>sum(case when ...)</a:t>
            </a:r>
            <a:r>
              <a:rPr lang="en-US" sz="1800" dirty="0">
                <a:solidFill>
                  <a:srgbClr val="0F4662"/>
                </a:solidFill>
                <a:latin typeface="Quicksand"/>
                <a:ea typeface="Quicksand"/>
                <a:cs typeface="Quicksand"/>
                <a:sym typeface="Quicksand"/>
              </a:rPr>
              <a:t>: </a:t>
            </a:r>
            <a:r>
              <a:rPr lang="en-US" sz="1800" dirty="0" err="1">
                <a:solidFill>
                  <a:srgbClr val="0F4662"/>
                </a:solidFill>
                <a:latin typeface="Quicksand"/>
                <a:ea typeface="Quicksand"/>
                <a:cs typeface="Quicksand"/>
                <a:sym typeface="Quicksand"/>
              </a:rPr>
              <a:t>menjumlahkan</a:t>
            </a:r>
            <a:r>
              <a:rPr lang="en-US" sz="1800" dirty="0">
                <a:solidFill>
                  <a:srgbClr val="0F4662"/>
                </a:solidFill>
                <a:latin typeface="Quicksand"/>
                <a:ea typeface="Quicksand"/>
                <a:cs typeface="Quicksand"/>
                <a:sym typeface="Quicksand"/>
              </a:rPr>
              <a:t> </a:t>
            </a:r>
            <a:r>
              <a:rPr lang="en-US" sz="1800" dirty="0" err="1">
                <a:solidFill>
                  <a:srgbClr val="0F4662"/>
                </a:solidFill>
                <a:latin typeface="Quicksand"/>
                <a:ea typeface="Quicksand"/>
                <a:cs typeface="Quicksand"/>
                <a:sym typeface="Quicksand"/>
              </a:rPr>
              <a:t>nilai</a:t>
            </a:r>
            <a:r>
              <a:rPr lang="en-US" sz="1800" dirty="0">
                <a:solidFill>
                  <a:srgbClr val="0F4662"/>
                </a:solidFill>
                <a:latin typeface="Quicksand"/>
                <a:ea typeface="Quicksand"/>
                <a:cs typeface="Quicksand"/>
                <a:sym typeface="Quicksand"/>
              </a:rPr>
              <a:t> </a:t>
            </a:r>
            <a:r>
              <a:rPr lang="en-US" sz="1800" dirty="0" err="1">
                <a:solidFill>
                  <a:srgbClr val="0F4662"/>
                </a:solidFill>
                <a:latin typeface="Quicksand"/>
                <a:ea typeface="Quicksand"/>
                <a:cs typeface="Quicksand"/>
                <a:sym typeface="Quicksand"/>
              </a:rPr>
              <a:t>transaksi</a:t>
            </a:r>
            <a:r>
              <a:rPr lang="en-US" sz="1800" dirty="0">
                <a:solidFill>
                  <a:srgbClr val="0F4662"/>
                </a:solidFill>
                <a:latin typeface="Quicksand"/>
                <a:ea typeface="Quicksand"/>
                <a:cs typeface="Quicksand"/>
                <a:sym typeface="Quicksand"/>
              </a:rPr>
              <a:t> hanya untuk tahun tertentu:</a:t>
            </a:r>
            <a:endParaRPr sz="1800" dirty="0">
              <a:solidFill>
                <a:srgbClr val="0F4662"/>
              </a:solidFill>
              <a:latin typeface="Quicksand"/>
              <a:ea typeface="Quicksand"/>
              <a:cs typeface="Quicksand"/>
              <a:sym typeface="Quicksand"/>
            </a:endParaRPr>
          </a:p>
          <a:p>
            <a:pPr marL="457200" lvl="0" indent="-342900" algn="l" rtl="0">
              <a:lnSpc>
                <a:spcPct val="115000"/>
              </a:lnSpc>
              <a:spcBef>
                <a:spcPts val="0"/>
              </a:spcBef>
              <a:spcAft>
                <a:spcPts val="0"/>
              </a:spcAft>
              <a:buClr>
                <a:srgbClr val="0F4662"/>
              </a:buClr>
              <a:buSzPts val="1800"/>
              <a:buChar char="●"/>
            </a:pPr>
            <a:r>
              <a:rPr lang="en-US" sz="1800" dirty="0">
                <a:solidFill>
                  <a:srgbClr val="0F4662"/>
                </a:solidFill>
                <a:latin typeface="Quicksand"/>
                <a:ea typeface="Quicksand"/>
                <a:cs typeface="Quicksand"/>
                <a:sym typeface="Quicksand"/>
              </a:rPr>
              <a:t>kalau </a:t>
            </a:r>
            <a:r>
              <a:rPr lang="en-US" sz="1800" dirty="0" err="1">
                <a:solidFill>
                  <a:srgbClr val="0F4662"/>
                </a:solidFill>
                <a:latin typeface="Quicksand"/>
                <a:ea typeface="Quicksand"/>
                <a:cs typeface="Quicksand"/>
                <a:sym typeface="Quicksand"/>
              </a:rPr>
              <a:t>tahunnya</a:t>
            </a:r>
            <a:r>
              <a:rPr lang="en-US" sz="1800" dirty="0">
                <a:solidFill>
                  <a:srgbClr val="0F4662"/>
                </a:solidFill>
                <a:latin typeface="Quicksand"/>
                <a:ea typeface="Quicksand"/>
                <a:cs typeface="Quicksand"/>
                <a:sym typeface="Quicksand"/>
              </a:rPr>
              <a:t> 2021, ambil </a:t>
            </a:r>
            <a:r>
              <a:rPr lang="en-US" sz="1800" b="1" dirty="0" err="1">
                <a:solidFill>
                  <a:srgbClr val="0F4662"/>
                </a:solidFill>
                <a:latin typeface="Quicksand"/>
                <a:ea typeface="Quicksand"/>
                <a:cs typeface="Quicksand"/>
                <a:sym typeface="Quicksand"/>
              </a:rPr>
              <a:t>after_discount</a:t>
            </a:r>
            <a:endParaRPr sz="1800" b="1" dirty="0">
              <a:solidFill>
                <a:srgbClr val="0F4662"/>
              </a:solidFill>
              <a:latin typeface="Quicksand"/>
              <a:ea typeface="Quicksand"/>
              <a:cs typeface="Quicksand"/>
              <a:sym typeface="Quicksand"/>
            </a:endParaRPr>
          </a:p>
          <a:p>
            <a:pPr marL="457200" lvl="0" indent="-342900" algn="l" rtl="0">
              <a:lnSpc>
                <a:spcPct val="115000"/>
              </a:lnSpc>
              <a:spcBef>
                <a:spcPts val="0"/>
              </a:spcBef>
              <a:spcAft>
                <a:spcPts val="0"/>
              </a:spcAft>
              <a:buClr>
                <a:srgbClr val="0F4662"/>
              </a:buClr>
              <a:buSzPts val="1800"/>
              <a:buChar char="●"/>
            </a:pPr>
            <a:r>
              <a:rPr lang="en-US" sz="1800" dirty="0">
                <a:solidFill>
                  <a:srgbClr val="0F4662"/>
                </a:solidFill>
                <a:latin typeface="Quicksand"/>
                <a:ea typeface="Quicksand"/>
                <a:cs typeface="Quicksand"/>
                <a:sym typeface="Quicksand"/>
              </a:rPr>
              <a:t>kalau bukan, pakai</a:t>
            </a:r>
            <a:r>
              <a:rPr lang="en-US" sz="1800" b="1" dirty="0">
                <a:solidFill>
                  <a:srgbClr val="0F4662"/>
                </a:solidFill>
                <a:latin typeface="Quicksand"/>
                <a:ea typeface="Quicksand"/>
                <a:cs typeface="Quicksand"/>
                <a:sym typeface="Quicksand"/>
              </a:rPr>
              <a:t> 0</a:t>
            </a:r>
            <a:endParaRPr sz="1800" b="1" dirty="0">
              <a:solidFill>
                <a:srgbClr val="0F4662"/>
              </a:solidFill>
              <a:latin typeface="Quicksand"/>
              <a:ea typeface="Quicksand"/>
              <a:cs typeface="Quicksand"/>
              <a:sym typeface="Quicksand"/>
            </a:endParaRPr>
          </a:p>
          <a:p>
            <a:pPr marL="0" lvl="0" indent="0" algn="l" rtl="0">
              <a:lnSpc>
                <a:spcPct val="115000"/>
              </a:lnSpc>
              <a:spcBef>
                <a:spcPts val="0"/>
              </a:spcBef>
              <a:spcAft>
                <a:spcPts val="0"/>
              </a:spcAft>
              <a:buNone/>
            </a:pPr>
            <a:r>
              <a:rPr lang="en-US" sz="1800" b="1" dirty="0">
                <a:solidFill>
                  <a:srgbClr val="0F4662"/>
                </a:solidFill>
                <a:latin typeface="Quicksand"/>
                <a:ea typeface="Quicksand"/>
                <a:cs typeface="Quicksand"/>
                <a:sym typeface="Quicksand"/>
              </a:rPr>
              <a:t>round(...,1)</a:t>
            </a:r>
            <a:r>
              <a:rPr lang="en-US" sz="1800" dirty="0">
                <a:solidFill>
                  <a:srgbClr val="0F4662"/>
                </a:solidFill>
                <a:latin typeface="Quicksand"/>
                <a:ea typeface="Quicksand"/>
                <a:cs typeface="Quicksand"/>
                <a:sym typeface="Quicksand"/>
              </a:rPr>
              <a:t>: </a:t>
            </a:r>
            <a:r>
              <a:rPr lang="en-US" sz="1800" dirty="0" err="1">
                <a:solidFill>
                  <a:srgbClr val="0F4662"/>
                </a:solidFill>
                <a:latin typeface="Quicksand"/>
                <a:ea typeface="Quicksand"/>
                <a:cs typeface="Quicksand"/>
                <a:sym typeface="Quicksand"/>
              </a:rPr>
              <a:t>membulatkan</a:t>
            </a:r>
            <a:r>
              <a:rPr lang="en-US" sz="1800" dirty="0">
                <a:solidFill>
                  <a:srgbClr val="0F4662"/>
                </a:solidFill>
                <a:latin typeface="Quicksand"/>
                <a:ea typeface="Quicksand"/>
                <a:cs typeface="Quicksand"/>
                <a:sym typeface="Quicksand"/>
              </a:rPr>
              <a:t> 1 </a:t>
            </a:r>
            <a:r>
              <a:rPr lang="en-US" sz="1800" dirty="0" err="1">
                <a:solidFill>
                  <a:srgbClr val="0F4662"/>
                </a:solidFill>
                <a:latin typeface="Quicksand"/>
                <a:ea typeface="Quicksand"/>
                <a:cs typeface="Quicksand"/>
                <a:sym typeface="Quicksand"/>
              </a:rPr>
              <a:t>angka</a:t>
            </a:r>
            <a:r>
              <a:rPr lang="en-US" sz="1800" dirty="0">
                <a:solidFill>
                  <a:srgbClr val="0F4662"/>
                </a:solidFill>
                <a:latin typeface="Quicksand"/>
                <a:ea typeface="Quicksand"/>
                <a:cs typeface="Quicksand"/>
                <a:sym typeface="Quicksand"/>
              </a:rPr>
              <a:t> </a:t>
            </a:r>
            <a:r>
              <a:rPr lang="en-US" sz="1800" dirty="0" err="1">
                <a:solidFill>
                  <a:srgbClr val="0F4662"/>
                </a:solidFill>
                <a:latin typeface="Quicksand"/>
                <a:ea typeface="Quicksand"/>
                <a:cs typeface="Quicksand"/>
                <a:sym typeface="Quicksand"/>
              </a:rPr>
              <a:t>desimal</a:t>
            </a:r>
            <a:endParaRPr sz="1800" dirty="0">
              <a:solidFill>
                <a:srgbClr val="0F4662"/>
              </a:solidFill>
              <a:latin typeface="Quicksand"/>
              <a:ea typeface="Quicksand"/>
              <a:cs typeface="Quicksand"/>
              <a:sym typeface="Quicksand"/>
            </a:endParaRPr>
          </a:p>
          <a:p>
            <a:pPr marL="0" lvl="0" indent="0" algn="just" rtl="0">
              <a:lnSpc>
                <a:spcPct val="115000"/>
              </a:lnSpc>
              <a:spcBef>
                <a:spcPts val="0"/>
              </a:spcBef>
              <a:spcAft>
                <a:spcPts val="0"/>
              </a:spcAft>
              <a:buNone/>
            </a:pPr>
            <a:r>
              <a:rPr lang="en-US" sz="1800" b="1" dirty="0">
                <a:solidFill>
                  <a:srgbClr val="0F4662"/>
                </a:solidFill>
                <a:latin typeface="Quicksand"/>
                <a:ea typeface="Quicksand"/>
                <a:cs typeface="Quicksand"/>
                <a:sym typeface="Quicksand"/>
              </a:rPr>
              <a:t>from </a:t>
            </a:r>
            <a:r>
              <a:rPr lang="en-US" sz="1800" b="1" dirty="0" err="1">
                <a:solidFill>
                  <a:srgbClr val="0F4662"/>
                </a:solidFill>
                <a:latin typeface="Quicksand"/>
                <a:ea typeface="Quicksand"/>
                <a:cs typeface="Quicksand"/>
                <a:sym typeface="Quicksand"/>
              </a:rPr>
              <a:t>fact_order</a:t>
            </a:r>
            <a:r>
              <a:rPr lang="en-US" sz="1800" b="1" dirty="0">
                <a:solidFill>
                  <a:srgbClr val="0F4662"/>
                </a:solidFill>
                <a:latin typeface="Quicksand"/>
                <a:ea typeface="Quicksand"/>
                <a:cs typeface="Quicksand"/>
                <a:sym typeface="Quicksand"/>
              </a:rPr>
              <a:t> as o</a:t>
            </a:r>
            <a:r>
              <a:rPr lang="en-US" sz="1800" dirty="0">
                <a:solidFill>
                  <a:srgbClr val="0F4662"/>
                </a:solidFill>
                <a:latin typeface="Quicksand"/>
                <a:ea typeface="Quicksand"/>
                <a:cs typeface="Quicksand"/>
                <a:sym typeface="Quicksand"/>
              </a:rPr>
              <a:t>: data </a:t>
            </a:r>
            <a:r>
              <a:rPr lang="en-US" sz="1800" dirty="0" err="1">
                <a:solidFill>
                  <a:srgbClr val="0F4662"/>
                </a:solidFill>
                <a:latin typeface="Quicksand"/>
                <a:ea typeface="Quicksand"/>
                <a:cs typeface="Quicksand"/>
                <a:sym typeface="Quicksand"/>
              </a:rPr>
              <a:t>transaksi</a:t>
            </a:r>
            <a:endParaRPr lang="en-US" sz="1800" dirty="0">
              <a:solidFill>
                <a:srgbClr val="0F4662"/>
              </a:solidFill>
              <a:latin typeface="Quicksand"/>
              <a:ea typeface="Quicksand"/>
              <a:cs typeface="Quicksand"/>
              <a:sym typeface="Quicksand"/>
            </a:endParaRPr>
          </a:p>
          <a:p>
            <a:pPr marL="0" lvl="0" indent="0" algn="just" rtl="0">
              <a:lnSpc>
                <a:spcPct val="115000"/>
              </a:lnSpc>
              <a:spcBef>
                <a:spcPts val="0"/>
              </a:spcBef>
              <a:spcAft>
                <a:spcPts val="0"/>
              </a:spcAft>
              <a:buNone/>
            </a:pPr>
            <a:r>
              <a:rPr lang="en-US" sz="1800" b="1" dirty="0">
                <a:solidFill>
                  <a:srgbClr val="0F4662"/>
                </a:solidFill>
                <a:latin typeface="Quicksand"/>
                <a:ea typeface="Quicksand"/>
                <a:cs typeface="Quicksand"/>
                <a:sym typeface="Quicksand"/>
              </a:rPr>
              <a:t>left join </a:t>
            </a:r>
            <a:r>
              <a:rPr lang="en-US" sz="1800" b="1" dirty="0" err="1">
                <a:solidFill>
                  <a:srgbClr val="0F4662"/>
                </a:solidFill>
                <a:latin typeface="Quicksand"/>
                <a:ea typeface="Quicksand"/>
                <a:cs typeface="Quicksand"/>
                <a:sym typeface="Quicksand"/>
              </a:rPr>
              <a:t>fact_sku</a:t>
            </a:r>
            <a:r>
              <a:rPr lang="en-US" sz="1800" dirty="0">
                <a:solidFill>
                  <a:srgbClr val="0F4662"/>
                </a:solidFill>
                <a:latin typeface="Quicksand"/>
                <a:ea typeface="Quicksand"/>
                <a:cs typeface="Quicksand"/>
                <a:sym typeface="Quicksand"/>
              </a:rPr>
              <a:t>: </a:t>
            </a:r>
            <a:r>
              <a:rPr lang="en-US" sz="1800" dirty="0" err="1">
                <a:solidFill>
                  <a:srgbClr val="0F4662"/>
                </a:solidFill>
                <a:latin typeface="Quicksand"/>
                <a:ea typeface="Quicksand"/>
                <a:cs typeface="Quicksand"/>
                <a:sym typeface="Quicksand"/>
              </a:rPr>
              <a:t>menggabungkan</a:t>
            </a:r>
            <a:r>
              <a:rPr lang="en-US" sz="1800" dirty="0">
                <a:solidFill>
                  <a:srgbClr val="0F4662"/>
                </a:solidFill>
                <a:latin typeface="Quicksand"/>
                <a:ea typeface="Quicksand"/>
                <a:cs typeface="Quicksand"/>
                <a:sym typeface="Quicksand"/>
              </a:rPr>
              <a:t> data SKU untuk </a:t>
            </a:r>
            <a:r>
              <a:rPr lang="en-US" sz="1800" dirty="0" err="1">
                <a:solidFill>
                  <a:srgbClr val="0F4662"/>
                </a:solidFill>
                <a:latin typeface="Quicksand"/>
                <a:ea typeface="Quicksand"/>
                <a:cs typeface="Quicksand"/>
                <a:sym typeface="Quicksand"/>
              </a:rPr>
              <a:t>mengambil</a:t>
            </a:r>
            <a:r>
              <a:rPr lang="en-US" sz="1800" dirty="0">
                <a:solidFill>
                  <a:srgbClr val="0F4662"/>
                </a:solidFill>
                <a:latin typeface="Quicksand"/>
                <a:ea typeface="Quicksand"/>
                <a:cs typeface="Quicksand"/>
                <a:sym typeface="Quicksand"/>
              </a:rPr>
              <a:t> kategori</a:t>
            </a:r>
            <a:endParaRPr sz="1800" dirty="0">
              <a:solidFill>
                <a:srgbClr val="0F4662"/>
              </a:solidFill>
              <a:latin typeface="Quicksand"/>
              <a:ea typeface="Quicksand"/>
              <a:cs typeface="Quicksand"/>
              <a:sym typeface="Quicksand"/>
            </a:endParaRPr>
          </a:p>
          <a:p>
            <a:pPr marL="0" lvl="0" indent="0" algn="just" rtl="0">
              <a:lnSpc>
                <a:spcPct val="115000"/>
              </a:lnSpc>
              <a:spcBef>
                <a:spcPts val="0"/>
              </a:spcBef>
              <a:spcAft>
                <a:spcPts val="0"/>
              </a:spcAft>
              <a:buNone/>
            </a:pPr>
            <a:r>
              <a:rPr lang="en-US" sz="1800" b="1" dirty="0">
                <a:solidFill>
                  <a:srgbClr val="0F4662"/>
                </a:solidFill>
                <a:latin typeface="Quicksand"/>
                <a:ea typeface="Quicksand"/>
                <a:cs typeface="Quicksand"/>
                <a:sym typeface="Quicksand"/>
              </a:rPr>
              <a:t>where </a:t>
            </a:r>
            <a:r>
              <a:rPr lang="en-US" sz="1800" b="1" dirty="0" err="1">
                <a:solidFill>
                  <a:srgbClr val="0F4662"/>
                </a:solidFill>
                <a:latin typeface="Quicksand"/>
                <a:ea typeface="Quicksand"/>
                <a:cs typeface="Quicksand"/>
                <a:sym typeface="Quicksand"/>
              </a:rPr>
              <a:t>is_valid</a:t>
            </a:r>
            <a:r>
              <a:rPr lang="en-US" sz="1800" b="1" dirty="0">
                <a:solidFill>
                  <a:srgbClr val="0F4662"/>
                </a:solidFill>
                <a:latin typeface="Quicksand"/>
                <a:ea typeface="Quicksand"/>
                <a:cs typeface="Quicksand"/>
                <a:sym typeface="Quicksand"/>
              </a:rPr>
              <a:t> = 1</a:t>
            </a:r>
            <a:r>
              <a:rPr lang="en-US" sz="1800" dirty="0">
                <a:solidFill>
                  <a:srgbClr val="0F4662"/>
                </a:solidFill>
                <a:latin typeface="Quicksand"/>
                <a:ea typeface="Quicksand"/>
                <a:cs typeface="Quicksand"/>
                <a:sym typeface="Quicksand"/>
              </a:rPr>
              <a:t>: hanya </a:t>
            </a:r>
            <a:r>
              <a:rPr lang="en-US" sz="1800" dirty="0" err="1">
                <a:solidFill>
                  <a:srgbClr val="0F4662"/>
                </a:solidFill>
                <a:latin typeface="Quicksand"/>
                <a:ea typeface="Quicksand"/>
                <a:cs typeface="Quicksand"/>
                <a:sym typeface="Quicksand"/>
              </a:rPr>
              <a:t>transaksi</a:t>
            </a:r>
            <a:r>
              <a:rPr lang="en-US" sz="1800" dirty="0">
                <a:solidFill>
                  <a:srgbClr val="0F4662"/>
                </a:solidFill>
                <a:latin typeface="Quicksand"/>
                <a:ea typeface="Quicksand"/>
                <a:cs typeface="Quicksand"/>
                <a:sym typeface="Quicksand"/>
              </a:rPr>
              <a:t> valid/ sudah </a:t>
            </a:r>
            <a:r>
              <a:rPr lang="en-US" sz="1800" dirty="0" err="1">
                <a:solidFill>
                  <a:srgbClr val="0F4662"/>
                </a:solidFill>
                <a:latin typeface="Quicksand"/>
                <a:ea typeface="Quicksand"/>
                <a:cs typeface="Quicksand"/>
                <a:sym typeface="Quicksand"/>
              </a:rPr>
              <a:t>bayar</a:t>
            </a:r>
            <a:endParaRPr sz="1800" dirty="0">
              <a:solidFill>
                <a:srgbClr val="0F4662"/>
              </a:solidFill>
              <a:latin typeface="Quicksand"/>
              <a:ea typeface="Quicksand"/>
              <a:cs typeface="Quicksand"/>
              <a:sym typeface="Quicksand"/>
            </a:endParaRPr>
          </a:p>
          <a:p>
            <a:pPr marL="0" lvl="0" indent="0" algn="just" rtl="0">
              <a:lnSpc>
                <a:spcPct val="115000"/>
              </a:lnSpc>
              <a:spcBef>
                <a:spcPts val="0"/>
              </a:spcBef>
              <a:spcAft>
                <a:spcPts val="0"/>
              </a:spcAft>
              <a:buNone/>
            </a:pPr>
            <a:r>
              <a:rPr lang="en-US" sz="1800" b="1" dirty="0">
                <a:solidFill>
                  <a:srgbClr val="0F4662"/>
                </a:solidFill>
                <a:latin typeface="Quicksand"/>
                <a:ea typeface="Quicksand"/>
                <a:cs typeface="Quicksand"/>
                <a:sym typeface="Quicksand"/>
              </a:rPr>
              <a:t>group by 1</a:t>
            </a:r>
            <a:r>
              <a:rPr lang="en-US" sz="1800" dirty="0">
                <a:solidFill>
                  <a:srgbClr val="0F4662"/>
                </a:solidFill>
                <a:latin typeface="Quicksand"/>
                <a:ea typeface="Quicksand"/>
                <a:cs typeface="Quicksand"/>
                <a:sym typeface="Quicksand"/>
              </a:rPr>
              <a:t>: </a:t>
            </a:r>
            <a:r>
              <a:rPr lang="en-US" sz="1800" dirty="0" err="1">
                <a:solidFill>
                  <a:srgbClr val="0F4662"/>
                </a:solidFill>
                <a:latin typeface="Quicksand"/>
                <a:ea typeface="Quicksand"/>
                <a:cs typeface="Quicksand"/>
                <a:sym typeface="Quicksand"/>
              </a:rPr>
              <a:t>mengelompokan</a:t>
            </a:r>
            <a:r>
              <a:rPr lang="en-US" sz="1800" dirty="0">
                <a:solidFill>
                  <a:srgbClr val="0F4662"/>
                </a:solidFill>
                <a:latin typeface="Quicksand"/>
                <a:ea typeface="Quicksand"/>
                <a:cs typeface="Quicksand"/>
                <a:sym typeface="Quicksand"/>
              </a:rPr>
              <a:t> berdasarkan kolom pertama ( per kategori)</a:t>
            </a:r>
            <a:endParaRPr dirty="0">
              <a:solidFill>
                <a:srgbClr val="0F4662"/>
              </a:solidFill>
            </a:endParaRPr>
          </a:p>
        </p:txBody>
      </p:sp>
      <p:sp>
        <p:nvSpPr>
          <p:cNvPr id="282" name="Google Shape;282;g36e3129f0c6_0_16"/>
          <p:cNvSpPr txBox="1"/>
          <p:nvPr/>
        </p:nvSpPr>
        <p:spPr>
          <a:xfrm>
            <a:off x="9250425" y="5382300"/>
            <a:ext cx="8247000" cy="4285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US" sz="1800" b="1">
                <a:solidFill>
                  <a:srgbClr val="0F4662"/>
                </a:solidFill>
                <a:latin typeface="Quicksand"/>
                <a:ea typeface="Quicksand"/>
                <a:cs typeface="Quicksand"/>
                <a:sym typeface="Quicksand"/>
              </a:rPr>
              <a:t>Bagian 2 – SELECT dari CTE</a:t>
            </a:r>
            <a:endParaRPr sz="1800" b="1">
              <a:solidFill>
                <a:srgbClr val="0F4662"/>
              </a:solidFill>
              <a:latin typeface="Quicksand"/>
              <a:ea typeface="Quicksand"/>
              <a:cs typeface="Quicksand"/>
              <a:sym typeface="Quicksand"/>
            </a:endParaRPr>
          </a:p>
          <a:p>
            <a:pPr marL="0" lvl="0" indent="0" algn="l" rtl="0">
              <a:lnSpc>
                <a:spcPct val="115000"/>
              </a:lnSpc>
              <a:spcBef>
                <a:spcPts val="0"/>
              </a:spcBef>
              <a:spcAft>
                <a:spcPts val="0"/>
              </a:spcAft>
              <a:buNone/>
            </a:pPr>
            <a:endParaRPr sz="1800" b="1">
              <a:solidFill>
                <a:srgbClr val="0F4662"/>
              </a:solidFill>
              <a:latin typeface="Quicksand"/>
              <a:ea typeface="Quicksand"/>
              <a:cs typeface="Quicksand"/>
              <a:sym typeface="Quicksand"/>
            </a:endParaRPr>
          </a:p>
          <a:p>
            <a:pPr marL="0" lvl="0" indent="0" algn="l" rtl="0">
              <a:lnSpc>
                <a:spcPct val="115000"/>
              </a:lnSpc>
              <a:spcBef>
                <a:spcPts val="0"/>
              </a:spcBef>
              <a:spcAft>
                <a:spcPts val="0"/>
              </a:spcAft>
              <a:buNone/>
            </a:pPr>
            <a:r>
              <a:rPr lang="en-US" sz="1800">
                <a:solidFill>
                  <a:srgbClr val="0F4662"/>
                </a:solidFill>
                <a:latin typeface="Quicksand"/>
                <a:ea typeface="Quicksand"/>
                <a:cs typeface="Quicksand"/>
                <a:sym typeface="Quicksand"/>
              </a:rPr>
              <a:t>Ini mengambil data di CTE tadi dan menghitung kolom tambahan.</a:t>
            </a:r>
            <a:endParaRPr sz="1800">
              <a:solidFill>
                <a:srgbClr val="0F4662"/>
              </a:solidFill>
              <a:latin typeface="Quicksand"/>
              <a:ea typeface="Quicksand"/>
              <a:cs typeface="Quicksand"/>
              <a:sym typeface="Quicksand"/>
            </a:endParaRPr>
          </a:p>
          <a:p>
            <a:pPr marL="0" lvl="0" indent="0" algn="l" rtl="0">
              <a:lnSpc>
                <a:spcPct val="115000"/>
              </a:lnSpc>
              <a:spcBef>
                <a:spcPts val="0"/>
              </a:spcBef>
              <a:spcAft>
                <a:spcPts val="0"/>
              </a:spcAft>
              <a:buNone/>
            </a:pPr>
            <a:r>
              <a:rPr lang="en-US" sz="1800" b="1">
                <a:solidFill>
                  <a:srgbClr val="0F4662"/>
                </a:solidFill>
                <a:latin typeface="Quicksand"/>
                <a:ea typeface="Quicksand"/>
                <a:cs typeface="Quicksand"/>
                <a:sym typeface="Quicksand"/>
              </a:rPr>
              <a:t>category</a:t>
            </a:r>
            <a:r>
              <a:rPr lang="en-US" sz="1800">
                <a:solidFill>
                  <a:srgbClr val="0F4662"/>
                </a:solidFill>
                <a:latin typeface="Quicksand"/>
                <a:ea typeface="Quicksand"/>
                <a:cs typeface="Quicksand"/>
                <a:sym typeface="Quicksand"/>
              </a:rPr>
              <a:t>: nama kategori</a:t>
            </a:r>
            <a:endParaRPr sz="1800">
              <a:solidFill>
                <a:srgbClr val="0F4662"/>
              </a:solidFill>
              <a:latin typeface="Quicksand"/>
              <a:ea typeface="Quicksand"/>
              <a:cs typeface="Quicksand"/>
              <a:sym typeface="Quicksand"/>
            </a:endParaRPr>
          </a:p>
          <a:p>
            <a:pPr marL="0" lvl="0" indent="0" algn="l" rtl="0">
              <a:lnSpc>
                <a:spcPct val="115000"/>
              </a:lnSpc>
              <a:spcBef>
                <a:spcPts val="0"/>
              </a:spcBef>
              <a:spcAft>
                <a:spcPts val="0"/>
              </a:spcAft>
              <a:buNone/>
            </a:pPr>
            <a:r>
              <a:rPr lang="en-US" sz="1800" b="1">
                <a:solidFill>
                  <a:srgbClr val="0F4662"/>
                </a:solidFill>
                <a:latin typeface="Quicksand"/>
                <a:ea typeface="Quicksand"/>
                <a:cs typeface="Quicksand"/>
                <a:sym typeface="Quicksand"/>
              </a:rPr>
              <a:t>total_sales_2021</a:t>
            </a:r>
            <a:r>
              <a:rPr lang="en-US" sz="1800">
                <a:solidFill>
                  <a:srgbClr val="0F4662"/>
                </a:solidFill>
                <a:latin typeface="Quicksand"/>
                <a:ea typeface="Quicksand"/>
                <a:cs typeface="Quicksand"/>
                <a:sym typeface="Quicksand"/>
              </a:rPr>
              <a:t>: total transaksi 2021</a:t>
            </a:r>
            <a:endParaRPr sz="1800">
              <a:solidFill>
                <a:srgbClr val="0F4662"/>
              </a:solidFill>
              <a:latin typeface="Quicksand"/>
              <a:ea typeface="Quicksand"/>
              <a:cs typeface="Quicksand"/>
              <a:sym typeface="Quicksand"/>
            </a:endParaRPr>
          </a:p>
          <a:p>
            <a:pPr marL="0" lvl="0" indent="0" algn="l" rtl="0">
              <a:lnSpc>
                <a:spcPct val="115000"/>
              </a:lnSpc>
              <a:spcBef>
                <a:spcPts val="0"/>
              </a:spcBef>
              <a:spcAft>
                <a:spcPts val="0"/>
              </a:spcAft>
              <a:buNone/>
            </a:pPr>
            <a:r>
              <a:rPr lang="en-US" sz="1800" b="1">
                <a:solidFill>
                  <a:srgbClr val="0F4662"/>
                </a:solidFill>
                <a:latin typeface="Quicksand"/>
                <a:ea typeface="Quicksand"/>
                <a:cs typeface="Quicksand"/>
                <a:sym typeface="Quicksand"/>
              </a:rPr>
              <a:t>total_sales_2022</a:t>
            </a:r>
            <a:r>
              <a:rPr lang="en-US" sz="1800">
                <a:solidFill>
                  <a:srgbClr val="0F4662"/>
                </a:solidFill>
                <a:latin typeface="Quicksand"/>
                <a:ea typeface="Quicksand"/>
                <a:cs typeface="Quicksand"/>
                <a:sym typeface="Quicksand"/>
              </a:rPr>
              <a:t>: total transaksi 2022</a:t>
            </a:r>
            <a:endParaRPr sz="1800">
              <a:solidFill>
                <a:srgbClr val="0F4662"/>
              </a:solidFill>
              <a:latin typeface="Quicksand"/>
              <a:ea typeface="Quicksand"/>
              <a:cs typeface="Quicksand"/>
              <a:sym typeface="Quicksand"/>
            </a:endParaRPr>
          </a:p>
          <a:p>
            <a:pPr marL="0" lvl="0" indent="0" algn="l" rtl="0">
              <a:lnSpc>
                <a:spcPct val="115000"/>
              </a:lnSpc>
              <a:spcBef>
                <a:spcPts val="0"/>
              </a:spcBef>
              <a:spcAft>
                <a:spcPts val="0"/>
              </a:spcAft>
              <a:buNone/>
            </a:pPr>
            <a:r>
              <a:rPr lang="en-US" sz="1800" b="1">
                <a:solidFill>
                  <a:srgbClr val="0F4662"/>
                </a:solidFill>
                <a:latin typeface="Quicksand"/>
                <a:ea typeface="Quicksand"/>
                <a:cs typeface="Quicksand"/>
                <a:sym typeface="Quicksand"/>
              </a:rPr>
              <a:t>selisih</a:t>
            </a:r>
            <a:r>
              <a:rPr lang="en-US" sz="1800">
                <a:solidFill>
                  <a:srgbClr val="0F4662"/>
                </a:solidFill>
                <a:latin typeface="Quicksand"/>
                <a:ea typeface="Quicksand"/>
                <a:cs typeface="Quicksand"/>
                <a:sym typeface="Quicksand"/>
              </a:rPr>
              <a:t>: transaksi_2022 minus transaksi_2021 (berapa naik/turun secara nominal)</a:t>
            </a:r>
            <a:endParaRPr sz="1800">
              <a:solidFill>
                <a:srgbClr val="0F4662"/>
              </a:solidFill>
              <a:latin typeface="Quicksand"/>
              <a:ea typeface="Quicksand"/>
              <a:cs typeface="Quicksand"/>
              <a:sym typeface="Quicksand"/>
            </a:endParaRPr>
          </a:p>
          <a:p>
            <a:pPr marL="0" lvl="0" indent="0" algn="l" rtl="0">
              <a:lnSpc>
                <a:spcPct val="115000"/>
              </a:lnSpc>
              <a:spcBef>
                <a:spcPts val="0"/>
              </a:spcBef>
              <a:spcAft>
                <a:spcPts val="0"/>
              </a:spcAft>
              <a:buNone/>
            </a:pPr>
            <a:r>
              <a:rPr lang="en-US" sz="1800" b="1">
                <a:solidFill>
                  <a:srgbClr val="0F4662"/>
                </a:solidFill>
                <a:latin typeface="Quicksand"/>
                <a:ea typeface="Quicksand"/>
                <a:cs typeface="Quicksand"/>
                <a:sym typeface="Quicksand"/>
              </a:rPr>
              <a:t>percent_change</a:t>
            </a:r>
            <a:r>
              <a:rPr lang="en-US" sz="1800">
                <a:solidFill>
                  <a:srgbClr val="0F4662"/>
                </a:solidFill>
                <a:latin typeface="Quicksand"/>
                <a:ea typeface="Quicksand"/>
                <a:cs typeface="Quicksand"/>
                <a:sym typeface="Quicksand"/>
              </a:rPr>
              <a:t>: persentase perubahan = (selisih / transaksi_2021 * 100)</a:t>
            </a:r>
            <a:endParaRPr sz="1800">
              <a:solidFill>
                <a:srgbClr val="0F4662"/>
              </a:solidFill>
              <a:latin typeface="Quicksand"/>
              <a:ea typeface="Quicksand"/>
              <a:cs typeface="Quicksand"/>
              <a:sym typeface="Quicksand"/>
            </a:endParaRPr>
          </a:p>
          <a:p>
            <a:pPr marL="457200" lvl="0" indent="-342900" algn="l" rtl="0">
              <a:lnSpc>
                <a:spcPct val="115000"/>
              </a:lnSpc>
              <a:spcBef>
                <a:spcPts val="0"/>
              </a:spcBef>
              <a:spcAft>
                <a:spcPts val="0"/>
              </a:spcAft>
              <a:buClr>
                <a:srgbClr val="0F4662"/>
              </a:buClr>
              <a:buSzPts val="1800"/>
              <a:buChar char="●"/>
            </a:pPr>
            <a:r>
              <a:rPr lang="en-US" sz="1800" b="1">
                <a:solidFill>
                  <a:srgbClr val="0F4662"/>
                </a:solidFill>
                <a:latin typeface="Quicksand"/>
                <a:ea typeface="Quicksand"/>
                <a:cs typeface="Quicksand"/>
                <a:sym typeface="Quicksand"/>
              </a:rPr>
              <a:t>nullif(...,0):</a:t>
            </a:r>
            <a:r>
              <a:rPr lang="en-US" sz="1800">
                <a:solidFill>
                  <a:srgbClr val="0F4662"/>
                </a:solidFill>
                <a:latin typeface="Quicksand"/>
                <a:ea typeface="Quicksand"/>
                <a:cs typeface="Quicksand"/>
                <a:sym typeface="Quicksand"/>
              </a:rPr>
              <a:t> supaya tidak error kalau total_sales_2021 = 0</a:t>
            </a:r>
            <a:endParaRPr sz="1800">
              <a:solidFill>
                <a:srgbClr val="0F4662"/>
              </a:solidFill>
              <a:latin typeface="Quicksand"/>
              <a:ea typeface="Quicksand"/>
              <a:cs typeface="Quicksand"/>
              <a:sym typeface="Quicksand"/>
            </a:endParaRPr>
          </a:p>
          <a:p>
            <a:pPr marL="0" lvl="0" indent="0" algn="l" rtl="0">
              <a:lnSpc>
                <a:spcPct val="115000"/>
              </a:lnSpc>
              <a:spcBef>
                <a:spcPts val="0"/>
              </a:spcBef>
              <a:spcAft>
                <a:spcPts val="0"/>
              </a:spcAft>
              <a:buNone/>
            </a:pPr>
            <a:r>
              <a:rPr lang="en-US" sz="1800" b="1">
                <a:solidFill>
                  <a:srgbClr val="0F4662"/>
                </a:solidFill>
                <a:latin typeface="Quicksand"/>
                <a:ea typeface="Quicksand"/>
                <a:cs typeface="Quicksand"/>
                <a:sym typeface="Quicksand"/>
              </a:rPr>
              <a:t>status</a:t>
            </a:r>
            <a:r>
              <a:rPr lang="en-US" sz="1800">
                <a:solidFill>
                  <a:srgbClr val="0F4662"/>
                </a:solidFill>
                <a:latin typeface="Quicksand"/>
                <a:ea typeface="Quicksand"/>
                <a:cs typeface="Quicksand"/>
                <a:sym typeface="Quicksand"/>
              </a:rPr>
              <a:t>: kalau selisih positif, tulis ‘Naik’, kalau tidak ‘Turun’</a:t>
            </a:r>
            <a:br>
              <a:rPr lang="en-US" sz="1800">
                <a:solidFill>
                  <a:srgbClr val="0F4662"/>
                </a:solidFill>
                <a:latin typeface="Quicksand"/>
                <a:ea typeface="Quicksand"/>
                <a:cs typeface="Quicksand"/>
                <a:sym typeface="Quicksand"/>
              </a:rPr>
            </a:br>
            <a:r>
              <a:rPr lang="en-US" sz="1800" b="1">
                <a:solidFill>
                  <a:srgbClr val="0F4662"/>
                </a:solidFill>
                <a:latin typeface="Quicksand"/>
                <a:ea typeface="Quicksand"/>
                <a:cs typeface="Quicksand"/>
                <a:sym typeface="Quicksand"/>
              </a:rPr>
              <a:t>order by percent_change desc:</a:t>
            </a:r>
            <a:r>
              <a:rPr lang="en-US" sz="1800">
                <a:solidFill>
                  <a:srgbClr val="0F4662"/>
                </a:solidFill>
                <a:latin typeface="Quicksand"/>
                <a:ea typeface="Quicksand"/>
                <a:cs typeface="Quicksand"/>
                <a:sym typeface="Quicksand"/>
              </a:rPr>
              <a:t> hasil diurutkan dari yang kenaikannya terbesar ke terkecil</a:t>
            </a:r>
            <a:endParaRPr sz="1800">
              <a:solidFill>
                <a:srgbClr val="0F4662"/>
              </a:solidFill>
              <a:latin typeface="Quicksand"/>
              <a:ea typeface="Quicksand"/>
              <a:cs typeface="Quicksand"/>
              <a:sym typeface="Quicksan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cxnSp>
        <p:nvCxnSpPr>
          <p:cNvPr id="287" name="Google Shape;287;p11"/>
          <p:cNvCxnSpPr/>
          <p:nvPr/>
        </p:nvCxnSpPr>
        <p:spPr>
          <a:xfrm>
            <a:off x="3083066" y="9654675"/>
            <a:ext cx="4346700" cy="0"/>
          </a:xfrm>
          <a:prstGeom prst="straightConnector1">
            <a:avLst/>
          </a:prstGeom>
          <a:noFill/>
          <a:ln w="57150" cap="flat" cmpd="sng">
            <a:solidFill>
              <a:srgbClr val="7994A0"/>
            </a:solidFill>
            <a:prstDash val="solid"/>
            <a:round/>
            <a:headEnd type="none" w="sm" len="sm"/>
            <a:tailEnd type="none" w="sm" len="sm"/>
          </a:ln>
        </p:spPr>
      </p:cxnSp>
      <p:sp>
        <p:nvSpPr>
          <p:cNvPr id="288" name="Google Shape;288;p11"/>
          <p:cNvSpPr txBox="1"/>
          <p:nvPr/>
        </p:nvSpPr>
        <p:spPr>
          <a:xfrm>
            <a:off x="1024379" y="623553"/>
            <a:ext cx="5348100" cy="430800"/>
          </a:xfrm>
          <a:prstGeom prst="rect">
            <a:avLst/>
          </a:prstGeom>
          <a:noFill/>
          <a:ln>
            <a:noFill/>
          </a:ln>
        </p:spPr>
        <p:txBody>
          <a:bodyPr spcFirstLastPara="1" wrap="square" lIns="0" tIns="0" rIns="0" bIns="0" anchor="t" anchorCtr="0">
            <a:spAutoFit/>
          </a:bodyPr>
          <a:lstStyle/>
          <a:p>
            <a:pPr marL="0" marR="0" lvl="0" indent="0" algn="l" rtl="0">
              <a:lnSpc>
                <a:spcPct val="140014"/>
              </a:lnSpc>
              <a:spcBef>
                <a:spcPts val="0"/>
              </a:spcBef>
              <a:spcAft>
                <a:spcPts val="0"/>
              </a:spcAft>
              <a:buClr>
                <a:srgbClr val="000000"/>
              </a:buClr>
              <a:buSzPts val="2799"/>
              <a:buFont typeface="Arial"/>
              <a:buNone/>
            </a:pPr>
            <a:r>
              <a:rPr lang="en-US" sz="2799" b="1">
                <a:solidFill>
                  <a:srgbClr val="0F4662"/>
                </a:solidFill>
                <a:latin typeface="Quicksand"/>
                <a:ea typeface="Quicksand"/>
                <a:cs typeface="Quicksand"/>
                <a:sym typeface="Quicksand"/>
              </a:rPr>
              <a:t>Result:</a:t>
            </a:r>
            <a:endParaRPr sz="1400" b="0" i="0" u="none" strike="noStrike" cap="none">
              <a:solidFill>
                <a:srgbClr val="000000"/>
              </a:solidFill>
              <a:latin typeface="Arial"/>
              <a:ea typeface="Arial"/>
              <a:cs typeface="Arial"/>
              <a:sym typeface="Arial"/>
            </a:endParaRPr>
          </a:p>
        </p:txBody>
      </p:sp>
      <p:sp>
        <p:nvSpPr>
          <p:cNvPr id="289" name="Google Shape;289;p11"/>
          <p:cNvSpPr/>
          <p:nvPr/>
        </p:nvSpPr>
        <p:spPr>
          <a:xfrm>
            <a:off x="15579303" y="714009"/>
            <a:ext cx="1679997" cy="249900"/>
          </a:xfrm>
          <a:custGeom>
            <a:avLst/>
            <a:gdLst/>
            <a:ahLst/>
            <a:cxnLst/>
            <a:rect l="l" t="t" r="r" b="b"/>
            <a:pathLst>
              <a:path w="1679997" h="249900" extrusionOk="0">
                <a:moveTo>
                  <a:pt x="0" y="0"/>
                </a:moveTo>
                <a:lnTo>
                  <a:pt x="1679997" y="0"/>
                </a:lnTo>
                <a:lnTo>
                  <a:pt x="1679997" y="249900"/>
                </a:lnTo>
                <a:lnTo>
                  <a:pt x="0" y="249900"/>
                </a:lnTo>
                <a:lnTo>
                  <a:pt x="0" y="0"/>
                </a:lnTo>
                <a:close/>
              </a:path>
            </a:pathLst>
          </a:custGeom>
          <a:blipFill rotWithShape="1">
            <a:blip r:embed="rId3">
              <a:alphaModFix/>
            </a:blip>
            <a:stretch>
              <a:fillRect/>
            </a:stretch>
          </a:blipFill>
          <a:ln>
            <a:noFill/>
          </a:ln>
        </p:spPr>
      </p:sp>
      <p:sp>
        <p:nvSpPr>
          <p:cNvPr id="290" name="Google Shape;290;p11"/>
          <p:cNvSpPr/>
          <p:nvPr/>
        </p:nvSpPr>
        <p:spPr>
          <a:xfrm>
            <a:off x="1024384" y="9529723"/>
            <a:ext cx="1679997" cy="249900"/>
          </a:xfrm>
          <a:custGeom>
            <a:avLst/>
            <a:gdLst/>
            <a:ahLst/>
            <a:cxnLst/>
            <a:rect l="l" t="t" r="r" b="b"/>
            <a:pathLst>
              <a:path w="1679997" h="249900" extrusionOk="0">
                <a:moveTo>
                  <a:pt x="0" y="0"/>
                </a:moveTo>
                <a:lnTo>
                  <a:pt x="1679997" y="0"/>
                </a:lnTo>
                <a:lnTo>
                  <a:pt x="1679997" y="249900"/>
                </a:lnTo>
                <a:lnTo>
                  <a:pt x="0" y="249900"/>
                </a:lnTo>
                <a:lnTo>
                  <a:pt x="0" y="0"/>
                </a:lnTo>
                <a:close/>
              </a:path>
            </a:pathLst>
          </a:custGeom>
          <a:blipFill rotWithShape="1">
            <a:blip r:embed="rId3">
              <a:alphaModFix/>
            </a:blip>
            <a:stretch>
              <a:fillRect/>
            </a:stretch>
          </a:blipFill>
          <a:ln>
            <a:noFill/>
          </a:ln>
        </p:spPr>
      </p:sp>
      <p:sp>
        <p:nvSpPr>
          <p:cNvPr id="291" name="Google Shape;291;p11"/>
          <p:cNvSpPr/>
          <p:nvPr/>
        </p:nvSpPr>
        <p:spPr>
          <a:xfrm>
            <a:off x="3925951" y="7147550"/>
            <a:ext cx="1684303" cy="1064006"/>
          </a:xfrm>
          <a:custGeom>
            <a:avLst/>
            <a:gdLst/>
            <a:ahLst/>
            <a:cxnLst/>
            <a:rect l="l" t="t" r="r" b="b"/>
            <a:pathLst>
              <a:path w="4210757" h="3273864" extrusionOk="0">
                <a:moveTo>
                  <a:pt x="0" y="0"/>
                </a:moveTo>
                <a:lnTo>
                  <a:pt x="4210756" y="0"/>
                </a:lnTo>
                <a:lnTo>
                  <a:pt x="4210756" y="3273864"/>
                </a:lnTo>
                <a:lnTo>
                  <a:pt x="0" y="3273864"/>
                </a:lnTo>
                <a:lnTo>
                  <a:pt x="0" y="0"/>
                </a:lnTo>
                <a:close/>
              </a:path>
            </a:pathLst>
          </a:custGeom>
          <a:blipFill rotWithShape="1">
            <a:blip r:embed="rId4">
              <a:alphaModFix/>
            </a:blip>
            <a:stretch>
              <a:fillRect/>
            </a:stretch>
          </a:blipFill>
          <a:ln>
            <a:noFill/>
          </a:ln>
        </p:spPr>
      </p:sp>
      <p:sp>
        <p:nvSpPr>
          <p:cNvPr id="292" name="Google Shape;292;p11"/>
          <p:cNvSpPr/>
          <p:nvPr/>
        </p:nvSpPr>
        <p:spPr>
          <a:xfrm>
            <a:off x="8509725" y="4189800"/>
            <a:ext cx="9535685" cy="4544682"/>
          </a:xfrm>
          <a:custGeom>
            <a:avLst/>
            <a:gdLst/>
            <a:ahLst/>
            <a:cxnLst/>
            <a:rect l="l" t="t" r="r" b="b"/>
            <a:pathLst>
              <a:path w="1418473" h="1692619" extrusionOk="0">
                <a:moveTo>
                  <a:pt x="73311" y="0"/>
                </a:moveTo>
                <a:lnTo>
                  <a:pt x="1345161" y="0"/>
                </a:lnTo>
                <a:cubicBezTo>
                  <a:pt x="1364605" y="0"/>
                  <a:pt x="1383252" y="7724"/>
                  <a:pt x="1397000" y="21472"/>
                </a:cubicBezTo>
                <a:cubicBezTo>
                  <a:pt x="1410749" y="35221"/>
                  <a:pt x="1418473" y="53868"/>
                  <a:pt x="1418473" y="73311"/>
                </a:cubicBezTo>
                <a:lnTo>
                  <a:pt x="1418473" y="1619308"/>
                </a:lnTo>
                <a:cubicBezTo>
                  <a:pt x="1418473" y="1638751"/>
                  <a:pt x="1410749" y="1657398"/>
                  <a:pt x="1397000" y="1671147"/>
                </a:cubicBezTo>
                <a:cubicBezTo>
                  <a:pt x="1383252" y="1684896"/>
                  <a:pt x="1364605" y="1692619"/>
                  <a:pt x="1345161" y="1692619"/>
                </a:cubicBezTo>
                <a:lnTo>
                  <a:pt x="73311" y="1692619"/>
                </a:lnTo>
                <a:cubicBezTo>
                  <a:pt x="32823" y="1692619"/>
                  <a:pt x="0" y="1659797"/>
                  <a:pt x="0" y="1619308"/>
                </a:cubicBezTo>
                <a:lnTo>
                  <a:pt x="0" y="73311"/>
                </a:lnTo>
                <a:cubicBezTo>
                  <a:pt x="0" y="53868"/>
                  <a:pt x="7724" y="35221"/>
                  <a:pt x="21472" y="21472"/>
                </a:cubicBezTo>
                <a:cubicBezTo>
                  <a:pt x="35221" y="7724"/>
                  <a:pt x="53868" y="0"/>
                  <a:pt x="73311" y="0"/>
                </a:cubicBezTo>
                <a:close/>
              </a:path>
            </a:pathLst>
          </a:custGeom>
          <a:solidFill>
            <a:srgbClr val="DBE5E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3" name="Google Shape;293;p11"/>
          <p:cNvSpPr txBox="1"/>
          <p:nvPr/>
        </p:nvSpPr>
        <p:spPr>
          <a:xfrm>
            <a:off x="10646329" y="2361453"/>
            <a:ext cx="5348100" cy="430800"/>
          </a:xfrm>
          <a:prstGeom prst="rect">
            <a:avLst/>
          </a:prstGeom>
          <a:noFill/>
          <a:ln>
            <a:noFill/>
          </a:ln>
        </p:spPr>
        <p:txBody>
          <a:bodyPr spcFirstLastPara="1" wrap="square" lIns="0" tIns="0" rIns="0" bIns="0" anchor="t" anchorCtr="0">
            <a:spAutoFit/>
          </a:bodyPr>
          <a:lstStyle/>
          <a:p>
            <a:pPr marL="0" marR="0" lvl="0" indent="0" algn="ctr" rtl="0">
              <a:lnSpc>
                <a:spcPct val="140014"/>
              </a:lnSpc>
              <a:spcBef>
                <a:spcPts val="0"/>
              </a:spcBef>
              <a:spcAft>
                <a:spcPts val="0"/>
              </a:spcAft>
              <a:buClr>
                <a:srgbClr val="000000"/>
              </a:buClr>
              <a:buSzPts val="2799"/>
              <a:buFont typeface="Arial"/>
              <a:buNone/>
            </a:pPr>
            <a:r>
              <a:rPr lang="en-US" sz="2799" b="1">
                <a:solidFill>
                  <a:srgbClr val="0F4662"/>
                </a:solidFill>
                <a:latin typeface="Quicksand"/>
                <a:ea typeface="Quicksand"/>
                <a:cs typeface="Quicksand"/>
                <a:sym typeface="Quicksand"/>
              </a:rPr>
              <a:t>Chart:</a:t>
            </a:r>
            <a:endParaRPr sz="1400" b="0" i="0" u="none" strike="noStrike" cap="none">
              <a:solidFill>
                <a:srgbClr val="000000"/>
              </a:solidFill>
              <a:latin typeface="Arial"/>
              <a:ea typeface="Arial"/>
              <a:cs typeface="Arial"/>
              <a:sym typeface="Arial"/>
            </a:endParaRPr>
          </a:p>
        </p:txBody>
      </p:sp>
      <p:sp>
        <p:nvSpPr>
          <p:cNvPr id="294" name="Google Shape;294;p11"/>
          <p:cNvSpPr/>
          <p:nvPr/>
        </p:nvSpPr>
        <p:spPr>
          <a:xfrm>
            <a:off x="159000" y="1827150"/>
            <a:ext cx="8861910" cy="4794343"/>
          </a:xfrm>
          <a:custGeom>
            <a:avLst/>
            <a:gdLst/>
            <a:ahLst/>
            <a:cxnLst/>
            <a:rect l="l" t="t" r="r" b="b"/>
            <a:pathLst>
              <a:path w="1418473" h="1692619" extrusionOk="0">
                <a:moveTo>
                  <a:pt x="73311" y="0"/>
                </a:moveTo>
                <a:lnTo>
                  <a:pt x="1345161" y="0"/>
                </a:lnTo>
                <a:cubicBezTo>
                  <a:pt x="1364605" y="0"/>
                  <a:pt x="1383252" y="7724"/>
                  <a:pt x="1397000" y="21472"/>
                </a:cubicBezTo>
                <a:cubicBezTo>
                  <a:pt x="1410749" y="35221"/>
                  <a:pt x="1418473" y="53868"/>
                  <a:pt x="1418473" y="73311"/>
                </a:cubicBezTo>
                <a:lnTo>
                  <a:pt x="1418473" y="1619308"/>
                </a:lnTo>
                <a:cubicBezTo>
                  <a:pt x="1418473" y="1638751"/>
                  <a:pt x="1410749" y="1657398"/>
                  <a:pt x="1397000" y="1671147"/>
                </a:cubicBezTo>
                <a:cubicBezTo>
                  <a:pt x="1383252" y="1684896"/>
                  <a:pt x="1364605" y="1692619"/>
                  <a:pt x="1345161" y="1692619"/>
                </a:cubicBezTo>
                <a:lnTo>
                  <a:pt x="73311" y="1692619"/>
                </a:lnTo>
                <a:cubicBezTo>
                  <a:pt x="32823" y="1692619"/>
                  <a:pt x="0" y="1659797"/>
                  <a:pt x="0" y="1619308"/>
                </a:cubicBezTo>
                <a:lnTo>
                  <a:pt x="0" y="73311"/>
                </a:lnTo>
                <a:cubicBezTo>
                  <a:pt x="0" y="53868"/>
                  <a:pt x="7724" y="35221"/>
                  <a:pt x="21472" y="21472"/>
                </a:cubicBezTo>
                <a:cubicBezTo>
                  <a:pt x="35221" y="7724"/>
                  <a:pt x="53868" y="0"/>
                  <a:pt x="73311" y="0"/>
                </a:cubicBezTo>
                <a:close/>
              </a:path>
            </a:pathLst>
          </a:custGeom>
          <a:solidFill>
            <a:srgbClr val="DBE5E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95" name="Google Shape;295;p11"/>
          <p:cNvPicPr preferRelativeResize="0"/>
          <p:nvPr/>
        </p:nvPicPr>
        <p:blipFill rotWithShape="1">
          <a:blip r:embed="rId5">
            <a:alphaModFix/>
          </a:blip>
          <a:srcRect t="31216" r="38423" b="13070"/>
          <a:stretch/>
        </p:blipFill>
        <p:spPr>
          <a:xfrm>
            <a:off x="472850" y="2154775"/>
            <a:ext cx="8175852" cy="4159250"/>
          </a:xfrm>
          <a:prstGeom prst="rect">
            <a:avLst/>
          </a:prstGeom>
          <a:noFill/>
          <a:ln>
            <a:noFill/>
          </a:ln>
        </p:spPr>
      </p:pic>
      <p:pic>
        <p:nvPicPr>
          <p:cNvPr id="296" name="Google Shape;296;p11"/>
          <p:cNvPicPr preferRelativeResize="0"/>
          <p:nvPr/>
        </p:nvPicPr>
        <p:blipFill rotWithShape="1">
          <a:blip r:embed="rId6">
            <a:alphaModFix/>
          </a:blip>
          <a:srcRect l="6895" t="27888" r="19515" b="10069"/>
          <a:stretch/>
        </p:blipFill>
        <p:spPr>
          <a:xfrm>
            <a:off x="8944700" y="4481275"/>
            <a:ext cx="8773200" cy="387547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g36e3129f0c6_0_34"/>
          <p:cNvSpPr txBox="1"/>
          <p:nvPr/>
        </p:nvSpPr>
        <p:spPr>
          <a:xfrm>
            <a:off x="386850" y="2179375"/>
            <a:ext cx="8260200" cy="6093600"/>
          </a:xfrm>
          <a:prstGeom prst="rect">
            <a:avLst/>
          </a:prstGeom>
          <a:noFill/>
          <a:ln>
            <a:noFill/>
          </a:ln>
        </p:spPr>
        <p:txBody>
          <a:bodyPr spcFirstLastPara="1" wrap="square" lIns="0" tIns="0" rIns="0" bIns="0" anchor="t" anchorCtr="0">
            <a:spAutoFit/>
          </a:bodyPr>
          <a:lstStyle/>
          <a:p>
            <a:pPr marL="0" marR="0" lvl="0" indent="0" algn="just" rtl="0">
              <a:lnSpc>
                <a:spcPct val="139958"/>
              </a:lnSpc>
              <a:spcBef>
                <a:spcPts val="0"/>
              </a:spcBef>
              <a:spcAft>
                <a:spcPts val="0"/>
              </a:spcAft>
              <a:buClr>
                <a:srgbClr val="000000"/>
              </a:buClr>
              <a:buSzPts val="2400"/>
              <a:buFont typeface="Arial"/>
              <a:buNone/>
            </a:pPr>
            <a:r>
              <a:rPr lang="en-US" sz="1800" b="1">
                <a:solidFill>
                  <a:srgbClr val="0F4662"/>
                </a:solidFill>
                <a:latin typeface="Quicksand"/>
                <a:ea typeface="Quicksand"/>
                <a:cs typeface="Quicksand"/>
                <a:sym typeface="Quicksand"/>
              </a:rPr>
              <a:t>Top 3:</a:t>
            </a:r>
            <a:endParaRPr sz="1800" b="1">
              <a:solidFill>
                <a:srgbClr val="0F4662"/>
              </a:solidFill>
              <a:latin typeface="Quicksand"/>
              <a:ea typeface="Quicksand"/>
              <a:cs typeface="Quicksand"/>
              <a:sym typeface="Quicksand"/>
            </a:endParaRPr>
          </a:p>
          <a:p>
            <a:pPr marL="457200" marR="0" lvl="0" indent="-342900" algn="just" rtl="0">
              <a:lnSpc>
                <a:spcPct val="139958"/>
              </a:lnSpc>
              <a:spcBef>
                <a:spcPts val="0"/>
              </a:spcBef>
              <a:spcAft>
                <a:spcPts val="0"/>
              </a:spcAft>
              <a:buClr>
                <a:srgbClr val="0F4662"/>
              </a:buClr>
              <a:buSzPts val="1800"/>
              <a:buFont typeface="Quicksand"/>
              <a:buAutoNum type="arabicPeriod"/>
            </a:pPr>
            <a:r>
              <a:rPr lang="en-US" sz="1800" b="1">
                <a:solidFill>
                  <a:srgbClr val="0F4662"/>
                </a:solidFill>
                <a:latin typeface="Quicksand"/>
                <a:ea typeface="Quicksand"/>
                <a:cs typeface="Quicksand"/>
                <a:sym typeface="Quicksand"/>
              </a:rPr>
              <a:t>Mobile &amp; Tablets</a:t>
            </a:r>
            <a:r>
              <a:rPr lang="en-US" sz="1800">
                <a:solidFill>
                  <a:srgbClr val="0F4662"/>
                </a:solidFill>
                <a:latin typeface="Quicksand"/>
                <a:ea typeface="Quicksand"/>
                <a:cs typeface="Quicksand"/>
                <a:sym typeface="Quicksand"/>
              </a:rPr>
              <a:t> menjadi kategori dengan laju pertumbuhan paling agresif (147%), kemungkinan dipicu karena permintaan perangkat baru dan juga tren Work From Home dan pembelajaran daring.</a:t>
            </a:r>
            <a:endParaRPr sz="1800">
              <a:solidFill>
                <a:srgbClr val="0F4662"/>
              </a:solidFill>
              <a:latin typeface="Quicksand"/>
              <a:ea typeface="Quicksand"/>
              <a:cs typeface="Quicksand"/>
              <a:sym typeface="Quicksand"/>
            </a:endParaRPr>
          </a:p>
          <a:p>
            <a:pPr marL="457200" marR="0" lvl="0" indent="-342900" algn="just" rtl="0">
              <a:lnSpc>
                <a:spcPct val="139958"/>
              </a:lnSpc>
              <a:spcBef>
                <a:spcPts val="0"/>
              </a:spcBef>
              <a:spcAft>
                <a:spcPts val="0"/>
              </a:spcAft>
              <a:buClr>
                <a:srgbClr val="0F4662"/>
              </a:buClr>
              <a:buSzPts val="1800"/>
              <a:buFont typeface="Quicksand"/>
              <a:buAutoNum type="arabicPeriod"/>
            </a:pPr>
            <a:r>
              <a:rPr lang="en-US" sz="1800" b="1">
                <a:solidFill>
                  <a:srgbClr val="0F4662"/>
                </a:solidFill>
                <a:latin typeface="Quicksand"/>
                <a:ea typeface="Quicksand"/>
                <a:cs typeface="Quicksand"/>
                <a:sym typeface="Quicksand"/>
              </a:rPr>
              <a:t>Men Fashion</a:t>
            </a:r>
            <a:r>
              <a:rPr lang="en-US" sz="1800">
                <a:solidFill>
                  <a:srgbClr val="0F4662"/>
                </a:solidFill>
                <a:latin typeface="Quicksand"/>
                <a:ea typeface="Quicksand"/>
                <a:cs typeface="Quicksand"/>
                <a:sym typeface="Quicksand"/>
              </a:rPr>
              <a:t> melonjak lebih dari 130%, karena perubahan gaya belanja pria lebih banyak online shopping.</a:t>
            </a:r>
            <a:endParaRPr sz="1800">
              <a:solidFill>
                <a:srgbClr val="0F4662"/>
              </a:solidFill>
              <a:latin typeface="Quicksand"/>
              <a:ea typeface="Quicksand"/>
              <a:cs typeface="Quicksand"/>
              <a:sym typeface="Quicksand"/>
            </a:endParaRPr>
          </a:p>
          <a:p>
            <a:pPr marL="457200" marR="0" lvl="0" indent="-342900" algn="just" rtl="0">
              <a:lnSpc>
                <a:spcPct val="139958"/>
              </a:lnSpc>
              <a:spcBef>
                <a:spcPts val="0"/>
              </a:spcBef>
              <a:spcAft>
                <a:spcPts val="0"/>
              </a:spcAft>
              <a:buClr>
                <a:srgbClr val="0F4662"/>
              </a:buClr>
              <a:buSzPts val="1800"/>
              <a:buFont typeface="Quicksand"/>
              <a:buAutoNum type="arabicPeriod"/>
            </a:pPr>
            <a:r>
              <a:rPr lang="en-US" sz="1800" b="1">
                <a:solidFill>
                  <a:srgbClr val="0F4662"/>
                </a:solidFill>
                <a:latin typeface="Quicksand"/>
                <a:ea typeface="Quicksand"/>
                <a:cs typeface="Quicksand"/>
                <a:sym typeface="Quicksand"/>
              </a:rPr>
              <a:t>Entertainment</a:t>
            </a:r>
            <a:r>
              <a:rPr lang="en-US" sz="1800">
                <a:solidFill>
                  <a:srgbClr val="0F4662"/>
                </a:solidFill>
                <a:latin typeface="Quicksand"/>
                <a:ea typeface="Quicksand"/>
                <a:cs typeface="Quicksand"/>
                <a:sym typeface="Quicksand"/>
              </a:rPr>
              <a:t> naik 125%, menunjukkan perilaku spending konsumen untuk hiburan naik drastis (lonjakan pembelian game).</a:t>
            </a:r>
            <a:endParaRPr sz="1800">
              <a:solidFill>
                <a:srgbClr val="0F4662"/>
              </a:solidFill>
              <a:latin typeface="Quicksand"/>
              <a:ea typeface="Quicksand"/>
              <a:cs typeface="Quicksand"/>
              <a:sym typeface="Quicksand"/>
            </a:endParaRPr>
          </a:p>
          <a:p>
            <a:pPr marL="0" marR="0" lvl="0" indent="0" algn="just" rtl="0">
              <a:lnSpc>
                <a:spcPct val="139958"/>
              </a:lnSpc>
              <a:spcBef>
                <a:spcPts val="0"/>
              </a:spcBef>
              <a:spcAft>
                <a:spcPts val="0"/>
              </a:spcAft>
              <a:buNone/>
            </a:pPr>
            <a:r>
              <a:rPr lang="en-US" sz="1800" b="1">
                <a:solidFill>
                  <a:srgbClr val="0F4662"/>
                </a:solidFill>
                <a:latin typeface="Quicksand"/>
                <a:ea typeface="Quicksand"/>
                <a:cs typeface="Quicksand"/>
                <a:sym typeface="Quicksand"/>
              </a:rPr>
              <a:t>Bottom 3:</a:t>
            </a:r>
            <a:endParaRPr sz="1800" b="1">
              <a:solidFill>
                <a:srgbClr val="0F4662"/>
              </a:solidFill>
              <a:latin typeface="Quicksand"/>
              <a:ea typeface="Quicksand"/>
              <a:cs typeface="Quicksand"/>
              <a:sym typeface="Quicksand"/>
            </a:endParaRPr>
          </a:p>
          <a:p>
            <a:pPr marL="457200" marR="0" lvl="0" indent="-342900" algn="just" rtl="0">
              <a:lnSpc>
                <a:spcPct val="139958"/>
              </a:lnSpc>
              <a:spcBef>
                <a:spcPts val="0"/>
              </a:spcBef>
              <a:spcAft>
                <a:spcPts val="0"/>
              </a:spcAft>
              <a:buClr>
                <a:srgbClr val="0F4662"/>
              </a:buClr>
              <a:buSzPts val="1800"/>
              <a:buFont typeface="Quicksand"/>
              <a:buAutoNum type="arabicPeriod"/>
            </a:pPr>
            <a:r>
              <a:rPr lang="en-US" sz="1800" b="1">
                <a:solidFill>
                  <a:srgbClr val="0F4662"/>
                </a:solidFill>
                <a:latin typeface="Quicksand"/>
                <a:ea typeface="Quicksand"/>
                <a:cs typeface="Quicksand"/>
                <a:sym typeface="Quicksand"/>
              </a:rPr>
              <a:t>Others</a:t>
            </a:r>
            <a:r>
              <a:rPr lang="en-US" sz="1800">
                <a:solidFill>
                  <a:srgbClr val="0F4662"/>
                </a:solidFill>
                <a:latin typeface="Quicksand"/>
                <a:ea typeface="Quicksand"/>
                <a:cs typeface="Quicksand"/>
                <a:sym typeface="Quicksand"/>
              </a:rPr>
              <a:t> turun signifikan (-46%), kemungkinan karena kategori terlalu umum sehingga kehilangan fokus pemasaran.</a:t>
            </a:r>
            <a:endParaRPr sz="1800">
              <a:solidFill>
                <a:srgbClr val="0F4662"/>
              </a:solidFill>
              <a:latin typeface="Quicksand"/>
              <a:ea typeface="Quicksand"/>
              <a:cs typeface="Quicksand"/>
              <a:sym typeface="Quicksand"/>
            </a:endParaRPr>
          </a:p>
          <a:p>
            <a:pPr marL="457200" marR="0" lvl="0" indent="-342900" algn="just" rtl="0">
              <a:lnSpc>
                <a:spcPct val="139958"/>
              </a:lnSpc>
              <a:spcBef>
                <a:spcPts val="0"/>
              </a:spcBef>
              <a:spcAft>
                <a:spcPts val="0"/>
              </a:spcAft>
              <a:buClr>
                <a:srgbClr val="0F4662"/>
              </a:buClr>
              <a:buSzPts val="1800"/>
              <a:buFont typeface="Quicksand"/>
              <a:buAutoNum type="arabicPeriod"/>
            </a:pPr>
            <a:r>
              <a:rPr lang="en-US" sz="1800" b="1">
                <a:solidFill>
                  <a:srgbClr val="0F4662"/>
                </a:solidFill>
                <a:latin typeface="Quicksand"/>
                <a:ea typeface="Quicksand"/>
                <a:cs typeface="Quicksand"/>
                <a:sym typeface="Quicksand"/>
              </a:rPr>
              <a:t>Books</a:t>
            </a:r>
            <a:r>
              <a:rPr lang="en-US" sz="1800">
                <a:solidFill>
                  <a:srgbClr val="0F4662"/>
                </a:solidFill>
                <a:latin typeface="Quicksand"/>
                <a:ea typeface="Quicksand"/>
                <a:cs typeface="Quicksand"/>
                <a:sym typeface="Quicksand"/>
              </a:rPr>
              <a:t> juga turun drastis (-32%), terindikasi akibat perpindahan preferensi dari buku fisik ke e-book atau audiobook.</a:t>
            </a:r>
            <a:endParaRPr sz="1800">
              <a:solidFill>
                <a:srgbClr val="0F4662"/>
              </a:solidFill>
              <a:latin typeface="Quicksand"/>
              <a:ea typeface="Quicksand"/>
              <a:cs typeface="Quicksand"/>
              <a:sym typeface="Quicksand"/>
            </a:endParaRPr>
          </a:p>
          <a:p>
            <a:pPr marL="457200" marR="0" lvl="0" indent="-342900" algn="just" rtl="0">
              <a:lnSpc>
                <a:spcPct val="139958"/>
              </a:lnSpc>
              <a:spcBef>
                <a:spcPts val="0"/>
              </a:spcBef>
              <a:spcAft>
                <a:spcPts val="0"/>
              </a:spcAft>
              <a:buClr>
                <a:srgbClr val="0F4662"/>
              </a:buClr>
              <a:buSzPts val="1800"/>
              <a:buFont typeface="Quicksand"/>
              <a:buAutoNum type="arabicPeriod"/>
            </a:pPr>
            <a:r>
              <a:rPr lang="en-US" sz="1800" b="1">
                <a:solidFill>
                  <a:srgbClr val="0F4662"/>
                </a:solidFill>
                <a:latin typeface="Quicksand"/>
                <a:ea typeface="Quicksand"/>
                <a:cs typeface="Quicksand"/>
                <a:sym typeface="Quicksand"/>
              </a:rPr>
              <a:t>Beauty &amp; Grooming</a:t>
            </a:r>
            <a:r>
              <a:rPr lang="en-US" sz="1800">
                <a:solidFill>
                  <a:srgbClr val="0F4662"/>
                </a:solidFill>
                <a:latin typeface="Quicksand"/>
                <a:ea typeface="Quicksand"/>
                <a:cs typeface="Quicksand"/>
                <a:sym typeface="Quicksand"/>
              </a:rPr>
              <a:t> stagnan (hanya +0,36), padahal kategori ini cenderung tumbuh stabil di pasar lain. Hal ini bisa jadi karena kurangnya inovasi promosi.</a:t>
            </a:r>
            <a:endParaRPr sz="1800">
              <a:solidFill>
                <a:srgbClr val="0F4662"/>
              </a:solidFill>
              <a:latin typeface="Quicksand"/>
              <a:ea typeface="Quicksand"/>
              <a:cs typeface="Quicksand"/>
              <a:sym typeface="Quicksand"/>
            </a:endParaRPr>
          </a:p>
        </p:txBody>
      </p:sp>
      <p:cxnSp>
        <p:nvCxnSpPr>
          <p:cNvPr id="302" name="Google Shape;302;g36e3129f0c6_0_34"/>
          <p:cNvCxnSpPr/>
          <p:nvPr/>
        </p:nvCxnSpPr>
        <p:spPr>
          <a:xfrm rot="-5400000">
            <a:off x="6970641" y="4792600"/>
            <a:ext cx="4346700" cy="0"/>
          </a:xfrm>
          <a:prstGeom prst="straightConnector1">
            <a:avLst/>
          </a:prstGeom>
          <a:noFill/>
          <a:ln w="57150" cap="flat" cmpd="sng">
            <a:solidFill>
              <a:srgbClr val="7994A0"/>
            </a:solidFill>
            <a:prstDash val="solid"/>
            <a:round/>
            <a:headEnd type="none" w="sm" len="sm"/>
            <a:tailEnd type="none" w="sm" len="sm"/>
          </a:ln>
        </p:spPr>
      </p:cxnSp>
      <p:sp>
        <p:nvSpPr>
          <p:cNvPr id="303" name="Google Shape;303;g36e3129f0c6_0_34"/>
          <p:cNvSpPr txBox="1"/>
          <p:nvPr/>
        </p:nvSpPr>
        <p:spPr>
          <a:xfrm>
            <a:off x="1897954" y="1192703"/>
            <a:ext cx="5348100" cy="430800"/>
          </a:xfrm>
          <a:prstGeom prst="rect">
            <a:avLst/>
          </a:prstGeom>
          <a:noFill/>
          <a:ln>
            <a:noFill/>
          </a:ln>
        </p:spPr>
        <p:txBody>
          <a:bodyPr spcFirstLastPara="1" wrap="square" lIns="0" tIns="0" rIns="0" bIns="0" anchor="t" anchorCtr="0">
            <a:spAutoFit/>
          </a:bodyPr>
          <a:lstStyle/>
          <a:p>
            <a:pPr marL="0" marR="0" lvl="0" indent="0" algn="ctr" rtl="0">
              <a:lnSpc>
                <a:spcPct val="140014"/>
              </a:lnSpc>
              <a:spcBef>
                <a:spcPts val="0"/>
              </a:spcBef>
              <a:spcAft>
                <a:spcPts val="0"/>
              </a:spcAft>
              <a:buClr>
                <a:srgbClr val="000000"/>
              </a:buClr>
              <a:buSzPts val="2799"/>
              <a:buFont typeface="Arial"/>
              <a:buNone/>
            </a:pPr>
            <a:r>
              <a:rPr lang="en-US" sz="2799" b="1" i="0" u="none" strike="noStrike" cap="none">
                <a:solidFill>
                  <a:srgbClr val="0F4662"/>
                </a:solidFill>
                <a:latin typeface="Quicksand"/>
                <a:ea typeface="Quicksand"/>
                <a:cs typeface="Quicksand"/>
                <a:sym typeface="Quicksand"/>
              </a:rPr>
              <a:t>Market Insight:</a:t>
            </a:r>
            <a:endParaRPr sz="1400" b="0" i="0" u="none" strike="noStrike" cap="none">
              <a:solidFill>
                <a:srgbClr val="000000"/>
              </a:solidFill>
              <a:latin typeface="Arial"/>
              <a:ea typeface="Arial"/>
              <a:cs typeface="Arial"/>
              <a:sym typeface="Arial"/>
            </a:endParaRPr>
          </a:p>
        </p:txBody>
      </p:sp>
      <p:sp>
        <p:nvSpPr>
          <p:cNvPr id="304" name="Google Shape;304;g36e3129f0c6_0_34"/>
          <p:cNvSpPr/>
          <p:nvPr/>
        </p:nvSpPr>
        <p:spPr>
          <a:xfrm>
            <a:off x="15579303" y="714009"/>
            <a:ext cx="1679997" cy="249900"/>
          </a:xfrm>
          <a:custGeom>
            <a:avLst/>
            <a:gdLst/>
            <a:ahLst/>
            <a:cxnLst/>
            <a:rect l="l" t="t" r="r" b="b"/>
            <a:pathLst>
              <a:path w="1679997" h="249900" extrusionOk="0">
                <a:moveTo>
                  <a:pt x="0" y="0"/>
                </a:moveTo>
                <a:lnTo>
                  <a:pt x="1679997" y="0"/>
                </a:lnTo>
                <a:lnTo>
                  <a:pt x="1679997" y="249900"/>
                </a:lnTo>
                <a:lnTo>
                  <a:pt x="0" y="249900"/>
                </a:lnTo>
                <a:lnTo>
                  <a:pt x="0" y="0"/>
                </a:lnTo>
                <a:close/>
              </a:path>
            </a:pathLst>
          </a:custGeom>
          <a:blipFill rotWithShape="1">
            <a:blip r:embed="rId3">
              <a:alphaModFix/>
            </a:blip>
            <a:stretch>
              <a:fillRect/>
            </a:stretch>
          </a:blipFill>
          <a:ln>
            <a:noFill/>
          </a:ln>
        </p:spPr>
      </p:sp>
      <p:sp>
        <p:nvSpPr>
          <p:cNvPr id="305" name="Google Shape;305;g36e3129f0c6_0_34"/>
          <p:cNvSpPr/>
          <p:nvPr/>
        </p:nvSpPr>
        <p:spPr>
          <a:xfrm>
            <a:off x="1024384" y="9529723"/>
            <a:ext cx="1679997" cy="249900"/>
          </a:xfrm>
          <a:custGeom>
            <a:avLst/>
            <a:gdLst/>
            <a:ahLst/>
            <a:cxnLst/>
            <a:rect l="l" t="t" r="r" b="b"/>
            <a:pathLst>
              <a:path w="1679997" h="249900" extrusionOk="0">
                <a:moveTo>
                  <a:pt x="0" y="0"/>
                </a:moveTo>
                <a:lnTo>
                  <a:pt x="1679997" y="0"/>
                </a:lnTo>
                <a:lnTo>
                  <a:pt x="1679997" y="249900"/>
                </a:lnTo>
                <a:lnTo>
                  <a:pt x="0" y="249900"/>
                </a:lnTo>
                <a:lnTo>
                  <a:pt x="0" y="0"/>
                </a:lnTo>
                <a:close/>
              </a:path>
            </a:pathLst>
          </a:custGeom>
          <a:blipFill rotWithShape="1">
            <a:blip r:embed="rId3">
              <a:alphaModFix/>
            </a:blip>
            <a:stretch>
              <a:fillRect/>
            </a:stretch>
          </a:blipFill>
          <a:ln>
            <a:noFill/>
          </a:ln>
        </p:spPr>
      </p:sp>
      <p:sp>
        <p:nvSpPr>
          <p:cNvPr id="306" name="Google Shape;306;g36e3129f0c6_0_34"/>
          <p:cNvSpPr txBox="1"/>
          <p:nvPr/>
        </p:nvSpPr>
        <p:spPr>
          <a:xfrm>
            <a:off x="9516725" y="887900"/>
            <a:ext cx="8479200" cy="9195900"/>
          </a:xfrm>
          <a:prstGeom prst="rect">
            <a:avLst/>
          </a:prstGeom>
          <a:noFill/>
          <a:ln>
            <a:noFill/>
          </a:ln>
        </p:spPr>
        <p:txBody>
          <a:bodyPr spcFirstLastPara="1" wrap="square" lIns="0" tIns="0" rIns="0" bIns="0" anchor="t" anchorCtr="0">
            <a:spAutoFit/>
          </a:bodyPr>
          <a:lstStyle/>
          <a:p>
            <a:pPr marL="0" marR="0" lvl="0" indent="0" algn="just" rtl="0">
              <a:lnSpc>
                <a:spcPct val="139958"/>
              </a:lnSpc>
              <a:spcBef>
                <a:spcPts val="0"/>
              </a:spcBef>
              <a:spcAft>
                <a:spcPts val="0"/>
              </a:spcAft>
              <a:buClr>
                <a:srgbClr val="000000"/>
              </a:buClr>
              <a:buSzPts val="2400"/>
              <a:buFont typeface="Arial"/>
              <a:buNone/>
            </a:pPr>
            <a:r>
              <a:rPr lang="en-US" sz="1800" b="1">
                <a:solidFill>
                  <a:srgbClr val="0F4662"/>
                </a:solidFill>
                <a:latin typeface="Quicksand"/>
                <a:ea typeface="Quicksand"/>
                <a:cs typeface="Quicksand"/>
                <a:sym typeface="Quicksand"/>
              </a:rPr>
              <a:t>TOP 3:</a:t>
            </a:r>
            <a:r>
              <a:rPr lang="en-US" sz="1800">
                <a:solidFill>
                  <a:srgbClr val="0F4662"/>
                </a:solidFill>
                <a:latin typeface="Quicksand"/>
                <a:ea typeface="Quicksand"/>
                <a:cs typeface="Quicksand"/>
                <a:sym typeface="Quicksand"/>
              </a:rPr>
              <a:t> </a:t>
            </a:r>
            <a:endParaRPr sz="1800">
              <a:solidFill>
                <a:srgbClr val="0F4662"/>
              </a:solidFill>
              <a:latin typeface="Quicksand"/>
              <a:ea typeface="Quicksand"/>
              <a:cs typeface="Quicksand"/>
              <a:sym typeface="Quicksand"/>
            </a:endParaRPr>
          </a:p>
          <a:p>
            <a:pPr marL="457200" marR="0" lvl="0" indent="-342900" algn="just" rtl="0">
              <a:lnSpc>
                <a:spcPct val="139958"/>
              </a:lnSpc>
              <a:spcBef>
                <a:spcPts val="0"/>
              </a:spcBef>
              <a:spcAft>
                <a:spcPts val="0"/>
              </a:spcAft>
              <a:buClr>
                <a:srgbClr val="0F4662"/>
              </a:buClr>
              <a:buSzPts val="1800"/>
              <a:buFont typeface="Quicksand"/>
              <a:buAutoNum type="arabicPeriod"/>
            </a:pPr>
            <a:r>
              <a:rPr lang="en-US" sz="1800">
                <a:solidFill>
                  <a:srgbClr val="0F4662"/>
                </a:solidFill>
                <a:latin typeface="Quicksand"/>
                <a:ea typeface="Quicksand"/>
                <a:cs typeface="Quicksand"/>
                <a:sym typeface="Quicksand"/>
              </a:rPr>
              <a:t>Fokus promosi dan bundling di </a:t>
            </a:r>
            <a:r>
              <a:rPr lang="en-US" sz="1800" b="1">
                <a:solidFill>
                  <a:srgbClr val="0F4662"/>
                </a:solidFill>
                <a:latin typeface="Quicksand"/>
                <a:ea typeface="Quicksand"/>
                <a:cs typeface="Quicksand"/>
                <a:sym typeface="Quicksand"/>
              </a:rPr>
              <a:t>Mobile &amp; Tablets,</a:t>
            </a:r>
            <a:r>
              <a:rPr lang="en-US" sz="1800">
                <a:solidFill>
                  <a:srgbClr val="0F4662"/>
                </a:solidFill>
                <a:latin typeface="Quicksand"/>
                <a:ea typeface="Quicksand"/>
                <a:cs typeface="Quicksand"/>
                <a:sym typeface="Quicksand"/>
              </a:rPr>
              <a:t> dengan melanjutkan kampanye flash sale dan pre-order produk baru, berikan promo cicilan 0% untuk meningkatkan repeat purchase dan edukasi konsumen melalui konten unboxing, review, tutorial.</a:t>
            </a:r>
            <a:endParaRPr sz="1800">
              <a:solidFill>
                <a:srgbClr val="0F4662"/>
              </a:solidFill>
              <a:latin typeface="Quicksand"/>
              <a:ea typeface="Quicksand"/>
              <a:cs typeface="Quicksand"/>
              <a:sym typeface="Quicksand"/>
            </a:endParaRPr>
          </a:p>
          <a:p>
            <a:pPr marL="457200" marR="0" lvl="0" indent="-342900" algn="just" rtl="0">
              <a:lnSpc>
                <a:spcPct val="139958"/>
              </a:lnSpc>
              <a:spcBef>
                <a:spcPts val="0"/>
              </a:spcBef>
              <a:spcAft>
                <a:spcPts val="0"/>
              </a:spcAft>
              <a:buClr>
                <a:srgbClr val="0F4662"/>
              </a:buClr>
              <a:buSzPts val="1800"/>
              <a:buFont typeface="Quicksand"/>
              <a:buAutoNum type="arabicPeriod"/>
            </a:pPr>
            <a:r>
              <a:rPr lang="en-US" sz="1800">
                <a:solidFill>
                  <a:srgbClr val="0F4662"/>
                </a:solidFill>
                <a:latin typeface="Quicksand"/>
                <a:ea typeface="Quicksand"/>
                <a:cs typeface="Quicksand"/>
                <a:sym typeface="Quicksand"/>
              </a:rPr>
              <a:t>Optimalkan kampanye </a:t>
            </a:r>
            <a:r>
              <a:rPr lang="en-US" sz="1800" b="1">
                <a:solidFill>
                  <a:srgbClr val="0F4662"/>
                </a:solidFill>
                <a:latin typeface="Quicksand"/>
                <a:ea typeface="Quicksand"/>
                <a:cs typeface="Quicksand"/>
                <a:sym typeface="Quicksand"/>
              </a:rPr>
              <a:t>Men Fashion</a:t>
            </a:r>
            <a:r>
              <a:rPr lang="en-US" sz="1800">
                <a:solidFill>
                  <a:srgbClr val="0F4662"/>
                </a:solidFill>
                <a:latin typeface="Quicksand"/>
                <a:ea typeface="Quicksand"/>
                <a:cs typeface="Quicksand"/>
                <a:sym typeface="Quicksand"/>
              </a:rPr>
              <a:t> dengan kolaborasi influencer, tawarkan paket bundle (kemeja + aksesoris) dengan diskon khusus, serta gunakan rekomendasi AI personalisasi produk.</a:t>
            </a:r>
            <a:endParaRPr sz="1800">
              <a:solidFill>
                <a:srgbClr val="0F4662"/>
              </a:solidFill>
              <a:latin typeface="Quicksand"/>
              <a:ea typeface="Quicksand"/>
              <a:cs typeface="Quicksand"/>
              <a:sym typeface="Quicksand"/>
            </a:endParaRPr>
          </a:p>
          <a:p>
            <a:pPr marL="457200" marR="0" lvl="0" indent="-342900" algn="just" rtl="0">
              <a:lnSpc>
                <a:spcPct val="139958"/>
              </a:lnSpc>
              <a:spcBef>
                <a:spcPts val="0"/>
              </a:spcBef>
              <a:spcAft>
                <a:spcPts val="0"/>
              </a:spcAft>
              <a:buClr>
                <a:srgbClr val="0F4662"/>
              </a:buClr>
              <a:buSzPts val="1800"/>
              <a:buFont typeface="Quicksand"/>
              <a:buAutoNum type="arabicPeriod"/>
            </a:pPr>
            <a:r>
              <a:rPr lang="en-US" sz="1800">
                <a:solidFill>
                  <a:srgbClr val="0F4662"/>
                </a:solidFill>
                <a:latin typeface="Quicksand"/>
                <a:ea typeface="Quicksand"/>
                <a:cs typeface="Quicksand"/>
                <a:sym typeface="Quicksand"/>
              </a:rPr>
              <a:t>Dorong produk </a:t>
            </a:r>
            <a:r>
              <a:rPr lang="en-US" sz="1800" b="1">
                <a:solidFill>
                  <a:srgbClr val="0F4662"/>
                </a:solidFill>
                <a:latin typeface="Quicksand"/>
                <a:ea typeface="Quicksand"/>
                <a:cs typeface="Quicksand"/>
                <a:sym typeface="Quicksand"/>
              </a:rPr>
              <a:t>Entertainment</a:t>
            </a:r>
            <a:r>
              <a:rPr lang="en-US" sz="1800">
                <a:solidFill>
                  <a:srgbClr val="0F4662"/>
                </a:solidFill>
                <a:latin typeface="Quicksand"/>
                <a:ea typeface="Quicksand"/>
                <a:cs typeface="Quicksand"/>
                <a:sym typeface="Quicksand"/>
              </a:rPr>
              <a:t> premium, dengan menawarkan paket langganan dengan cashback, perluas kategori entertainment digital (e-voucher, top up games), serta kampanyekan “Stay at Home” yang relevan.</a:t>
            </a:r>
            <a:endParaRPr sz="1800">
              <a:solidFill>
                <a:srgbClr val="0F4662"/>
              </a:solidFill>
              <a:latin typeface="Quicksand"/>
              <a:ea typeface="Quicksand"/>
              <a:cs typeface="Quicksand"/>
              <a:sym typeface="Quicksand"/>
            </a:endParaRPr>
          </a:p>
          <a:p>
            <a:pPr marL="0" marR="0" lvl="0" indent="0" algn="just" rtl="0">
              <a:lnSpc>
                <a:spcPct val="139958"/>
              </a:lnSpc>
              <a:spcBef>
                <a:spcPts val="0"/>
              </a:spcBef>
              <a:spcAft>
                <a:spcPts val="0"/>
              </a:spcAft>
              <a:buNone/>
            </a:pPr>
            <a:r>
              <a:rPr lang="en-US" sz="1800" b="1">
                <a:solidFill>
                  <a:srgbClr val="0F4662"/>
                </a:solidFill>
                <a:latin typeface="Quicksand"/>
                <a:ea typeface="Quicksand"/>
                <a:cs typeface="Quicksand"/>
                <a:sym typeface="Quicksand"/>
              </a:rPr>
              <a:t>Bottom 3:</a:t>
            </a:r>
            <a:endParaRPr sz="1800" b="1">
              <a:solidFill>
                <a:srgbClr val="0F4662"/>
              </a:solidFill>
              <a:latin typeface="Quicksand"/>
              <a:ea typeface="Quicksand"/>
              <a:cs typeface="Quicksand"/>
              <a:sym typeface="Quicksand"/>
            </a:endParaRPr>
          </a:p>
          <a:p>
            <a:pPr marL="457200" marR="0" lvl="0" indent="-342900" algn="just" rtl="0">
              <a:lnSpc>
                <a:spcPct val="139958"/>
              </a:lnSpc>
              <a:spcBef>
                <a:spcPts val="0"/>
              </a:spcBef>
              <a:spcAft>
                <a:spcPts val="0"/>
              </a:spcAft>
              <a:buClr>
                <a:srgbClr val="0F4662"/>
              </a:buClr>
              <a:buSzPts val="1800"/>
              <a:buFont typeface="Quicksand"/>
              <a:buAutoNum type="arabicPeriod"/>
            </a:pPr>
            <a:r>
              <a:rPr lang="en-US" sz="1800" b="1">
                <a:solidFill>
                  <a:srgbClr val="0F4662"/>
                </a:solidFill>
                <a:latin typeface="Quicksand"/>
                <a:ea typeface="Quicksand"/>
                <a:cs typeface="Quicksand"/>
                <a:sym typeface="Quicksand"/>
              </a:rPr>
              <a:t>Others</a:t>
            </a:r>
            <a:r>
              <a:rPr lang="en-US" sz="1800">
                <a:solidFill>
                  <a:srgbClr val="0F4662"/>
                </a:solidFill>
                <a:latin typeface="Quicksand"/>
                <a:ea typeface="Quicksand"/>
                <a:cs typeface="Quicksand"/>
                <a:sym typeface="Quicksand"/>
              </a:rPr>
              <a:t> (Diversifikasi &amp; Segmentasi) dengan evaluasi isi kategori Others dan pecah menjadi subkategori spesifik agar lebih relevan di search dan campaign.</a:t>
            </a:r>
            <a:endParaRPr sz="1800">
              <a:solidFill>
                <a:srgbClr val="0F4662"/>
              </a:solidFill>
              <a:latin typeface="Quicksand"/>
              <a:ea typeface="Quicksand"/>
              <a:cs typeface="Quicksand"/>
              <a:sym typeface="Quicksand"/>
            </a:endParaRPr>
          </a:p>
          <a:p>
            <a:pPr marL="457200" marR="0" lvl="0" indent="-342900" algn="just" rtl="0">
              <a:lnSpc>
                <a:spcPct val="139958"/>
              </a:lnSpc>
              <a:spcBef>
                <a:spcPts val="0"/>
              </a:spcBef>
              <a:spcAft>
                <a:spcPts val="0"/>
              </a:spcAft>
              <a:buClr>
                <a:srgbClr val="0F4662"/>
              </a:buClr>
              <a:buSzPts val="1800"/>
              <a:buFont typeface="Quicksand"/>
              <a:buAutoNum type="arabicPeriod"/>
            </a:pPr>
            <a:r>
              <a:rPr lang="en-US" sz="1800" b="1">
                <a:solidFill>
                  <a:srgbClr val="0F4662"/>
                </a:solidFill>
                <a:latin typeface="Quicksand"/>
                <a:ea typeface="Quicksand"/>
                <a:cs typeface="Quicksand"/>
                <a:sym typeface="Quicksand"/>
              </a:rPr>
              <a:t>Books</a:t>
            </a:r>
            <a:r>
              <a:rPr lang="en-US" sz="1800">
                <a:solidFill>
                  <a:srgbClr val="0F4662"/>
                </a:solidFill>
                <a:latin typeface="Quicksand"/>
                <a:ea typeface="Quicksand"/>
                <a:cs typeface="Quicksand"/>
                <a:sym typeface="Quicksand"/>
              </a:rPr>
              <a:t> (Transformasi Digital &amp; Promosi Khusus), dengan mendorong penjualan e-book atau audiobook bundle, tawarkan diskon langganan buku digital, serta buat program loyalitas untuk pelanggan rutin/ point reward.</a:t>
            </a:r>
            <a:endParaRPr sz="1800">
              <a:solidFill>
                <a:srgbClr val="0F4662"/>
              </a:solidFill>
              <a:latin typeface="Quicksand"/>
              <a:ea typeface="Quicksand"/>
              <a:cs typeface="Quicksand"/>
              <a:sym typeface="Quicksand"/>
            </a:endParaRPr>
          </a:p>
          <a:p>
            <a:pPr marL="457200" marR="0" lvl="0" indent="-342900" algn="just" rtl="0">
              <a:lnSpc>
                <a:spcPct val="139958"/>
              </a:lnSpc>
              <a:spcBef>
                <a:spcPts val="0"/>
              </a:spcBef>
              <a:spcAft>
                <a:spcPts val="0"/>
              </a:spcAft>
              <a:buClr>
                <a:srgbClr val="0F4662"/>
              </a:buClr>
              <a:buSzPts val="1800"/>
              <a:buFont typeface="Quicksand"/>
              <a:buAutoNum type="arabicPeriod"/>
            </a:pPr>
            <a:r>
              <a:rPr lang="en-US" sz="1800" b="1">
                <a:solidFill>
                  <a:srgbClr val="0F4662"/>
                </a:solidFill>
                <a:latin typeface="Quicksand"/>
                <a:ea typeface="Quicksand"/>
                <a:cs typeface="Quicksand"/>
                <a:sym typeface="Quicksand"/>
              </a:rPr>
              <a:t>Beauty &amp; Grooming</a:t>
            </a:r>
            <a:r>
              <a:rPr lang="en-US" sz="1800">
                <a:solidFill>
                  <a:srgbClr val="0F4662"/>
                </a:solidFill>
                <a:latin typeface="Quicksand"/>
                <a:ea typeface="Quicksand"/>
                <a:cs typeface="Quicksand"/>
                <a:sym typeface="Quicksand"/>
              </a:rPr>
              <a:t> (Reaktivitas Demand), dengan meluncurkan kampanye promosi musiman (Beauty Festifal Sale), tampilkan testimonial &amp; video review produk untuk meningkatkan kepercayaan, sert tawarkan gratis ongkir/ hadiah kecil untuk pembelian tertentu.</a:t>
            </a:r>
            <a:endParaRPr sz="1800">
              <a:solidFill>
                <a:srgbClr val="0F4662"/>
              </a:solidFill>
              <a:latin typeface="Quicksand"/>
              <a:ea typeface="Quicksand"/>
              <a:cs typeface="Quicksand"/>
              <a:sym typeface="Quicksand"/>
            </a:endParaRPr>
          </a:p>
        </p:txBody>
      </p:sp>
      <p:sp>
        <p:nvSpPr>
          <p:cNvPr id="307" name="Google Shape;307;g36e3129f0c6_0_34"/>
          <p:cNvSpPr txBox="1"/>
          <p:nvPr/>
        </p:nvSpPr>
        <p:spPr>
          <a:xfrm>
            <a:off x="10278715" y="304511"/>
            <a:ext cx="5348100" cy="430800"/>
          </a:xfrm>
          <a:prstGeom prst="rect">
            <a:avLst/>
          </a:prstGeom>
          <a:noFill/>
          <a:ln>
            <a:noFill/>
          </a:ln>
        </p:spPr>
        <p:txBody>
          <a:bodyPr spcFirstLastPara="1" wrap="square" lIns="0" tIns="0" rIns="0" bIns="0" anchor="t" anchorCtr="0">
            <a:spAutoFit/>
          </a:bodyPr>
          <a:lstStyle/>
          <a:p>
            <a:pPr marL="0" marR="0" lvl="0" indent="0" algn="ctr" rtl="0">
              <a:lnSpc>
                <a:spcPct val="140014"/>
              </a:lnSpc>
              <a:spcBef>
                <a:spcPts val="0"/>
              </a:spcBef>
              <a:spcAft>
                <a:spcPts val="0"/>
              </a:spcAft>
              <a:buClr>
                <a:srgbClr val="000000"/>
              </a:buClr>
              <a:buSzPts val="2799"/>
              <a:buFont typeface="Arial"/>
              <a:buNone/>
            </a:pPr>
            <a:r>
              <a:rPr lang="en-US" sz="2799" b="1">
                <a:solidFill>
                  <a:srgbClr val="0F4662"/>
                </a:solidFill>
                <a:latin typeface="Quicksand"/>
                <a:ea typeface="Quicksand"/>
                <a:cs typeface="Quicksand"/>
                <a:sym typeface="Quicksand"/>
              </a:rPr>
              <a:t>Recommendations</a:t>
            </a:r>
            <a:r>
              <a:rPr lang="en-US" sz="2799" b="1" i="0" u="none" strike="noStrike" cap="none">
                <a:solidFill>
                  <a:srgbClr val="0F4662"/>
                </a:solidFill>
                <a:latin typeface="Quicksand"/>
                <a:ea typeface="Quicksand"/>
                <a:cs typeface="Quicksand"/>
                <a:sym typeface="Quicksand"/>
              </a:rPr>
              <a:t>:</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g36bdb1501a7_3_48"/>
          <p:cNvSpPr txBox="1"/>
          <p:nvPr/>
        </p:nvSpPr>
        <p:spPr>
          <a:xfrm>
            <a:off x="1028700" y="599709"/>
            <a:ext cx="11534700" cy="984900"/>
          </a:xfrm>
          <a:prstGeom prst="rect">
            <a:avLst/>
          </a:prstGeom>
          <a:noFill/>
          <a:ln>
            <a:noFill/>
          </a:ln>
        </p:spPr>
        <p:txBody>
          <a:bodyPr spcFirstLastPara="1" wrap="square" lIns="0" tIns="0" rIns="0" bIns="0" anchor="t" anchorCtr="0">
            <a:spAutoFit/>
          </a:bodyPr>
          <a:lstStyle/>
          <a:p>
            <a:pPr marL="0" marR="0" lvl="0" indent="0" algn="l" rtl="0">
              <a:lnSpc>
                <a:spcPct val="140006"/>
              </a:lnSpc>
              <a:spcBef>
                <a:spcPts val="0"/>
              </a:spcBef>
              <a:spcAft>
                <a:spcPts val="0"/>
              </a:spcAft>
              <a:buClr>
                <a:srgbClr val="000000"/>
              </a:buClr>
              <a:buSzPts val="6399"/>
              <a:buFont typeface="Arial"/>
              <a:buNone/>
            </a:pPr>
            <a:r>
              <a:rPr lang="en-US" sz="6399" b="1" i="1">
                <a:solidFill>
                  <a:srgbClr val="0F4662"/>
                </a:solidFill>
                <a:latin typeface="Cormorant Garamond"/>
                <a:ea typeface="Cormorant Garamond"/>
                <a:cs typeface="Cormorant Garamond"/>
                <a:sym typeface="Cormorant Garamond"/>
              </a:rPr>
              <a:t>Question Number 4</a:t>
            </a:r>
            <a:endParaRPr sz="1400" b="0" i="0" u="none" strike="noStrike" cap="none">
              <a:solidFill>
                <a:srgbClr val="000000"/>
              </a:solidFill>
              <a:latin typeface="Arial"/>
              <a:ea typeface="Arial"/>
              <a:cs typeface="Arial"/>
              <a:sym typeface="Arial"/>
            </a:endParaRPr>
          </a:p>
        </p:txBody>
      </p:sp>
      <p:cxnSp>
        <p:nvCxnSpPr>
          <p:cNvPr id="313" name="Google Shape;313;g36bdb1501a7_3_48"/>
          <p:cNvCxnSpPr/>
          <p:nvPr/>
        </p:nvCxnSpPr>
        <p:spPr>
          <a:xfrm>
            <a:off x="5897880" y="3568974"/>
            <a:ext cx="6492300" cy="0"/>
          </a:xfrm>
          <a:prstGeom prst="straightConnector1">
            <a:avLst/>
          </a:prstGeom>
          <a:noFill/>
          <a:ln w="76200" cap="flat" cmpd="sng">
            <a:solidFill>
              <a:srgbClr val="0F4662"/>
            </a:solidFill>
            <a:prstDash val="solid"/>
            <a:round/>
            <a:headEnd type="none" w="sm" len="sm"/>
            <a:tailEnd type="none" w="sm" len="sm"/>
          </a:ln>
        </p:spPr>
      </p:cxnSp>
      <p:cxnSp>
        <p:nvCxnSpPr>
          <p:cNvPr id="314" name="Google Shape;314;g36bdb1501a7_3_48"/>
          <p:cNvCxnSpPr/>
          <p:nvPr/>
        </p:nvCxnSpPr>
        <p:spPr>
          <a:xfrm>
            <a:off x="5897880" y="7171009"/>
            <a:ext cx="6492300" cy="0"/>
          </a:xfrm>
          <a:prstGeom prst="straightConnector1">
            <a:avLst/>
          </a:prstGeom>
          <a:noFill/>
          <a:ln w="76200" cap="flat" cmpd="sng">
            <a:solidFill>
              <a:srgbClr val="0F4662"/>
            </a:solidFill>
            <a:prstDash val="solid"/>
            <a:round/>
            <a:headEnd type="none" w="sm" len="sm"/>
            <a:tailEnd type="none" w="sm" len="sm"/>
          </a:ln>
        </p:spPr>
      </p:cxnSp>
      <p:sp>
        <p:nvSpPr>
          <p:cNvPr id="315" name="Google Shape;315;g36bdb1501a7_3_48"/>
          <p:cNvSpPr/>
          <p:nvPr/>
        </p:nvSpPr>
        <p:spPr>
          <a:xfrm>
            <a:off x="8304001" y="2470557"/>
            <a:ext cx="1679997" cy="249900"/>
          </a:xfrm>
          <a:custGeom>
            <a:avLst/>
            <a:gdLst/>
            <a:ahLst/>
            <a:cxnLst/>
            <a:rect l="l" t="t" r="r" b="b"/>
            <a:pathLst>
              <a:path w="1679997" h="249900" extrusionOk="0">
                <a:moveTo>
                  <a:pt x="0" y="0"/>
                </a:moveTo>
                <a:lnTo>
                  <a:pt x="1679998" y="0"/>
                </a:lnTo>
                <a:lnTo>
                  <a:pt x="1679998" y="249899"/>
                </a:lnTo>
                <a:lnTo>
                  <a:pt x="0" y="249899"/>
                </a:lnTo>
                <a:lnTo>
                  <a:pt x="0" y="0"/>
                </a:lnTo>
                <a:close/>
              </a:path>
            </a:pathLst>
          </a:custGeom>
          <a:blipFill rotWithShape="1">
            <a:blip r:embed="rId3">
              <a:alphaModFix/>
            </a:blip>
            <a:stretch>
              <a:fillRect/>
            </a:stretch>
          </a:blipFill>
          <a:ln>
            <a:noFill/>
          </a:ln>
        </p:spPr>
      </p:sp>
      <p:sp>
        <p:nvSpPr>
          <p:cNvPr id="316" name="Google Shape;316;g36bdb1501a7_3_48"/>
          <p:cNvSpPr/>
          <p:nvPr/>
        </p:nvSpPr>
        <p:spPr>
          <a:xfrm>
            <a:off x="8304001" y="8019527"/>
            <a:ext cx="1679997" cy="249900"/>
          </a:xfrm>
          <a:custGeom>
            <a:avLst/>
            <a:gdLst/>
            <a:ahLst/>
            <a:cxnLst/>
            <a:rect l="l" t="t" r="r" b="b"/>
            <a:pathLst>
              <a:path w="1679997" h="249900" extrusionOk="0">
                <a:moveTo>
                  <a:pt x="0" y="0"/>
                </a:moveTo>
                <a:lnTo>
                  <a:pt x="1679998" y="0"/>
                </a:lnTo>
                <a:lnTo>
                  <a:pt x="1679998" y="249900"/>
                </a:lnTo>
                <a:lnTo>
                  <a:pt x="0" y="249900"/>
                </a:lnTo>
                <a:lnTo>
                  <a:pt x="0" y="0"/>
                </a:lnTo>
                <a:close/>
              </a:path>
            </a:pathLst>
          </a:custGeom>
          <a:blipFill rotWithShape="1">
            <a:blip r:embed="rId3">
              <a:alphaModFix/>
            </a:blip>
            <a:stretch>
              <a:fillRect/>
            </a:stretch>
          </a:blipFill>
          <a:ln>
            <a:noFill/>
          </a:ln>
        </p:spPr>
      </p:sp>
      <p:sp>
        <p:nvSpPr>
          <p:cNvPr id="317" name="Google Shape;317;g36bdb1501a7_3_48"/>
          <p:cNvSpPr txBox="1"/>
          <p:nvPr/>
        </p:nvSpPr>
        <p:spPr>
          <a:xfrm>
            <a:off x="837450" y="4307850"/>
            <a:ext cx="16613100" cy="1945500"/>
          </a:xfrm>
          <a:prstGeom prst="rect">
            <a:avLst/>
          </a:prstGeom>
          <a:noFill/>
          <a:ln>
            <a:noFill/>
          </a:ln>
        </p:spPr>
        <p:txBody>
          <a:bodyPr spcFirstLastPara="1" wrap="square" lIns="91425" tIns="91425" rIns="91425" bIns="91425" anchor="t" anchorCtr="0">
            <a:spAutoFit/>
          </a:bodyPr>
          <a:lstStyle/>
          <a:p>
            <a:pPr marL="0" lvl="0" indent="0" algn="ctr" rtl="0">
              <a:lnSpc>
                <a:spcPct val="160000"/>
              </a:lnSpc>
              <a:spcBef>
                <a:spcPts val="0"/>
              </a:spcBef>
              <a:spcAft>
                <a:spcPts val="0"/>
              </a:spcAft>
              <a:buNone/>
            </a:pPr>
            <a:r>
              <a:rPr lang="en-US" sz="4400">
                <a:solidFill>
                  <a:srgbClr val="0F4662"/>
                </a:solidFill>
                <a:latin typeface="Quicksand Medium"/>
                <a:ea typeface="Quicksand Medium"/>
                <a:cs typeface="Quicksand Medium"/>
                <a:sym typeface="Quicksand Medium"/>
              </a:rPr>
              <a:t>Tampilkan </a:t>
            </a:r>
            <a:r>
              <a:rPr lang="en-US" sz="4400" b="1">
                <a:solidFill>
                  <a:srgbClr val="0F4662"/>
                </a:solidFill>
                <a:latin typeface="Quicksand"/>
                <a:ea typeface="Quicksand"/>
                <a:cs typeface="Quicksand"/>
                <a:sym typeface="Quicksand"/>
              </a:rPr>
              <a:t>5</a:t>
            </a:r>
            <a:r>
              <a:rPr lang="en-US" sz="4400">
                <a:solidFill>
                  <a:srgbClr val="0F4662"/>
                </a:solidFill>
                <a:latin typeface="Quicksand Medium"/>
                <a:ea typeface="Quicksand Medium"/>
                <a:cs typeface="Quicksand Medium"/>
                <a:sym typeface="Quicksand Medium"/>
              </a:rPr>
              <a:t> metode pembayaran terpopuler yang digunakan pada tahun </a:t>
            </a:r>
            <a:r>
              <a:rPr lang="en-US" sz="4400" b="1">
                <a:solidFill>
                  <a:srgbClr val="0F4662"/>
                </a:solidFill>
                <a:latin typeface="Quicksand"/>
                <a:ea typeface="Quicksand"/>
                <a:cs typeface="Quicksand"/>
                <a:sym typeface="Quicksand"/>
              </a:rPr>
              <a:t>2022</a:t>
            </a:r>
            <a:r>
              <a:rPr lang="en-US" sz="4400">
                <a:solidFill>
                  <a:srgbClr val="0F4662"/>
                </a:solidFill>
                <a:latin typeface="Quicksand Medium"/>
                <a:ea typeface="Quicksand Medium"/>
                <a:cs typeface="Quicksand Medium"/>
                <a:sym typeface="Quicksand Medium"/>
              </a:rPr>
              <a:t> berdasarkan </a:t>
            </a:r>
            <a:r>
              <a:rPr lang="en-US" sz="4400" b="1">
                <a:solidFill>
                  <a:srgbClr val="0F4662"/>
                </a:solidFill>
                <a:latin typeface="Quicksand"/>
                <a:ea typeface="Quicksand"/>
                <a:cs typeface="Quicksand"/>
                <a:sym typeface="Quicksand"/>
              </a:rPr>
              <a:t>total unique order</a:t>
            </a:r>
            <a:r>
              <a:rPr lang="en-US" sz="4400">
                <a:solidFill>
                  <a:srgbClr val="0F4662"/>
                </a:solidFill>
                <a:latin typeface="Quicksand Medium"/>
                <a:ea typeface="Quicksand Medium"/>
                <a:cs typeface="Quicksand Medium"/>
                <a:sym typeface="Quicksand Medium"/>
              </a:rPr>
              <a:t>.</a:t>
            </a:r>
            <a:endParaRPr sz="4400">
              <a:solidFill>
                <a:srgbClr val="0F4662"/>
              </a:solidFill>
              <a:latin typeface="Quicksand"/>
              <a:ea typeface="Quicksand"/>
              <a:cs typeface="Quicksand"/>
              <a:sym typeface="Quicksan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
          <p:cNvSpPr txBox="1"/>
          <p:nvPr/>
        </p:nvSpPr>
        <p:spPr>
          <a:xfrm>
            <a:off x="609600" y="1514793"/>
            <a:ext cx="9914964" cy="1099019"/>
          </a:xfrm>
          <a:prstGeom prst="rect">
            <a:avLst/>
          </a:prstGeom>
          <a:noFill/>
          <a:ln>
            <a:noFill/>
          </a:ln>
        </p:spPr>
        <p:txBody>
          <a:bodyPr spcFirstLastPara="1" wrap="square" lIns="0" tIns="0" rIns="0" bIns="0" anchor="t" anchorCtr="0">
            <a:spAutoFit/>
          </a:bodyPr>
          <a:lstStyle/>
          <a:p>
            <a:pPr marL="0" marR="0" lvl="0" indent="0" algn="l" rtl="0">
              <a:lnSpc>
                <a:spcPct val="140006"/>
              </a:lnSpc>
              <a:spcBef>
                <a:spcPts val="0"/>
              </a:spcBef>
              <a:spcAft>
                <a:spcPts val="0"/>
              </a:spcAft>
              <a:buClr>
                <a:srgbClr val="000000"/>
              </a:buClr>
              <a:buSzPts val="6399"/>
              <a:buFont typeface="Arial"/>
              <a:buNone/>
            </a:pPr>
            <a:r>
              <a:rPr lang="en-US" sz="6399" b="1" i="1" u="none" strike="noStrike" cap="none">
                <a:solidFill>
                  <a:schemeClr val="dk2"/>
                </a:solidFill>
                <a:latin typeface="Cormorant Garamond"/>
                <a:ea typeface="Cormorant Garamond"/>
                <a:cs typeface="Cormorant Garamond"/>
                <a:sym typeface="Cormorant Garamond"/>
              </a:rPr>
              <a:t>Team Members</a:t>
            </a:r>
            <a:endParaRPr sz="1400" b="0" i="0" u="none" strike="noStrike" cap="none">
              <a:solidFill>
                <a:srgbClr val="000000"/>
              </a:solidFill>
              <a:latin typeface="Arial"/>
              <a:ea typeface="Arial"/>
              <a:cs typeface="Arial"/>
              <a:sym typeface="Arial"/>
            </a:endParaRPr>
          </a:p>
        </p:txBody>
      </p:sp>
      <p:sp>
        <p:nvSpPr>
          <p:cNvPr id="100" name="Google Shape;100;p2"/>
          <p:cNvSpPr/>
          <p:nvPr/>
        </p:nvSpPr>
        <p:spPr>
          <a:xfrm>
            <a:off x="637309" y="2794638"/>
            <a:ext cx="1679997" cy="195505"/>
          </a:xfrm>
          <a:custGeom>
            <a:avLst/>
            <a:gdLst/>
            <a:ahLst/>
            <a:cxnLst/>
            <a:rect l="l" t="t" r="r" b="b"/>
            <a:pathLst>
              <a:path w="1679997" h="249900" extrusionOk="0">
                <a:moveTo>
                  <a:pt x="0" y="0"/>
                </a:moveTo>
                <a:lnTo>
                  <a:pt x="1679998" y="0"/>
                </a:lnTo>
                <a:lnTo>
                  <a:pt x="1679998" y="249900"/>
                </a:lnTo>
                <a:lnTo>
                  <a:pt x="0" y="249900"/>
                </a:lnTo>
                <a:lnTo>
                  <a:pt x="0" y="0"/>
                </a:lnTo>
                <a:close/>
              </a:path>
            </a:pathLst>
          </a:custGeom>
          <a:blipFill rotWithShape="1">
            <a:blip r:embed="rId3">
              <a:alphaModFix/>
            </a:blip>
            <a:stretch>
              <a:fillRect/>
            </a:stretch>
          </a:blipFill>
          <a:ln>
            <a:noFill/>
          </a:ln>
        </p:spPr>
      </p:sp>
      <p:grpSp>
        <p:nvGrpSpPr>
          <p:cNvPr id="101" name="Google Shape;101;p2"/>
          <p:cNvGrpSpPr/>
          <p:nvPr/>
        </p:nvGrpSpPr>
        <p:grpSpPr>
          <a:xfrm>
            <a:off x="8616472" y="-451326"/>
            <a:ext cx="5937895" cy="10758102"/>
            <a:chOff x="0" y="-47625"/>
            <a:chExt cx="4816592" cy="1127400"/>
          </a:xfrm>
        </p:grpSpPr>
        <p:sp>
          <p:nvSpPr>
            <p:cNvPr id="102" name="Google Shape;102;p2"/>
            <p:cNvSpPr/>
            <p:nvPr/>
          </p:nvSpPr>
          <p:spPr>
            <a:xfrm>
              <a:off x="0" y="0"/>
              <a:ext cx="4816592" cy="1079700"/>
            </a:xfrm>
            <a:custGeom>
              <a:avLst/>
              <a:gdLst/>
              <a:ahLst/>
              <a:cxnLst/>
              <a:rect l="l" t="t" r="r" b="b"/>
              <a:pathLst>
                <a:path w="4816592" h="1079700" extrusionOk="0">
                  <a:moveTo>
                    <a:pt x="0" y="0"/>
                  </a:moveTo>
                  <a:lnTo>
                    <a:pt x="4816592" y="0"/>
                  </a:lnTo>
                  <a:lnTo>
                    <a:pt x="4816592" y="1079700"/>
                  </a:lnTo>
                  <a:lnTo>
                    <a:pt x="0" y="1079700"/>
                  </a:lnTo>
                  <a:close/>
                </a:path>
              </a:pathLst>
            </a:custGeom>
            <a:solidFill>
              <a:srgbClr val="DBE5EA"/>
            </a:solidFill>
            <a:ln>
              <a:noFill/>
            </a:ln>
          </p:spPr>
        </p:sp>
        <p:sp>
          <p:nvSpPr>
            <p:cNvPr id="103" name="Google Shape;103;p2"/>
            <p:cNvSpPr txBox="1"/>
            <p:nvPr/>
          </p:nvSpPr>
          <p:spPr>
            <a:xfrm>
              <a:off x="0" y="-47625"/>
              <a:ext cx="4816500" cy="1127400"/>
            </a:xfrm>
            <a:prstGeom prst="rect">
              <a:avLst/>
            </a:prstGeom>
            <a:noFill/>
            <a:ln>
              <a:noFill/>
            </a:ln>
          </p:spPr>
          <p:txBody>
            <a:bodyPr spcFirstLastPara="1" wrap="square" lIns="50800" tIns="50800" rIns="50800" bIns="50800" anchor="ctr" anchorCtr="0">
              <a:noAutofit/>
            </a:bodyPr>
            <a:lstStyle/>
            <a:p>
              <a:pPr marL="0" marR="0" lvl="0" indent="0" algn="ctr" rtl="0">
                <a:lnSpc>
                  <a:spcPct val="205166"/>
                </a:lnSpc>
                <a:spcBef>
                  <a:spcPts val="0"/>
                </a:spcBef>
                <a:spcAft>
                  <a:spcPts val="0"/>
                </a:spcAft>
                <a:buClr>
                  <a:srgbClr val="000000"/>
                </a:buClr>
                <a:buSzPts val="1800"/>
                <a:buFont typeface="Arial"/>
                <a:buNone/>
              </a:pPr>
              <a:endParaRPr sz="1800" b="0" i="0" u="none" strike="noStrike" cap="none">
                <a:solidFill>
                  <a:schemeClr val="dk2"/>
                </a:solidFill>
                <a:latin typeface="Calibri"/>
                <a:ea typeface="Calibri"/>
                <a:cs typeface="Calibri"/>
                <a:sym typeface="Calibri"/>
              </a:endParaRPr>
            </a:p>
          </p:txBody>
        </p:sp>
      </p:grpSp>
      <p:sp>
        <p:nvSpPr>
          <p:cNvPr id="104" name="Google Shape;104;p2"/>
          <p:cNvSpPr txBox="1"/>
          <p:nvPr/>
        </p:nvSpPr>
        <p:spPr>
          <a:xfrm>
            <a:off x="9011096" y="2282760"/>
            <a:ext cx="5937600" cy="346200"/>
          </a:xfrm>
          <a:prstGeom prst="rect">
            <a:avLst/>
          </a:prstGeom>
          <a:noFill/>
          <a:ln>
            <a:noFill/>
          </a:ln>
        </p:spPr>
        <p:txBody>
          <a:bodyPr spcFirstLastPara="1" wrap="square" lIns="0" tIns="0" rIns="0" bIns="0" anchor="t" anchorCtr="0">
            <a:spAutoFit/>
          </a:bodyPr>
          <a:lstStyle/>
          <a:p>
            <a:pPr marL="0" marR="0" lvl="0" indent="0" algn="l" rtl="0">
              <a:lnSpc>
                <a:spcPct val="89995"/>
              </a:lnSpc>
              <a:spcBef>
                <a:spcPts val="0"/>
              </a:spcBef>
              <a:spcAft>
                <a:spcPts val="0"/>
              </a:spcAft>
              <a:buClr>
                <a:srgbClr val="000000"/>
              </a:buClr>
              <a:buSzPts val="2499"/>
              <a:buFont typeface="Arial"/>
              <a:buNone/>
            </a:pPr>
            <a:r>
              <a:rPr lang="en-US" sz="2499" b="1" i="0" u="none" strike="noStrike" cap="none">
                <a:solidFill>
                  <a:schemeClr val="dk2"/>
                </a:solidFill>
                <a:latin typeface="Quicksand"/>
                <a:ea typeface="Quicksand"/>
                <a:cs typeface="Quicksand"/>
                <a:sym typeface="Quicksand"/>
              </a:rPr>
              <a:t>03  Dahlia Arum Wicaksono</a:t>
            </a:r>
            <a:endParaRPr sz="2499" b="1" i="0" u="none" strike="noStrike" cap="none">
              <a:solidFill>
                <a:schemeClr val="dk2"/>
              </a:solidFill>
              <a:latin typeface="Quicksand"/>
              <a:ea typeface="Quicksand"/>
              <a:cs typeface="Quicksand"/>
              <a:sym typeface="Quicksand"/>
            </a:endParaRPr>
          </a:p>
        </p:txBody>
      </p:sp>
      <p:sp>
        <p:nvSpPr>
          <p:cNvPr id="105" name="Google Shape;105;p2"/>
          <p:cNvSpPr txBox="1"/>
          <p:nvPr/>
        </p:nvSpPr>
        <p:spPr>
          <a:xfrm>
            <a:off x="9011096" y="2961548"/>
            <a:ext cx="7309200" cy="346200"/>
          </a:xfrm>
          <a:prstGeom prst="rect">
            <a:avLst/>
          </a:prstGeom>
          <a:noFill/>
          <a:ln>
            <a:noFill/>
          </a:ln>
        </p:spPr>
        <p:txBody>
          <a:bodyPr spcFirstLastPara="1" wrap="square" lIns="0" tIns="0" rIns="0" bIns="0" anchor="t" anchorCtr="0">
            <a:spAutoFit/>
          </a:bodyPr>
          <a:lstStyle/>
          <a:p>
            <a:pPr marL="0" marR="0" lvl="0" indent="0" algn="l" rtl="0">
              <a:lnSpc>
                <a:spcPct val="89995"/>
              </a:lnSpc>
              <a:spcBef>
                <a:spcPts val="0"/>
              </a:spcBef>
              <a:spcAft>
                <a:spcPts val="0"/>
              </a:spcAft>
              <a:buClr>
                <a:srgbClr val="000000"/>
              </a:buClr>
              <a:buSzPts val="2499"/>
              <a:buFont typeface="Arial"/>
              <a:buNone/>
            </a:pPr>
            <a:r>
              <a:rPr lang="en-US" sz="2499" b="1" i="0" u="none" strike="noStrike" cap="none">
                <a:solidFill>
                  <a:schemeClr val="dk2"/>
                </a:solidFill>
                <a:latin typeface="Quicksand"/>
                <a:ea typeface="Quicksand"/>
                <a:cs typeface="Quicksand"/>
                <a:sym typeface="Quicksand"/>
              </a:rPr>
              <a:t>04  Diana Margaret  </a:t>
            </a:r>
            <a:endParaRPr sz="1400" i="0" u="none" strike="noStrike" cap="none">
              <a:solidFill>
                <a:srgbClr val="000000"/>
              </a:solidFill>
              <a:latin typeface="Quicksand"/>
              <a:ea typeface="Quicksand"/>
              <a:cs typeface="Quicksand"/>
              <a:sym typeface="Quicksand"/>
            </a:endParaRPr>
          </a:p>
        </p:txBody>
      </p:sp>
      <p:cxnSp>
        <p:nvCxnSpPr>
          <p:cNvPr id="106" name="Google Shape;106;p2"/>
          <p:cNvCxnSpPr/>
          <p:nvPr/>
        </p:nvCxnSpPr>
        <p:spPr>
          <a:xfrm>
            <a:off x="8540272" y="571500"/>
            <a:ext cx="0" cy="9067800"/>
          </a:xfrm>
          <a:prstGeom prst="straightConnector1">
            <a:avLst/>
          </a:prstGeom>
          <a:noFill/>
          <a:ln w="9525" cap="flat" cmpd="sng">
            <a:solidFill>
              <a:schemeClr val="dk1"/>
            </a:solidFill>
            <a:prstDash val="solid"/>
            <a:round/>
            <a:headEnd type="none" w="sm" len="sm"/>
            <a:tailEnd type="none" w="sm" len="sm"/>
          </a:ln>
        </p:spPr>
      </p:cxnSp>
      <p:cxnSp>
        <p:nvCxnSpPr>
          <p:cNvPr id="107" name="Google Shape;107;p2"/>
          <p:cNvCxnSpPr/>
          <p:nvPr/>
        </p:nvCxnSpPr>
        <p:spPr>
          <a:xfrm>
            <a:off x="1028700" y="7329093"/>
            <a:ext cx="7511572" cy="0"/>
          </a:xfrm>
          <a:prstGeom prst="straightConnector1">
            <a:avLst/>
          </a:prstGeom>
          <a:noFill/>
          <a:ln w="9525" cap="flat" cmpd="sng">
            <a:solidFill>
              <a:schemeClr val="dk1"/>
            </a:solidFill>
            <a:prstDash val="solid"/>
            <a:round/>
            <a:headEnd type="none" w="sm" len="sm"/>
            <a:tailEnd type="none" w="sm" len="sm"/>
          </a:ln>
        </p:spPr>
      </p:cxnSp>
      <p:sp>
        <p:nvSpPr>
          <p:cNvPr id="108" name="Google Shape;108;p2"/>
          <p:cNvSpPr txBox="1"/>
          <p:nvPr/>
        </p:nvSpPr>
        <p:spPr>
          <a:xfrm>
            <a:off x="9034692" y="1558087"/>
            <a:ext cx="6639600" cy="346200"/>
          </a:xfrm>
          <a:prstGeom prst="rect">
            <a:avLst/>
          </a:prstGeom>
          <a:noFill/>
          <a:ln>
            <a:noFill/>
          </a:ln>
        </p:spPr>
        <p:txBody>
          <a:bodyPr spcFirstLastPara="1" wrap="square" lIns="0" tIns="0" rIns="0" bIns="0" anchor="t" anchorCtr="0">
            <a:spAutoFit/>
          </a:bodyPr>
          <a:lstStyle/>
          <a:p>
            <a:pPr marL="0" marR="0" lvl="0" indent="0" algn="l" rtl="0">
              <a:lnSpc>
                <a:spcPct val="89995"/>
              </a:lnSpc>
              <a:spcBef>
                <a:spcPts val="0"/>
              </a:spcBef>
              <a:spcAft>
                <a:spcPts val="0"/>
              </a:spcAft>
              <a:buClr>
                <a:srgbClr val="000000"/>
              </a:buClr>
              <a:buSzPts val="2499"/>
              <a:buFont typeface="Arial"/>
              <a:buNone/>
            </a:pPr>
            <a:r>
              <a:rPr lang="en-US" sz="2499" b="1" i="0" u="none" strike="noStrike" cap="none">
                <a:solidFill>
                  <a:schemeClr val="dk2"/>
                </a:solidFill>
                <a:latin typeface="Quicksand"/>
                <a:ea typeface="Quicksand"/>
                <a:cs typeface="Quicksand"/>
                <a:sym typeface="Quicksand"/>
              </a:rPr>
              <a:t>02  Ayo Putri Sagita</a:t>
            </a:r>
            <a:endParaRPr sz="2499" b="1" i="0" u="none" strike="noStrike" cap="none">
              <a:solidFill>
                <a:schemeClr val="dk2"/>
              </a:solidFill>
              <a:latin typeface="Quicksand"/>
              <a:ea typeface="Quicksand"/>
              <a:cs typeface="Quicksand"/>
              <a:sym typeface="Quicksand"/>
            </a:endParaRPr>
          </a:p>
        </p:txBody>
      </p:sp>
      <p:sp>
        <p:nvSpPr>
          <p:cNvPr id="109" name="Google Shape;109;p2"/>
          <p:cNvSpPr txBox="1"/>
          <p:nvPr/>
        </p:nvSpPr>
        <p:spPr>
          <a:xfrm>
            <a:off x="9051713" y="817439"/>
            <a:ext cx="6639600" cy="346200"/>
          </a:xfrm>
          <a:prstGeom prst="rect">
            <a:avLst/>
          </a:prstGeom>
          <a:noFill/>
          <a:ln>
            <a:noFill/>
          </a:ln>
        </p:spPr>
        <p:txBody>
          <a:bodyPr spcFirstLastPara="1" wrap="square" lIns="0" tIns="0" rIns="0" bIns="0" anchor="t" anchorCtr="0">
            <a:spAutoFit/>
          </a:bodyPr>
          <a:lstStyle/>
          <a:p>
            <a:pPr marL="0" marR="0" lvl="0" indent="0" algn="l" rtl="0">
              <a:lnSpc>
                <a:spcPct val="89995"/>
              </a:lnSpc>
              <a:spcBef>
                <a:spcPts val="0"/>
              </a:spcBef>
              <a:spcAft>
                <a:spcPts val="0"/>
              </a:spcAft>
              <a:buClr>
                <a:srgbClr val="000000"/>
              </a:buClr>
              <a:buSzPts val="2499"/>
              <a:buFont typeface="Arial"/>
              <a:buNone/>
            </a:pPr>
            <a:r>
              <a:rPr lang="en-US" sz="2499" b="1" i="0" u="none" strike="noStrike" cap="none">
                <a:solidFill>
                  <a:schemeClr val="dk2"/>
                </a:solidFill>
                <a:latin typeface="Quicksand"/>
                <a:ea typeface="Quicksand"/>
                <a:cs typeface="Quicksand"/>
                <a:sym typeface="Quicksand"/>
              </a:rPr>
              <a:t>01  Adam Hidayatullah </a:t>
            </a:r>
            <a:endParaRPr sz="1400" i="0" u="none" strike="noStrike" cap="none">
              <a:solidFill>
                <a:srgbClr val="000000"/>
              </a:solidFill>
              <a:latin typeface="Quicksand"/>
              <a:ea typeface="Quicksand"/>
              <a:cs typeface="Quicksand"/>
              <a:sym typeface="Quicksand"/>
            </a:endParaRPr>
          </a:p>
        </p:txBody>
      </p:sp>
      <p:sp>
        <p:nvSpPr>
          <p:cNvPr id="110" name="Google Shape;110;p2"/>
          <p:cNvSpPr txBox="1"/>
          <p:nvPr/>
        </p:nvSpPr>
        <p:spPr>
          <a:xfrm>
            <a:off x="8992046" y="3595966"/>
            <a:ext cx="7309200" cy="346200"/>
          </a:xfrm>
          <a:prstGeom prst="rect">
            <a:avLst/>
          </a:prstGeom>
          <a:noFill/>
          <a:ln>
            <a:noFill/>
          </a:ln>
        </p:spPr>
        <p:txBody>
          <a:bodyPr spcFirstLastPara="1" wrap="square" lIns="0" tIns="0" rIns="0" bIns="0" anchor="t" anchorCtr="0">
            <a:spAutoFit/>
          </a:bodyPr>
          <a:lstStyle/>
          <a:p>
            <a:pPr marL="0" marR="0" lvl="0" indent="0" algn="l" rtl="0">
              <a:lnSpc>
                <a:spcPct val="89995"/>
              </a:lnSpc>
              <a:spcBef>
                <a:spcPts val="0"/>
              </a:spcBef>
              <a:spcAft>
                <a:spcPts val="0"/>
              </a:spcAft>
              <a:buClr>
                <a:srgbClr val="000000"/>
              </a:buClr>
              <a:buSzPts val="2499"/>
              <a:buFont typeface="Arial"/>
              <a:buNone/>
            </a:pPr>
            <a:r>
              <a:rPr lang="en-US" sz="2499" b="1" i="0" u="none" strike="noStrike" cap="none">
                <a:solidFill>
                  <a:schemeClr val="dk2"/>
                </a:solidFill>
                <a:latin typeface="Quicksand"/>
                <a:ea typeface="Quicksand"/>
                <a:cs typeface="Quicksand"/>
                <a:sym typeface="Quicksand"/>
              </a:rPr>
              <a:t>05  Findri Fauzi</a:t>
            </a:r>
            <a:endParaRPr sz="1400" i="0" u="none" strike="noStrike" cap="none">
              <a:solidFill>
                <a:srgbClr val="000000"/>
              </a:solidFill>
              <a:latin typeface="Quicksand"/>
              <a:ea typeface="Quicksand"/>
              <a:cs typeface="Quicksand"/>
              <a:sym typeface="Quicksand"/>
            </a:endParaRPr>
          </a:p>
        </p:txBody>
      </p:sp>
      <p:sp>
        <p:nvSpPr>
          <p:cNvPr id="111" name="Google Shape;111;p2"/>
          <p:cNvSpPr txBox="1"/>
          <p:nvPr/>
        </p:nvSpPr>
        <p:spPr>
          <a:xfrm>
            <a:off x="8992046" y="4318926"/>
            <a:ext cx="7309200" cy="346200"/>
          </a:xfrm>
          <a:prstGeom prst="rect">
            <a:avLst/>
          </a:prstGeom>
          <a:noFill/>
          <a:ln>
            <a:noFill/>
          </a:ln>
        </p:spPr>
        <p:txBody>
          <a:bodyPr spcFirstLastPara="1" wrap="square" lIns="0" tIns="0" rIns="0" bIns="0" anchor="t" anchorCtr="0">
            <a:spAutoFit/>
          </a:bodyPr>
          <a:lstStyle/>
          <a:p>
            <a:pPr marL="0" marR="0" lvl="0" indent="0" algn="l" rtl="0">
              <a:lnSpc>
                <a:spcPct val="89995"/>
              </a:lnSpc>
              <a:spcBef>
                <a:spcPts val="0"/>
              </a:spcBef>
              <a:spcAft>
                <a:spcPts val="0"/>
              </a:spcAft>
              <a:buClr>
                <a:srgbClr val="000000"/>
              </a:buClr>
              <a:buSzPts val="2499"/>
              <a:buFont typeface="Arial"/>
              <a:buNone/>
            </a:pPr>
            <a:r>
              <a:rPr lang="en-US" sz="2499" b="1" i="0" u="none" strike="noStrike" cap="none">
                <a:solidFill>
                  <a:schemeClr val="dk2"/>
                </a:solidFill>
                <a:latin typeface="Quicksand"/>
                <a:ea typeface="Quicksand"/>
                <a:cs typeface="Quicksand"/>
                <a:sym typeface="Quicksand"/>
              </a:rPr>
              <a:t>06  I Putu Werdhi Winata</a:t>
            </a:r>
            <a:endParaRPr sz="1400" i="0" u="none" strike="noStrike" cap="none">
              <a:solidFill>
                <a:srgbClr val="000000"/>
              </a:solidFill>
              <a:latin typeface="Quicksand"/>
              <a:ea typeface="Quicksand"/>
              <a:cs typeface="Quicksand"/>
              <a:sym typeface="Quicksand"/>
            </a:endParaRPr>
          </a:p>
        </p:txBody>
      </p:sp>
      <p:sp>
        <p:nvSpPr>
          <p:cNvPr id="112" name="Google Shape;112;p2"/>
          <p:cNvSpPr txBox="1"/>
          <p:nvPr/>
        </p:nvSpPr>
        <p:spPr>
          <a:xfrm>
            <a:off x="8982521" y="5029298"/>
            <a:ext cx="7309200" cy="346200"/>
          </a:xfrm>
          <a:prstGeom prst="rect">
            <a:avLst/>
          </a:prstGeom>
          <a:noFill/>
          <a:ln>
            <a:noFill/>
          </a:ln>
        </p:spPr>
        <p:txBody>
          <a:bodyPr spcFirstLastPara="1" wrap="square" lIns="0" tIns="0" rIns="0" bIns="0" anchor="t" anchorCtr="0">
            <a:spAutoFit/>
          </a:bodyPr>
          <a:lstStyle/>
          <a:p>
            <a:pPr marL="0" marR="0" lvl="0" indent="0" algn="l" rtl="0">
              <a:lnSpc>
                <a:spcPct val="89995"/>
              </a:lnSpc>
              <a:spcBef>
                <a:spcPts val="0"/>
              </a:spcBef>
              <a:spcAft>
                <a:spcPts val="0"/>
              </a:spcAft>
              <a:buClr>
                <a:srgbClr val="000000"/>
              </a:buClr>
              <a:buSzPts val="2499"/>
              <a:buFont typeface="Arial"/>
              <a:buNone/>
            </a:pPr>
            <a:r>
              <a:rPr lang="en-US" sz="2499" b="1" i="0" u="none" strike="noStrike" cap="none">
                <a:solidFill>
                  <a:schemeClr val="dk2"/>
                </a:solidFill>
                <a:latin typeface="Quicksand"/>
                <a:ea typeface="Quicksand"/>
                <a:cs typeface="Quicksand"/>
                <a:sym typeface="Quicksand"/>
              </a:rPr>
              <a:t>07  Jedy Sean Syah</a:t>
            </a:r>
            <a:endParaRPr sz="1400" i="0" u="none" strike="noStrike" cap="none">
              <a:solidFill>
                <a:srgbClr val="000000"/>
              </a:solidFill>
              <a:latin typeface="Quicksand"/>
              <a:ea typeface="Quicksand"/>
              <a:cs typeface="Quicksand"/>
              <a:sym typeface="Quicksand"/>
            </a:endParaRPr>
          </a:p>
        </p:txBody>
      </p:sp>
      <p:sp>
        <p:nvSpPr>
          <p:cNvPr id="113" name="Google Shape;113;p2"/>
          <p:cNvSpPr txBox="1"/>
          <p:nvPr/>
        </p:nvSpPr>
        <p:spPr>
          <a:xfrm>
            <a:off x="8963471" y="5673810"/>
            <a:ext cx="7309200" cy="346200"/>
          </a:xfrm>
          <a:prstGeom prst="rect">
            <a:avLst/>
          </a:prstGeom>
          <a:noFill/>
          <a:ln>
            <a:noFill/>
          </a:ln>
        </p:spPr>
        <p:txBody>
          <a:bodyPr spcFirstLastPara="1" wrap="square" lIns="0" tIns="0" rIns="0" bIns="0" anchor="t" anchorCtr="0">
            <a:spAutoFit/>
          </a:bodyPr>
          <a:lstStyle/>
          <a:p>
            <a:pPr marL="0" marR="0" lvl="0" indent="0" algn="l" rtl="0">
              <a:lnSpc>
                <a:spcPct val="89995"/>
              </a:lnSpc>
              <a:spcBef>
                <a:spcPts val="0"/>
              </a:spcBef>
              <a:spcAft>
                <a:spcPts val="0"/>
              </a:spcAft>
              <a:buClr>
                <a:srgbClr val="000000"/>
              </a:buClr>
              <a:buSzPts val="2499"/>
              <a:buFont typeface="Arial"/>
              <a:buNone/>
            </a:pPr>
            <a:r>
              <a:rPr lang="en-US" sz="2499" b="1" i="0" u="none" strike="noStrike" cap="none">
                <a:solidFill>
                  <a:schemeClr val="dk2"/>
                </a:solidFill>
                <a:latin typeface="Quicksand"/>
                <a:ea typeface="Quicksand"/>
                <a:cs typeface="Quicksand"/>
                <a:sym typeface="Quicksand"/>
              </a:rPr>
              <a:t>08  Mela Sari</a:t>
            </a:r>
            <a:endParaRPr sz="1400" i="0" u="none" strike="noStrike" cap="none">
              <a:solidFill>
                <a:srgbClr val="000000"/>
              </a:solidFill>
              <a:latin typeface="Quicksand"/>
              <a:ea typeface="Quicksand"/>
              <a:cs typeface="Quicksand"/>
              <a:sym typeface="Quicksand"/>
            </a:endParaRPr>
          </a:p>
        </p:txBody>
      </p:sp>
      <p:sp>
        <p:nvSpPr>
          <p:cNvPr id="114" name="Google Shape;114;p2"/>
          <p:cNvSpPr txBox="1"/>
          <p:nvPr/>
        </p:nvSpPr>
        <p:spPr>
          <a:xfrm>
            <a:off x="8963471" y="6365254"/>
            <a:ext cx="7309200" cy="346200"/>
          </a:xfrm>
          <a:prstGeom prst="rect">
            <a:avLst/>
          </a:prstGeom>
          <a:noFill/>
          <a:ln>
            <a:noFill/>
          </a:ln>
        </p:spPr>
        <p:txBody>
          <a:bodyPr spcFirstLastPara="1" wrap="square" lIns="0" tIns="0" rIns="0" bIns="0" anchor="t" anchorCtr="0">
            <a:spAutoFit/>
          </a:bodyPr>
          <a:lstStyle/>
          <a:p>
            <a:pPr marL="0" marR="0" lvl="0" indent="0" algn="l" rtl="0">
              <a:lnSpc>
                <a:spcPct val="89995"/>
              </a:lnSpc>
              <a:spcBef>
                <a:spcPts val="0"/>
              </a:spcBef>
              <a:spcAft>
                <a:spcPts val="0"/>
              </a:spcAft>
              <a:buClr>
                <a:srgbClr val="000000"/>
              </a:buClr>
              <a:buSzPts val="2499"/>
              <a:buFont typeface="Arial"/>
              <a:buNone/>
            </a:pPr>
            <a:r>
              <a:rPr lang="en-US" sz="2499" b="1" i="0" u="none" strike="noStrike" cap="none">
                <a:solidFill>
                  <a:schemeClr val="dk2"/>
                </a:solidFill>
                <a:latin typeface="Quicksand"/>
                <a:ea typeface="Quicksand"/>
                <a:cs typeface="Quicksand"/>
                <a:sym typeface="Quicksand"/>
              </a:rPr>
              <a:t>09  Muhammad Rijal Ulhaq </a:t>
            </a:r>
            <a:endParaRPr sz="1400" i="0" u="none" strike="noStrike" cap="none">
              <a:solidFill>
                <a:srgbClr val="000000"/>
              </a:solidFill>
              <a:latin typeface="Quicksand"/>
              <a:ea typeface="Quicksand"/>
              <a:cs typeface="Quicksand"/>
              <a:sym typeface="Quicksand"/>
            </a:endParaRPr>
          </a:p>
        </p:txBody>
      </p:sp>
      <p:sp>
        <p:nvSpPr>
          <p:cNvPr id="115" name="Google Shape;115;p2"/>
          <p:cNvSpPr txBox="1"/>
          <p:nvPr/>
        </p:nvSpPr>
        <p:spPr>
          <a:xfrm>
            <a:off x="8934896" y="7071651"/>
            <a:ext cx="7309200" cy="346200"/>
          </a:xfrm>
          <a:prstGeom prst="rect">
            <a:avLst/>
          </a:prstGeom>
          <a:noFill/>
          <a:ln>
            <a:noFill/>
          </a:ln>
        </p:spPr>
        <p:txBody>
          <a:bodyPr spcFirstLastPara="1" wrap="square" lIns="0" tIns="0" rIns="0" bIns="0" anchor="t" anchorCtr="0">
            <a:spAutoFit/>
          </a:bodyPr>
          <a:lstStyle/>
          <a:p>
            <a:pPr marL="0" marR="0" lvl="0" indent="0" algn="l" rtl="0">
              <a:lnSpc>
                <a:spcPct val="89995"/>
              </a:lnSpc>
              <a:spcBef>
                <a:spcPts val="0"/>
              </a:spcBef>
              <a:spcAft>
                <a:spcPts val="0"/>
              </a:spcAft>
              <a:buClr>
                <a:srgbClr val="000000"/>
              </a:buClr>
              <a:buSzPts val="2499"/>
              <a:buFont typeface="Arial"/>
              <a:buNone/>
            </a:pPr>
            <a:r>
              <a:rPr lang="en-US" sz="2499" b="1" i="0" u="none" strike="noStrike" cap="none">
                <a:solidFill>
                  <a:schemeClr val="dk2"/>
                </a:solidFill>
                <a:latin typeface="Quicksand"/>
                <a:ea typeface="Quicksand"/>
                <a:cs typeface="Quicksand"/>
                <a:sym typeface="Quicksand"/>
              </a:rPr>
              <a:t>10  Najela Rafia Elchoir</a:t>
            </a:r>
            <a:endParaRPr sz="2499" b="1" i="0" u="none" strike="noStrike" cap="none">
              <a:solidFill>
                <a:schemeClr val="dk2"/>
              </a:solidFill>
              <a:latin typeface="Quicksand"/>
              <a:ea typeface="Quicksand"/>
              <a:cs typeface="Quicksand"/>
              <a:sym typeface="Quicksand"/>
            </a:endParaRPr>
          </a:p>
        </p:txBody>
      </p:sp>
      <p:sp>
        <p:nvSpPr>
          <p:cNvPr id="116" name="Google Shape;116;p2"/>
          <p:cNvSpPr txBox="1"/>
          <p:nvPr/>
        </p:nvSpPr>
        <p:spPr>
          <a:xfrm>
            <a:off x="8963471" y="7746146"/>
            <a:ext cx="7309200" cy="346200"/>
          </a:xfrm>
          <a:prstGeom prst="rect">
            <a:avLst/>
          </a:prstGeom>
          <a:noFill/>
          <a:ln>
            <a:noFill/>
          </a:ln>
        </p:spPr>
        <p:txBody>
          <a:bodyPr spcFirstLastPara="1" wrap="square" lIns="0" tIns="0" rIns="0" bIns="0" anchor="t" anchorCtr="0">
            <a:spAutoFit/>
          </a:bodyPr>
          <a:lstStyle/>
          <a:p>
            <a:pPr marL="0" marR="0" lvl="0" indent="0" algn="l" rtl="0">
              <a:lnSpc>
                <a:spcPct val="89995"/>
              </a:lnSpc>
              <a:spcBef>
                <a:spcPts val="0"/>
              </a:spcBef>
              <a:spcAft>
                <a:spcPts val="0"/>
              </a:spcAft>
              <a:buClr>
                <a:srgbClr val="000000"/>
              </a:buClr>
              <a:buSzPts val="2499"/>
              <a:buFont typeface="Arial"/>
              <a:buNone/>
            </a:pPr>
            <a:r>
              <a:rPr lang="en-US" sz="2499" b="1" i="0" u="none" strike="noStrike" cap="none">
                <a:solidFill>
                  <a:schemeClr val="dk2"/>
                </a:solidFill>
                <a:latin typeface="Quicksand"/>
                <a:ea typeface="Quicksand"/>
                <a:cs typeface="Quicksand"/>
                <a:sym typeface="Quicksand"/>
              </a:rPr>
              <a:t>11  Nurul Annisa</a:t>
            </a:r>
            <a:endParaRPr sz="1400" i="0" u="none" strike="noStrike" cap="none">
              <a:solidFill>
                <a:srgbClr val="000000"/>
              </a:solidFill>
              <a:latin typeface="Quicksand"/>
              <a:ea typeface="Quicksand"/>
              <a:cs typeface="Quicksand"/>
              <a:sym typeface="Quicksand"/>
            </a:endParaRPr>
          </a:p>
        </p:txBody>
      </p:sp>
      <p:sp>
        <p:nvSpPr>
          <p:cNvPr id="117" name="Google Shape;117;p2"/>
          <p:cNvSpPr txBox="1"/>
          <p:nvPr/>
        </p:nvSpPr>
        <p:spPr>
          <a:xfrm>
            <a:off x="8963471" y="8420641"/>
            <a:ext cx="7309200" cy="346200"/>
          </a:xfrm>
          <a:prstGeom prst="rect">
            <a:avLst/>
          </a:prstGeom>
          <a:noFill/>
          <a:ln>
            <a:noFill/>
          </a:ln>
        </p:spPr>
        <p:txBody>
          <a:bodyPr spcFirstLastPara="1" wrap="square" lIns="0" tIns="0" rIns="0" bIns="0" anchor="t" anchorCtr="0">
            <a:spAutoFit/>
          </a:bodyPr>
          <a:lstStyle/>
          <a:p>
            <a:pPr marL="0" marR="0" lvl="0" indent="0" algn="l" rtl="0">
              <a:lnSpc>
                <a:spcPct val="89995"/>
              </a:lnSpc>
              <a:spcBef>
                <a:spcPts val="0"/>
              </a:spcBef>
              <a:spcAft>
                <a:spcPts val="0"/>
              </a:spcAft>
              <a:buClr>
                <a:srgbClr val="000000"/>
              </a:buClr>
              <a:buSzPts val="2499"/>
              <a:buFont typeface="Arial"/>
              <a:buNone/>
            </a:pPr>
            <a:r>
              <a:rPr lang="en-US" sz="2499" b="1" i="0" u="none" strike="noStrike" cap="none">
                <a:solidFill>
                  <a:schemeClr val="dk2"/>
                </a:solidFill>
                <a:latin typeface="Quicksand"/>
                <a:ea typeface="Quicksand"/>
                <a:cs typeface="Quicksand"/>
                <a:sym typeface="Quicksand"/>
              </a:rPr>
              <a:t>12  Rivaldy Alawy</a:t>
            </a:r>
            <a:endParaRPr sz="2499" b="1" i="0" u="none" strike="noStrike" cap="none">
              <a:solidFill>
                <a:schemeClr val="dk2"/>
              </a:solidFill>
              <a:latin typeface="Quicksand"/>
              <a:ea typeface="Quicksand"/>
              <a:cs typeface="Quicksand"/>
              <a:sym typeface="Quicksand"/>
            </a:endParaRPr>
          </a:p>
        </p:txBody>
      </p:sp>
      <p:sp>
        <p:nvSpPr>
          <p:cNvPr id="118" name="Google Shape;118;p2"/>
          <p:cNvSpPr txBox="1"/>
          <p:nvPr/>
        </p:nvSpPr>
        <p:spPr>
          <a:xfrm>
            <a:off x="8934896" y="9147362"/>
            <a:ext cx="7309200" cy="346200"/>
          </a:xfrm>
          <a:prstGeom prst="rect">
            <a:avLst/>
          </a:prstGeom>
          <a:noFill/>
          <a:ln>
            <a:noFill/>
          </a:ln>
        </p:spPr>
        <p:txBody>
          <a:bodyPr spcFirstLastPara="1" wrap="square" lIns="0" tIns="0" rIns="0" bIns="0" anchor="t" anchorCtr="0">
            <a:spAutoFit/>
          </a:bodyPr>
          <a:lstStyle/>
          <a:p>
            <a:pPr marL="0" marR="0" lvl="0" indent="0" algn="l" rtl="0">
              <a:lnSpc>
                <a:spcPct val="89995"/>
              </a:lnSpc>
              <a:spcBef>
                <a:spcPts val="0"/>
              </a:spcBef>
              <a:spcAft>
                <a:spcPts val="0"/>
              </a:spcAft>
              <a:buClr>
                <a:srgbClr val="000000"/>
              </a:buClr>
              <a:buSzPts val="2499"/>
              <a:buFont typeface="Arial"/>
              <a:buNone/>
            </a:pPr>
            <a:r>
              <a:rPr lang="en-US" sz="2499" b="1" i="0" u="none" strike="noStrike" cap="none">
                <a:solidFill>
                  <a:schemeClr val="dk2"/>
                </a:solidFill>
                <a:latin typeface="Quicksand"/>
                <a:ea typeface="Quicksand"/>
                <a:cs typeface="Quicksand"/>
                <a:sym typeface="Quicksand"/>
              </a:rPr>
              <a:t>13  Tasya Nur Karina</a:t>
            </a:r>
            <a:endParaRPr sz="1400" i="0" u="none" strike="noStrike" cap="none">
              <a:solidFill>
                <a:srgbClr val="000000"/>
              </a:solidFill>
              <a:latin typeface="Quicksand"/>
              <a:ea typeface="Quicksand"/>
              <a:cs typeface="Quicksand"/>
              <a:sym typeface="Quicksand"/>
            </a:endParaRPr>
          </a:p>
        </p:txBody>
      </p:sp>
      <p:pic>
        <p:nvPicPr>
          <p:cNvPr id="119" name="Google Shape;119;p2" title="243-2432711_azure-sql-database-icon-removebg-preview.png"/>
          <p:cNvPicPr preferRelativeResize="0"/>
          <p:nvPr/>
        </p:nvPicPr>
        <p:blipFill rotWithShape="1">
          <a:blip r:embed="rId4">
            <a:alphaModFix/>
          </a:blip>
          <a:srcRect t="8637" b="8629"/>
          <a:stretch/>
        </p:blipFill>
        <p:spPr>
          <a:xfrm>
            <a:off x="5345299" y="5351300"/>
            <a:ext cx="2800351" cy="1628775"/>
          </a:xfrm>
          <a:prstGeom prst="rect">
            <a:avLst/>
          </a:prstGeom>
          <a:noFill/>
          <a:ln>
            <a:noFill/>
          </a:ln>
        </p:spPr>
      </p:pic>
      <p:pic>
        <p:nvPicPr>
          <p:cNvPr id="120" name="Google Shape;120;p2"/>
          <p:cNvPicPr preferRelativeResize="0"/>
          <p:nvPr/>
        </p:nvPicPr>
        <p:blipFill rotWithShape="1">
          <a:blip r:embed="rId5">
            <a:alphaModFix/>
          </a:blip>
          <a:srcRect/>
          <a:stretch/>
        </p:blipFill>
        <p:spPr>
          <a:xfrm>
            <a:off x="16272797" y="8478366"/>
            <a:ext cx="1624674" cy="1624674"/>
          </a:xfrm>
          <a:prstGeom prst="rect">
            <a:avLst/>
          </a:prstGeom>
          <a:noFill/>
          <a:ln>
            <a:noFill/>
          </a:ln>
        </p:spPr>
      </p:pic>
      <p:pic>
        <p:nvPicPr>
          <p:cNvPr id="121" name="Google Shape;121;p2" title="BigQuery-4-removebg-preview.png"/>
          <p:cNvPicPr preferRelativeResize="0"/>
          <p:nvPr/>
        </p:nvPicPr>
        <p:blipFill>
          <a:blip r:embed="rId6">
            <a:alphaModFix/>
          </a:blip>
          <a:stretch>
            <a:fillRect/>
          </a:stretch>
        </p:blipFill>
        <p:spPr>
          <a:xfrm>
            <a:off x="764750" y="3671461"/>
            <a:ext cx="4428150" cy="1886392"/>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g36d91deae5d_0_254"/>
          <p:cNvSpPr/>
          <p:nvPr/>
        </p:nvSpPr>
        <p:spPr>
          <a:xfrm>
            <a:off x="7624775" y="-58675"/>
            <a:ext cx="10813249" cy="10294940"/>
          </a:xfrm>
          <a:custGeom>
            <a:avLst/>
            <a:gdLst/>
            <a:ahLst/>
            <a:cxnLst/>
            <a:rect l="l" t="t" r="r" b="b"/>
            <a:pathLst>
              <a:path w="4816592" h="1079700" extrusionOk="0">
                <a:moveTo>
                  <a:pt x="0" y="0"/>
                </a:moveTo>
                <a:lnTo>
                  <a:pt x="4816592" y="0"/>
                </a:lnTo>
                <a:lnTo>
                  <a:pt x="4816592" y="1079700"/>
                </a:lnTo>
                <a:lnTo>
                  <a:pt x="0" y="1079700"/>
                </a:lnTo>
                <a:close/>
              </a:path>
            </a:pathLst>
          </a:custGeom>
          <a:solidFill>
            <a:srgbClr val="DBE5EA"/>
          </a:solidFill>
          <a:ln>
            <a:noFill/>
          </a:ln>
        </p:spPr>
      </p:sp>
      <p:sp>
        <p:nvSpPr>
          <p:cNvPr id="323" name="Google Shape;323;g36d91deae5d_0_254"/>
          <p:cNvSpPr txBox="1"/>
          <p:nvPr/>
        </p:nvSpPr>
        <p:spPr>
          <a:xfrm>
            <a:off x="7857400" y="742850"/>
            <a:ext cx="10287000" cy="8850600"/>
          </a:xfrm>
          <a:prstGeom prst="rect">
            <a:avLst/>
          </a:prstGeom>
          <a:noFill/>
          <a:ln>
            <a:noFill/>
          </a:ln>
        </p:spPr>
        <p:txBody>
          <a:bodyPr spcFirstLastPara="1" wrap="square" lIns="0" tIns="0" rIns="0" bIns="0" anchor="t" anchorCtr="0">
            <a:spAutoFit/>
          </a:bodyPr>
          <a:lstStyle/>
          <a:p>
            <a:pPr marL="0" marR="0" lvl="0" indent="0" algn="just" rtl="0">
              <a:lnSpc>
                <a:spcPct val="150000"/>
              </a:lnSpc>
              <a:spcBef>
                <a:spcPts val="0"/>
              </a:spcBef>
              <a:spcAft>
                <a:spcPts val="0"/>
              </a:spcAft>
              <a:buClr>
                <a:srgbClr val="000000"/>
              </a:buClr>
              <a:buSzPts val="2400"/>
              <a:buFont typeface="Arial"/>
              <a:buNone/>
            </a:pPr>
            <a:r>
              <a:rPr lang="en-US" sz="2300" b="1" i="0" u="none" strike="noStrike" cap="none">
                <a:solidFill>
                  <a:srgbClr val="0F4662"/>
                </a:solidFill>
                <a:latin typeface="Quicksand"/>
                <a:ea typeface="Quicksand"/>
                <a:cs typeface="Quicksand"/>
                <a:sym typeface="Quicksand"/>
              </a:rPr>
              <a:t>Penjelasan Query: </a:t>
            </a:r>
            <a:endParaRPr sz="2300" b="1" i="0" u="none" strike="noStrike" cap="none">
              <a:solidFill>
                <a:srgbClr val="0F4662"/>
              </a:solidFill>
              <a:latin typeface="Quicksand"/>
              <a:ea typeface="Quicksand"/>
              <a:cs typeface="Quicksand"/>
              <a:sym typeface="Quicksand"/>
            </a:endParaRPr>
          </a:p>
          <a:p>
            <a:pPr marL="457200" marR="0" lvl="0" indent="-450850" algn="just" rtl="0">
              <a:lnSpc>
                <a:spcPct val="150000"/>
              </a:lnSpc>
              <a:spcBef>
                <a:spcPts val="0"/>
              </a:spcBef>
              <a:spcAft>
                <a:spcPts val="0"/>
              </a:spcAft>
              <a:buClr>
                <a:srgbClr val="0F4662"/>
              </a:buClr>
              <a:buSzPts val="2300"/>
              <a:buFont typeface="Calibri"/>
              <a:buAutoNum type="arabicPeriod"/>
            </a:pPr>
            <a:r>
              <a:rPr lang="en-US" sz="2300" b="1">
                <a:solidFill>
                  <a:srgbClr val="0F4662"/>
                </a:solidFill>
                <a:latin typeface="Quicksand"/>
                <a:ea typeface="Quicksand"/>
                <a:cs typeface="Quicksand"/>
                <a:sym typeface="Quicksand"/>
              </a:rPr>
              <a:t>SELECT </a:t>
            </a:r>
            <a:r>
              <a:rPr lang="en-US" sz="2300">
                <a:solidFill>
                  <a:srgbClr val="0F4662"/>
                </a:solidFill>
                <a:latin typeface="Quicksand"/>
                <a:ea typeface="Quicksand"/>
                <a:cs typeface="Quicksand"/>
                <a:sym typeface="Quicksand"/>
              </a:rPr>
              <a:t>untuk memanggil payment_method dan  id, kemudian </a:t>
            </a:r>
            <a:r>
              <a:rPr lang="en-US" sz="2300" i="0" u="none" strike="noStrike" cap="none">
                <a:solidFill>
                  <a:srgbClr val="0F4662"/>
                </a:solidFill>
                <a:latin typeface="Quicksand"/>
                <a:ea typeface="Quicksand"/>
                <a:cs typeface="Quicksand"/>
                <a:sym typeface="Quicksand"/>
              </a:rPr>
              <a:t>gunakan COUNT(DISTINCT order_detail.id) untuk menghitung jumlah </a:t>
            </a:r>
            <a:r>
              <a:rPr lang="en-US" sz="2300">
                <a:solidFill>
                  <a:srgbClr val="0F4662"/>
                </a:solidFill>
                <a:latin typeface="Quicksand"/>
                <a:ea typeface="Quicksand"/>
                <a:cs typeface="Quicksand"/>
                <a:sym typeface="Quicksand"/>
              </a:rPr>
              <a:t>orderan </a:t>
            </a:r>
            <a:r>
              <a:rPr lang="en-US" sz="2300" i="0" u="none" strike="noStrike" cap="none">
                <a:solidFill>
                  <a:srgbClr val="0F4662"/>
                </a:solidFill>
                <a:latin typeface="Quicksand"/>
                <a:ea typeface="Quicksand"/>
                <a:cs typeface="Quicksand"/>
                <a:sym typeface="Quicksand"/>
              </a:rPr>
              <a:t>unik (tidak duplikat).</a:t>
            </a:r>
            <a:endParaRPr sz="2300" i="0" u="none" strike="noStrike" cap="none">
              <a:solidFill>
                <a:srgbClr val="0F4662"/>
              </a:solidFill>
              <a:latin typeface="Quicksand"/>
              <a:ea typeface="Quicksand"/>
              <a:cs typeface="Quicksand"/>
              <a:sym typeface="Quicksand"/>
            </a:endParaRPr>
          </a:p>
          <a:p>
            <a:pPr marL="457200" marR="0" lvl="0" indent="-450850" algn="just" rtl="0">
              <a:lnSpc>
                <a:spcPct val="150000"/>
              </a:lnSpc>
              <a:spcBef>
                <a:spcPts val="0"/>
              </a:spcBef>
              <a:spcAft>
                <a:spcPts val="0"/>
              </a:spcAft>
              <a:buClr>
                <a:srgbClr val="0F4662"/>
              </a:buClr>
              <a:buSzPts val="2300"/>
              <a:buFont typeface="Quicksand"/>
              <a:buAutoNum type="arabicPeriod"/>
            </a:pPr>
            <a:r>
              <a:rPr lang="en-US" sz="2300" b="1">
                <a:solidFill>
                  <a:srgbClr val="0F4662"/>
                </a:solidFill>
                <a:latin typeface="Quicksand"/>
                <a:ea typeface="Quicksand"/>
                <a:cs typeface="Quicksand"/>
                <a:sym typeface="Quicksand"/>
              </a:rPr>
              <a:t>FROM </a:t>
            </a:r>
            <a:r>
              <a:rPr lang="en-US" sz="2300">
                <a:solidFill>
                  <a:srgbClr val="0F4662"/>
                </a:solidFill>
                <a:latin typeface="Quicksand"/>
                <a:ea typeface="Quicksand"/>
                <a:cs typeface="Quicksand"/>
                <a:sym typeface="Quicksand"/>
              </a:rPr>
              <a:t>untuk data diambil dari tabel bernama fact_order yang ada di database finpro dan memberi alias o. </a:t>
            </a:r>
            <a:endParaRPr sz="2300">
              <a:solidFill>
                <a:srgbClr val="0F4662"/>
              </a:solidFill>
              <a:latin typeface="Quicksand"/>
              <a:ea typeface="Quicksand"/>
              <a:cs typeface="Quicksand"/>
              <a:sym typeface="Quicksand"/>
            </a:endParaRPr>
          </a:p>
          <a:p>
            <a:pPr marL="457200" marR="0" lvl="0" indent="-450850" algn="just" rtl="0">
              <a:lnSpc>
                <a:spcPct val="150000"/>
              </a:lnSpc>
              <a:spcBef>
                <a:spcPts val="0"/>
              </a:spcBef>
              <a:spcAft>
                <a:spcPts val="0"/>
              </a:spcAft>
              <a:buClr>
                <a:srgbClr val="0F4662"/>
              </a:buClr>
              <a:buSzPts val="2300"/>
              <a:buFont typeface="Quicksand"/>
              <a:buAutoNum type="arabicPeriod"/>
            </a:pPr>
            <a:r>
              <a:rPr lang="en-US" sz="2300" b="1">
                <a:solidFill>
                  <a:srgbClr val="0F4662"/>
                </a:solidFill>
                <a:latin typeface="Quicksand"/>
                <a:ea typeface="Quicksand"/>
                <a:cs typeface="Quicksand"/>
                <a:sym typeface="Quicksand"/>
              </a:rPr>
              <a:t>LEFT JOIN </a:t>
            </a:r>
            <a:r>
              <a:rPr lang="en-US" sz="2300">
                <a:solidFill>
                  <a:srgbClr val="0F4662"/>
                </a:solidFill>
                <a:latin typeface="Quicksand"/>
                <a:ea typeface="Quicksand"/>
                <a:cs typeface="Quicksand"/>
                <a:sym typeface="Quicksand"/>
              </a:rPr>
              <a:t> tabel finpro.dim_payment (memberi alias p) agar dapat terkoneksi dengan kolom metode pembayaran (p.payment_method), dan disambungkan melalui o.payment_id = p.id</a:t>
            </a:r>
            <a:endParaRPr sz="2300" i="0" u="none" strike="noStrike" cap="none">
              <a:solidFill>
                <a:srgbClr val="0F4662"/>
              </a:solidFill>
              <a:latin typeface="Quicksand"/>
              <a:ea typeface="Quicksand"/>
              <a:cs typeface="Quicksand"/>
              <a:sym typeface="Quicksand"/>
            </a:endParaRPr>
          </a:p>
          <a:p>
            <a:pPr marL="457200" marR="0" lvl="0" indent="-450850" algn="just" rtl="0">
              <a:lnSpc>
                <a:spcPct val="150000"/>
              </a:lnSpc>
              <a:spcBef>
                <a:spcPts val="0"/>
              </a:spcBef>
              <a:spcAft>
                <a:spcPts val="0"/>
              </a:spcAft>
              <a:buClr>
                <a:srgbClr val="0F4662"/>
              </a:buClr>
              <a:buSzPts val="2300"/>
              <a:buFont typeface="Calibri"/>
              <a:buAutoNum type="arabicPeriod"/>
            </a:pPr>
            <a:r>
              <a:rPr lang="en-US" sz="2300" b="1">
                <a:solidFill>
                  <a:srgbClr val="0F4662"/>
                </a:solidFill>
                <a:latin typeface="Quicksand"/>
                <a:ea typeface="Quicksand"/>
                <a:cs typeface="Quicksand"/>
                <a:sym typeface="Quicksand"/>
              </a:rPr>
              <a:t>WHERE </a:t>
            </a:r>
            <a:r>
              <a:rPr lang="en-US" sz="2300">
                <a:solidFill>
                  <a:srgbClr val="0F4662"/>
                </a:solidFill>
                <a:latin typeface="Quicksand"/>
                <a:ea typeface="Quicksand"/>
                <a:cs typeface="Quicksand"/>
                <a:sym typeface="Quicksand"/>
              </a:rPr>
              <a:t>untuk memf</a:t>
            </a:r>
            <a:r>
              <a:rPr lang="en-US" sz="2300" i="0" u="none" strike="noStrike" cap="none">
                <a:solidFill>
                  <a:srgbClr val="0F4662"/>
                </a:solidFill>
                <a:latin typeface="Quicksand"/>
                <a:ea typeface="Quicksand"/>
                <a:cs typeface="Quicksand"/>
                <a:sym typeface="Quicksand"/>
              </a:rPr>
              <a:t>ilter tahun transaksi menggunakan EXTRACT(YEAR FROM order_date) = 2022 dan gunakan is_valid = 1 untuk memfilter data transaksi</a:t>
            </a:r>
            <a:r>
              <a:rPr lang="en-US" sz="2300">
                <a:solidFill>
                  <a:srgbClr val="0F4662"/>
                </a:solidFill>
                <a:latin typeface="Quicksand"/>
                <a:ea typeface="Quicksand"/>
                <a:cs typeface="Quicksand"/>
                <a:sym typeface="Quicksand"/>
              </a:rPr>
              <a:t> </a:t>
            </a:r>
            <a:r>
              <a:rPr lang="en-US" sz="2300" i="0" u="none" strike="noStrike" cap="none">
                <a:solidFill>
                  <a:srgbClr val="0F4662"/>
                </a:solidFill>
                <a:latin typeface="Quicksand"/>
                <a:ea typeface="Quicksand"/>
                <a:cs typeface="Quicksand"/>
                <a:sym typeface="Quicksand"/>
              </a:rPr>
              <a:t>(</a:t>
            </a:r>
            <a:r>
              <a:rPr lang="en-US" sz="2300">
                <a:solidFill>
                  <a:srgbClr val="0F4662"/>
                </a:solidFill>
                <a:latin typeface="Quicksand"/>
                <a:ea typeface="Quicksand"/>
                <a:cs typeface="Quicksand"/>
                <a:sym typeface="Quicksand"/>
              </a:rPr>
              <a:t>yang hanya melakukan pembayaran).</a:t>
            </a:r>
            <a:endParaRPr sz="2300" i="0" u="none" strike="noStrike" cap="none">
              <a:solidFill>
                <a:srgbClr val="0F4662"/>
              </a:solidFill>
              <a:latin typeface="Quicksand"/>
              <a:ea typeface="Quicksand"/>
              <a:cs typeface="Quicksand"/>
              <a:sym typeface="Quicksand"/>
            </a:endParaRPr>
          </a:p>
          <a:p>
            <a:pPr marL="457200" marR="0" lvl="0" indent="-450850" algn="just" rtl="0">
              <a:lnSpc>
                <a:spcPct val="150000"/>
              </a:lnSpc>
              <a:spcBef>
                <a:spcPts val="0"/>
              </a:spcBef>
              <a:spcAft>
                <a:spcPts val="0"/>
              </a:spcAft>
              <a:buClr>
                <a:srgbClr val="0F4662"/>
              </a:buClr>
              <a:buSzPts val="2300"/>
              <a:buFont typeface="Calibri"/>
              <a:buAutoNum type="arabicPeriod"/>
            </a:pPr>
            <a:r>
              <a:rPr lang="en-US" sz="2300" b="1">
                <a:solidFill>
                  <a:srgbClr val="0F4662"/>
                </a:solidFill>
                <a:latin typeface="Quicksand"/>
                <a:ea typeface="Quicksand"/>
                <a:cs typeface="Quicksand"/>
                <a:sym typeface="Quicksand"/>
              </a:rPr>
              <a:t>GROUP BY</a:t>
            </a:r>
            <a:r>
              <a:rPr lang="en-US" sz="2300">
                <a:solidFill>
                  <a:srgbClr val="0F4662"/>
                </a:solidFill>
                <a:latin typeface="Quicksand"/>
                <a:ea typeface="Quicksand"/>
                <a:cs typeface="Quicksand"/>
                <a:sym typeface="Quicksand"/>
              </a:rPr>
              <a:t> p.payment_method untuk mengelompokkan data berdasarkan payment method atau metode pembayaran.</a:t>
            </a:r>
            <a:endParaRPr sz="2300">
              <a:solidFill>
                <a:srgbClr val="0F4662"/>
              </a:solidFill>
              <a:latin typeface="Quicksand"/>
              <a:ea typeface="Quicksand"/>
              <a:cs typeface="Quicksand"/>
              <a:sym typeface="Quicksand"/>
            </a:endParaRPr>
          </a:p>
          <a:p>
            <a:pPr marL="457200" marR="0" lvl="0" indent="-450850" algn="just" rtl="0">
              <a:lnSpc>
                <a:spcPct val="150000"/>
              </a:lnSpc>
              <a:spcBef>
                <a:spcPts val="0"/>
              </a:spcBef>
              <a:spcAft>
                <a:spcPts val="0"/>
              </a:spcAft>
              <a:buClr>
                <a:srgbClr val="0F4662"/>
              </a:buClr>
              <a:buSzPts val="2300"/>
              <a:buFont typeface="Calibri"/>
              <a:buAutoNum type="arabicPeriod"/>
            </a:pPr>
            <a:r>
              <a:rPr lang="en-US" sz="2300" b="1">
                <a:solidFill>
                  <a:srgbClr val="0F4662"/>
                </a:solidFill>
                <a:latin typeface="Quicksand"/>
                <a:ea typeface="Quicksand"/>
                <a:cs typeface="Quicksand"/>
                <a:sym typeface="Quicksand"/>
              </a:rPr>
              <a:t>ORDER BY</a:t>
            </a:r>
            <a:r>
              <a:rPr lang="en-US" sz="2300">
                <a:solidFill>
                  <a:srgbClr val="0F4662"/>
                </a:solidFill>
                <a:latin typeface="Quicksand"/>
                <a:ea typeface="Quicksand"/>
                <a:cs typeface="Quicksand"/>
                <a:sym typeface="Quicksand"/>
              </a:rPr>
              <a:t> total_unique_order DESC untuk mengurutkan berdasarkan total orderan per metode pembayaran dari yang terbanyak.</a:t>
            </a:r>
            <a:endParaRPr sz="2300">
              <a:solidFill>
                <a:srgbClr val="0F4662"/>
              </a:solidFill>
              <a:latin typeface="Quicksand"/>
              <a:ea typeface="Quicksand"/>
              <a:cs typeface="Quicksand"/>
              <a:sym typeface="Quicksand"/>
            </a:endParaRPr>
          </a:p>
          <a:p>
            <a:pPr marL="457200" marR="0" lvl="0" indent="-450850" algn="just" rtl="0">
              <a:lnSpc>
                <a:spcPct val="150000"/>
              </a:lnSpc>
              <a:spcBef>
                <a:spcPts val="0"/>
              </a:spcBef>
              <a:spcAft>
                <a:spcPts val="0"/>
              </a:spcAft>
              <a:buClr>
                <a:srgbClr val="0F4662"/>
              </a:buClr>
              <a:buSzPts val="2300"/>
              <a:buFont typeface="Calibri"/>
              <a:buAutoNum type="arabicPeriod"/>
            </a:pPr>
            <a:r>
              <a:rPr lang="en-US" sz="2300" b="1" i="0" u="none" strike="noStrike" cap="none">
                <a:solidFill>
                  <a:srgbClr val="0F4662"/>
                </a:solidFill>
                <a:latin typeface="Quicksand"/>
                <a:ea typeface="Quicksand"/>
                <a:cs typeface="Quicksand"/>
                <a:sym typeface="Quicksand"/>
              </a:rPr>
              <a:t>LIMIT 5</a:t>
            </a:r>
            <a:r>
              <a:rPr lang="en-US" sz="2300" i="0" u="none" strike="noStrike" cap="none">
                <a:solidFill>
                  <a:srgbClr val="0F4662"/>
                </a:solidFill>
                <a:latin typeface="Quicksand"/>
                <a:ea typeface="Quicksand"/>
                <a:cs typeface="Quicksand"/>
                <a:sym typeface="Quicksand"/>
              </a:rPr>
              <a:t> untuk membatasi 5 metode pembayaran paling populer.</a:t>
            </a:r>
            <a:endParaRPr sz="2300" i="0" u="none" strike="noStrike" cap="none">
              <a:solidFill>
                <a:srgbClr val="0F4662"/>
              </a:solidFill>
              <a:latin typeface="Quicksand"/>
              <a:ea typeface="Quicksand"/>
              <a:cs typeface="Quicksand"/>
              <a:sym typeface="Quicksand"/>
            </a:endParaRPr>
          </a:p>
        </p:txBody>
      </p:sp>
      <p:pic>
        <p:nvPicPr>
          <p:cNvPr id="324" name="Google Shape;324;g36d91deae5d_0_254"/>
          <p:cNvPicPr preferRelativeResize="0"/>
          <p:nvPr/>
        </p:nvPicPr>
        <p:blipFill rotWithShape="1">
          <a:blip r:embed="rId3">
            <a:alphaModFix/>
          </a:blip>
          <a:srcRect t="11293" r="65595" b="56948"/>
          <a:stretch/>
        </p:blipFill>
        <p:spPr>
          <a:xfrm>
            <a:off x="0" y="2277876"/>
            <a:ext cx="7624776" cy="5153890"/>
          </a:xfrm>
          <a:prstGeom prst="rect">
            <a:avLst/>
          </a:prstGeom>
          <a:noFill/>
          <a:ln>
            <a:noFill/>
          </a:ln>
        </p:spPr>
      </p:pic>
      <p:cxnSp>
        <p:nvCxnSpPr>
          <p:cNvPr id="325" name="Google Shape;325;g36d91deae5d_0_254"/>
          <p:cNvCxnSpPr/>
          <p:nvPr/>
        </p:nvCxnSpPr>
        <p:spPr>
          <a:xfrm>
            <a:off x="3083066" y="9654675"/>
            <a:ext cx="4346700" cy="0"/>
          </a:xfrm>
          <a:prstGeom prst="straightConnector1">
            <a:avLst/>
          </a:prstGeom>
          <a:noFill/>
          <a:ln w="57150" cap="flat" cmpd="sng">
            <a:solidFill>
              <a:srgbClr val="7994A0"/>
            </a:solidFill>
            <a:prstDash val="solid"/>
            <a:round/>
            <a:headEnd type="none" w="sm" len="sm"/>
            <a:tailEnd type="none" w="sm" len="sm"/>
          </a:ln>
        </p:spPr>
      </p:cxnSp>
      <p:sp>
        <p:nvSpPr>
          <p:cNvPr id="326" name="Google Shape;326;g36d91deae5d_0_254"/>
          <p:cNvSpPr/>
          <p:nvPr/>
        </p:nvSpPr>
        <p:spPr>
          <a:xfrm>
            <a:off x="1024384" y="9529723"/>
            <a:ext cx="1679997" cy="249900"/>
          </a:xfrm>
          <a:custGeom>
            <a:avLst/>
            <a:gdLst/>
            <a:ahLst/>
            <a:cxnLst/>
            <a:rect l="l" t="t" r="r" b="b"/>
            <a:pathLst>
              <a:path w="1679997" h="249900" extrusionOk="0">
                <a:moveTo>
                  <a:pt x="0" y="0"/>
                </a:moveTo>
                <a:lnTo>
                  <a:pt x="1679997" y="0"/>
                </a:lnTo>
                <a:lnTo>
                  <a:pt x="1679997" y="249900"/>
                </a:lnTo>
                <a:lnTo>
                  <a:pt x="0" y="249900"/>
                </a:lnTo>
                <a:lnTo>
                  <a:pt x="0" y="0"/>
                </a:lnTo>
                <a:close/>
              </a:path>
            </a:pathLst>
          </a:custGeom>
          <a:blipFill rotWithShape="1">
            <a:blip r:embed="rId4">
              <a:alphaModFix/>
            </a:blip>
            <a:stretch>
              <a:fillRect/>
            </a:stretch>
          </a:blipFill>
          <a:ln>
            <a:noFill/>
          </a:ln>
        </p:spPr>
      </p:sp>
      <p:sp>
        <p:nvSpPr>
          <p:cNvPr id="327" name="Google Shape;327;g36d91deae5d_0_254"/>
          <p:cNvSpPr txBox="1"/>
          <p:nvPr/>
        </p:nvSpPr>
        <p:spPr>
          <a:xfrm>
            <a:off x="881129" y="953078"/>
            <a:ext cx="5348100" cy="430800"/>
          </a:xfrm>
          <a:prstGeom prst="rect">
            <a:avLst/>
          </a:prstGeom>
          <a:noFill/>
          <a:ln>
            <a:noFill/>
          </a:ln>
        </p:spPr>
        <p:txBody>
          <a:bodyPr spcFirstLastPara="1" wrap="square" lIns="0" tIns="0" rIns="0" bIns="0" anchor="t" anchorCtr="0">
            <a:spAutoFit/>
          </a:bodyPr>
          <a:lstStyle/>
          <a:p>
            <a:pPr marL="0" marR="0" lvl="0" indent="0" algn="l" rtl="0">
              <a:lnSpc>
                <a:spcPct val="140014"/>
              </a:lnSpc>
              <a:spcBef>
                <a:spcPts val="0"/>
              </a:spcBef>
              <a:spcAft>
                <a:spcPts val="0"/>
              </a:spcAft>
              <a:buClr>
                <a:srgbClr val="000000"/>
              </a:buClr>
              <a:buSzPts val="2799"/>
              <a:buFont typeface="Arial"/>
              <a:buNone/>
            </a:pPr>
            <a:r>
              <a:rPr lang="en-US" sz="2799" b="1">
                <a:solidFill>
                  <a:srgbClr val="0F4662"/>
                </a:solidFill>
                <a:latin typeface="Quicksand"/>
                <a:ea typeface="Quicksand"/>
                <a:cs typeface="Quicksand"/>
                <a:sym typeface="Quicksand"/>
              </a:rPr>
              <a:t>Query</a:t>
            </a:r>
            <a:r>
              <a:rPr lang="en-US" sz="2799" b="1" i="0" u="none" strike="noStrike" cap="none">
                <a:solidFill>
                  <a:srgbClr val="0F4662"/>
                </a:solidFill>
                <a:latin typeface="Quicksand"/>
                <a:ea typeface="Quicksand"/>
                <a:cs typeface="Quicksand"/>
                <a:sym typeface="Quicksand"/>
              </a:rPr>
              <a:t>:</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grpSp>
        <p:nvGrpSpPr>
          <p:cNvPr id="332" name="Google Shape;332;g36e509047f8_2_9"/>
          <p:cNvGrpSpPr/>
          <p:nvPr/>
        </p:nvGrpSpPr>
        <p:grpSpPr>
          <a:xfrm>
            <a:off x="0" y="-126401"/>
            <a:ext cx="18288118" cy="2685241"/>
            <a:chOff x="0" y="-47625"/>
            <a:chExt cx="4816592" cy="1127400"/>
          </a:xfrm>
        </p:grpSpPr>
        <p:sp>
          <p:nvSpPr>
            <p:cNvPr id="333" name="Google Shape;333;g36e509047f8_2_9"/>
            <p:cNvSpPr/>
            <p:nvPr/>
          </p:nvSpPr>
          <p:spPr>
            <a:xfrm>
              <a:off x="0" y="0"/>
              <a:ext cx="4816592" cy="1079700"/>
            </a:xfrm>
            <a:custGeom>
              <a:avLst/>
              <a:gdLst/>
              <a:ahLst/>
              <a:cxnLst/>
              <a:rect l="l" t="t" r="r" b="b"/>
              <a:pathLst>
                <a:path w="4816592" h="1079700" extrusionOk="0">
                  <a:moveTo>
                    <a:pt x="0" y="0"/>
                  </a:moveTo>
                  <a:lnTo>
                    <a:pt x="4816592" y="0"/>
                  </a:lnTo>
                  <a:lnTo>
                    <a:pt x="4816592" y="1079700"/>
                  </a:lnTo>
                  <a:lnTo>
                    <a:pt x="0" y="1079700"/>
                  </a:lnTo>
                  <a:close/>
                </a:path>
              </a:pathLst>
            </a:custGeom>
            <a:solidFill>
              <a:srgbClr val="DBE5EA"/>
            </a:solidFill>
            <a:ln>
              <a:noFill/>
            </a:ln>
          </p:spPr>
        </p:sp>
        <p:sp>
          <p:nvSpPr>
            <p:cNvPr id="334" name="Google Shape;334;g36e509047f8_2_9"/>
            <p:cNvSpPr txBox="1"/>
            <p:nvPr/>
          </p:nvSpPr>
          <p:spPr>
            <a:xfrm>
              <a:off x="0" y="-47625"/>
              <a:ext cx="4816500" cy="1127400"/>
            </a:xfrm>
            <a:prstGeom prst="rect">
              <a:avLst/>
            </a:prstGeom>
            <a:noFill/>
            <a:ln>
              <a:noFill/>
            </a:ln>
          </p:spPr>
          <p:txBody>
            <a:bodyPr spcFirstLastPara="1" wrap="square" lIns="50800" tIns="50800" rIns="50800" bIns="50800" anchor="ctr" anchorCtr="0">
              <a:noAutofit/>
            </a:bodyPr>
            <a:lstStyle/>
            <a:p>
              <a:pPr marL="0" marR="0" lvl="0" indent="0" algn="ctr" rtl="0">
                <a:lnSpc>
                  <a:spcPct val="205166"/>
                </a:lnSpc>
                <a:spcBef>
                  <a:spcPts val="0"/>
                </a:spcBef>
                <a:spcAft>
                  <a:spcPts val="0"/>
                </a:spcAft>
                <a:buClr>
                  <a:srgbClr val="000000"/>
                </a:buClr>
                <a:buSzPts val="1800"/>
                <a:buFont typeface="Arial"/>
                <a:buNone/>
              </a:pPr>
              <a:endParaRPr sz="1800" b="0" i="0" u="none" strike="noStrike" cap="none">
                <a:solidFill>
                  <a:schemeClr val="dk2"/>
                </a:solidFill>
                <a:latin typeface="Calibri"/>
                <a:ea typeface="Calibri"/>
                <a:cs typeface="Calibri"/>
                <a:sym typeface="Calibri"/>
              </a:endParaRPr>
            </a:p>
          </p:txBody>
        </p:sp>
      </p:grpSp>
      <p:sp>
        <p:nvSpPr>
          <p:cNvPr id="335" name="Google Shape;335;g36e509047f8_2_9"/>
          <p:cNvSpPr txBox="1"/>
          <p:nvPr/>
        </p:nvSpPr>
        <p:spPr>
          <a:xfrm>
            <a:off x="495100" y="361850"/>
            <a:ext cx="17364900" cy="1877400"/>
          </a:xfrm>
          <a:prstGeom prst="rect">
            <a:avLst/>
          </a:prstGeom>
          <a:noFill/>
          <a:ln>
            <a:noFill/>
          </a:ln>
        </p:spPr>
        <p:txBody>
          <a:bodyPr spcFirstLastPara="1" wrap="square" lIns="0" tIns="0" rIns="0" bIns="0" anchor="t" anchorCtr="0">
            <a:spAutoFit/>
          </a:bodyPr>
          <a:lstStyle/>
          <a:p>
            <a:pPr marL="0" marR="0" lvl="0" indent="0" algn="just" rtl="0">
              <a:lnSpc>
                <a:spcPct val="169958"/>
              </a:lnSpc>
              <a:spcBef>
                <a:spcPts val="0"/>
              </a:spcBef>
              <a:spcAft>
                <a:spcPts val="0"/>
              </a:spcAft>
              <a:buClr>
                <a:srgbClr val="000000"/>
              </a:buClr>
              <a:buSzPts val="2400"/>
              <a:buFont typeface="Arial"/>
              <a:buNone/>
            </a:pPr>
            <a:r>
              <a:rPr lang="en-US" sz="2000" b="1">
                <a:solidFill>
                  <a:srgbClr val="0F4662"/>
                </a:solidFill>
                <a:latin typeface="Quicksand"/>
                <a:ea typeface="Quicksand"/>
                <a:cs typeface="Quicksand"/>
                <a:sym typeface="Quicksand"/>
              </a:rPr>
              <a:t>Market </a:t>
            </a:r>
            <a:r>
              <a:rPr lang="en-US" sz="2000" b="1" u="none" strike="noStrike" cap="none">
                <a:solidFill>
                  <a:srgbClr val="0F4662"/>
                </a:solidFill>
                <a:latin typeface="Quicksand"/>
                <a:ea typeface="Quicksand"/>
                <a:cs typeface="Quicksand"/>
                <a:sym typeface="Quicksand"/>
              </a:rPr>
              <a:t>Insight:</a:t>
            </a:r>
            <a:endParaRPr sz="2000" u="none" strike="noStrike" cap="none">
              <a:solidFill>
                <a:srgbClr val="0F4662"/>
              </a:solidFill>
              <a:latin typeface="Quicksand"/>
              <a:ea typeface="Quicksand"/>
              <a:cs typeface="Quicksand"/>
              <a:sym typeface="Quicksand"/>
            </a:endParaRPr>
          </a:p>
          <a:p>
            <a:pPr marL="0" marR="0" lvl="0" indent="0" algn="just" rtl="0">
              <a:lnSpc>
                <a:spcPct val="169958"/>
              </a:lnSpc>
              <a:spcBef>
                <a:spcPts val="0"/>
              </a:spcBef>
              <a:spcAft>
                <a:spcPts val="0"/>
              </a:spcAft>
              <a:buClr>
                <a:srgbClr val="000000"/>
              </a:buClr>
              <a:buSzPts val="2400"/>
              <a:buFont typeface="Arial"/>
              <a:buNone/>
            </a:pPr>
            <a:r>
              <a:rPr lang="en-US" sz="2000">
                <a:solidFill>
                  <a:srgbClr val="0F4662"/>
                </a:solidFill>
                <a:latin typeface="Quicksand Medium"/>
                <a:ea typeface="Quicksand Medium"/>
                <a:cs typeface="Quicksand Medium"/>
                <a:sym typeface="Quicksand Medium"/>
              </a:rPr>
              <a:t>Metode COD mendominasi secara signifikan dibanding metode lainnya. Hal ini menunjukkan bahwa mayoritas konsumen masih mengandalkan metode tradisional yang memberikan rasa aman dan kepercayaan tinggi. Sementara metode digital seperti easypay dan  jazzwallet menunjukkan potensi pertumbuhan, meskipun selisih penggunaan masih cukup jauh dibanding COD.</a:t>
            </a:r>
            <a:endParaRPr sz="2000" u="none" strike="noStrike" cap="none">
              <a:solidFill>
                <a:srgbClr val="0F4662"/>
              </a:solidFill>
              <a:latin typeface="Quicksand Medium"/>
              <a:ea typeface="Quicksand Medium"/>
              <a:cs typeface="Quicksand Medium"/>
              <a:sym typeface="Quicksand Medium"/>
            </a:endParaRPr>
          </a:p>
        </p:txBody>
      </p:sp>
      <p:sp>
        <p:nvSpPr>
          <p:cNvPr id="336" name="Google Shape;336;g36e509047f8_2_9"/>
          <p:cNvSpPr txBox="1"/>
          <p:nvPr/>
        </p:nvSpPr>
        <p:spPr>
          <a:xfrm>
            <a:off x="495100" y="2691875"/>
            <a:ext cx="10571400" cy="7234500"/>
          </a:xfrm>
          <a:prstGeom prst="rect">
            <a:avLst/>
          </a:prstGeom>
          <a:noFill/>
          <a:ln>
            <a:noFill/>
          </a:ln>
        </p:spPr>
        <p:txBody>
          <a:bodyPr spcFirstLastPara="1" wrap="square" lIns="0" tIns="0" rIns="0" bIns="0" anchor="t" anchorCtr="0">
            <a:spAutoFit/>
          </a:bodyPr>
          <a:lstStyle/>
          <a:p>
            <a:pPr marL="0" marR="0" lvl="0" indent="0" algn="just" rtl="0">
              <a:lnSpc>
                <a:spcPct val="150000"/>
              </a:lnSpc>
              <a:spcBef>
                <a:spcPts val="0"/>
              </a:spcBef>
              <a:spcAft>
                <a:spcPts val="0"/>
              </a:spcAft>
              <a:buClr>
                <a:srgbClr val="000000"/>
              </a:buClr>
              <a:buSzPts val="2300"/>
              <a:buFont typeface="Arial"/>
              <a:buNone/>
            </a:pPr>
            <a:r>
              <a:rPr lang="en-US" sz="2000" b="1">
                <a:solidFill>
                  <a:srgbClr val="0F4662"/>
                </a:solidFill>
                <a:latin typeface="Quicksand"/>
                <a:ea typeface="Quicksand"/>
                <a:cs typeface="Quicksand"/>
                <a:sym typeface="Quicksand"/>
              </a:rPr>
              <a:t>Recommendations</a:t>
            </a:r>
            <a:r>
              <a:rPr lang="en-US" sz="2000" b="1" i="0" u="none" strike="noStrike" cap="none">
                <a:solidFill>
                  <a:srgbClr val="0F4662"/>
                </a:solidFill>
                <a:latin typeface="Quicksand"/>
                <a:ea typeface="Quicksand"/>
                <a:cs typeface="Quicksand"/>
                <a:sym typeface="Quicksand"/>
              </a:rPr>
              <a:t>: </a:t>
            </a:r>
            <a:endParaRPr sz="2000" b="1" i="0" u="none" strike="noStrike" cap="none">
              <a:solidFill>
                <a:srgbClr val="0F4662"/>
              </a:solidFill>
              <a:latin typeface="Quicksand"/>
              <a:ea typeface="Quicksand"/>
              <a:cs typeface="Quicksand"/>
              <a:sym typeface="Quicksand"/>
            </a:endParaRPr>
          </a:p>
          <a:p>
            <a:pPr marL="457200" lvl="0" indent="-355600" algn="just" rtl="0">
              <a:lnSpc>
                <a:spcPct val="150000"/>
              </a:lnSpc>
              <a:spcBef>
                <a:spcPts val="0"/>
              </a:spcBef>
              <a:spcAft>
                <a:spcPts val="0"/>
              </a:spcAft>
              <a:buClr>
                <a:srgbClr val="0F4662"/>
              </a:buClr>
              <a:buSzPts val="2000"/>
              <a:buFont typeface="Quicksand"/>
              <a:buAutoNum type="arabicPeriod"/>
            </a:pPr>
            <a:r>
              <a:rPr lang="en-US" sz="2000" b="1">
                <a:solidFill>
                  <a:srgbClr val="0F4662"/>
                </a:solidFill>
                <a:latin typeface="Quicksand"/>
                <a:ea typeface="Quicksand"/>
                <a:cs typeface="Quicksand"/>
                <a:sym typeface="Quicksand"/>
              </a:rPr>
              <a:t>COD (Peringkat 1)</a:t>
            </a:r>
            <a:endParaRPr sz="2000" b="1">
              <a:solidFill>
                <a:srgbClr val="0F4662"/>
              </a:solidFill>
              <a:latin typeface="Quicksand"/>
              <a:ea typeface="Quicksand"/>
              <a:cs typeface="Quicksand"/>
              <a:sym typeface="Quicksand"/>
            </a:endParaRPr>
          </a:p>
          <a:p>
            <a:pPr marL="914400" lvl="0" indent="-355600" algn="just" rtl="0">
              <a:lnSpc>
                <a:spcPct val="150000"/>
              </a:lnSpc>
              <a:spcBef>
                <a:spcPts val="0"/>
              </a:spcBef>
              <a:spcAft>
                <a:spcPts val="0"/>
              </a:spcAft>
              <a:buClr>
                <a:srgbClr val="0F4662"/>
              </a:buClr>
              <a:buSzPts val="2000"/>
              <a:buFont typeface="Quicksand"/>
              <a:buChar char="●"/>
            </a:pPr>
            <a:r>
              <a:rPr lang="en-US" sz="2000">
                <a:solidFill>
                  <a:srgbClr val="0F4662"/>
                </a:solidFill>
                <a:latin typeface="Quicksand"/>
                <a:ea typeface="Quicksand"/>
                <a:cs typeface="Quicksand"/>
                <a:sym typeface="Quicksand"/>
              </a:rPr>
              <a:t>Pertahankan sebagai metode utama. </a:t>
            </a:r>
            <a:endParaRPr sz="2000">
              <a:solidFill>
                <a:srgbClr val="0F4662"/>
              </a:solidFill>
              <a:latin typeface="Quicksand"/>
              <a:ea typeface="Quicksand"/>
              <a:cs typeface="Quicksand"/>
              <a:sym typeface="Quicksand"/>
            </a:endParaRPr>
          </a:p>
          <a:p>
            <a:pPr marL="914400" lvl="0" indent="-355600" algn="just" rtl="0">
              <a:lnSpc>
                <a:spcPct val="150000"/>
              </a:lnSpc>
              <a:spcBef>
                <a:spcPts val="0"/>
              </a:spcBef>
              <a:spcAft>
                <a:spcPts val="0"/>
              </a:spcAft>
              <a:buClr>
                <a:srgbClr val="0F4662"/>
              </a:buClr>
              <a:buSzPts val="2000"/>
              <a:buFont typeface="Quicksand"/>
              <a:buChar char="●"/>
            </a:pPr>
            <a:r>
              <a:rPr lang="en-US" sz="2000">
                <a:solidFill>
                  <a:srgbClr val="0F4662"/>
                </a:solidFill>
                <a:latin typeface="Quicksand"/>
                <a:ea typeface="Quicksand"/>
                <a:cs typeface="Quicksand"/>
                <a:sym typeface="Quicksand"/>
              </a:rPr>
              <a:t>Tingkatkan layanan: kecepatan pengiriman, update tracking real-time, dan sistem retur barang </a:t>
            </a:r>
            <a:endParaRPr sz="2000">
              <a:solidFill>
                <a:srgbClr val="0F4662"/>
              </a:solidFill>
              <a:latin typeface="Quicksand"/>
              <a:ea typeface="Quicksand"/>
              <a:cs typeface="Quicksand"/>
              <a:sym typeface="Quicksand"/>
            </a:endParaRPr>
          </a:p>
          <a:p>
            <a:pPr marL="0" lvl="0" indent="0" algn="just" rtl="0">
              <a:lnSpc>
                <a:spcPct val="150000"/>
              </a:lnSpc>
              <a:spcBef>
                <a:spcPts val="0"/>
              </a:spcBef>
              <a:spcAft>
                <a:spcPts val="0"/>
              </a:spcAft>
              <a:buNone/>
            </a:pPr>
            <a:r>
              <a:rPr lang="en-US" sz="2000">
                <a:solidFill>
                  <a:srgbClr val="0F4662"/>
                </a:solidFill>
                <a:latin typeface="Quicksand"/>
                <a:ea typeface="Quicksand"/>
                <a:cs typeface="Quicksand"/>
                <a:sym typeface="Quicksand"/>
              </a:rPr>
              <a:t>2</a:t>
            </a:r>
            <a:r>
              <a:rPr lang="en-US" sz="2000" b="1">
                <a:solidFill>
                  <a:srgbClr val="0F4662"/>
                </a:solidFill>
                <a:latin typeface="Quicksand"/>
                <a:ea typeface="Quicksand"/>
                <a:cs typeface="Quicksand"/>
                <a:sym typeface="Quicksand"/>
              </a:rPr>
              <a:t>. 	Easypay &amp; Jazzwallet (Peringkat 2-3) </a:t>
            </a:r>
            <a:endParaRPr sz="2000" b="1">
              <a:solidFill>
                <a:srgbClr val="0F4662"/>
              </a:solidFill>
              <a:latin typeface="Quicksand"/>
              <a:ea typeface="Quicksand"/>
              <a:cs typeface="Quicksand"/>
              <a:sym typeface="Quicksand"/>
            </a:endParaRPr>
          </a:p>
          <a:p>
            <a:pPr marL="914400" lvl="0" indent="-355600" algn="just" rtl="0">
              <a:lnSpc>
                <a:spcPct val="150000"/>
              </a:lnSpc>
              <a:spcBef>
                <a:spcPts val="0"/>
              </a:spcBef>
              <a:spcAft>
                <a:spcPts val="0"/>
              </a:spcAft>
              <a:buClr>
                <a:srgbClr val="0F4662"/>
              </a:buClr>
              <a:buSzPts val="2000"/>
              <a:buFont typeface="Quicksand"/>
              <a:buChar char="●"/>
            </a:pPr>
            <a:r>
              <a:rPr lang="en-US" sz="2000">
                <a:solidFill>
                  <a:srgbClr val="0F4662"/>
                </a:solidFill>
                <a:latin typeface="Quicksand"/>
                <a:ea typeface="Quicksand"/>
                <a:cs typeface="Quicksand"/>
                <a:sym typeface="Quicksand"/>
              </a:rPr>
              <a:t>Lakukan kampanye digital untuk menaikkan adopsi </a:t>
            </a:r>
            <a:endParaRPr sz="2000">
              <a:solidFill>
                <a:srgbClr val="0F4662"/>
              </a:solidFill>
              <a:latin typeface="Quicksand"/>
              <a:ea typeface="Quicksand"/>
              <a:cs typeface="Quicksand"/>
              <a:sym typeface="Quicksand"/>
            </a:endParaRPr>
          </a:p>
          <a:p>
            <a:pPr marL="914400" lvl="0" indent="-355600" algn="just" rtl="0">
              <a:lnSpc>
                <a:spcPct val="150000"/>
              </a:lnSpc>
              <a:spcBef>
                <a:spcPts val="0"/>
              </a:spcBef>
              <a:spcAft>
                <a:spcPts val="0"/>
              </a:spcAft>
              <a:buClr>
                <a:srgbClr val="0F4662"/>
              </a:buClr>
              <a:buSzPts val="2000"/>
              <a:buFont typeface="Quicksand"/>
              <a:buChar char="●"/>
            </a:pPr>
            <a:r>
              <a:rPr lang="en-US" sz="2000">
                <a:solidFill>
                  <a:srgbClr val="0F4662"/>
                </a:solidFill>
                <a:latin typeface="Quicksand"/>
                <a:ea typeface="Quicksand"/>
                <a:cs typeface="Quicksand"/>
                <a:sym typeface="Quicksand"/>
              </a:rPr>
              <a:t>Berikan promo cashback, diskon, dan reward point </a:t>
            </a:r>
            <a:endParaRPr sz="2000">
              <a:solidFill>
                <a:srgbClr val="0F4662"/>
              </a:solidFill>
              <a:latin typeface="Quicksand"/>
              <a:ea typeface="Quicksand"/>
              <a:cs typeface="Quicksand"/>
              <a:sym typeface="Quicksand"/>
            </a:endParaRPr>
          </a:p>
          <a:p>
            <a:pPr marL="914400" lvl="0" indent="-355600" algn="just" rtl="0">
              <a:lnSpc>
                <a:spcPct val="150000"/>
              </a:lnSpc>
              <a:spcBef>
                <a:spcPts val="0"/>
              </a:spcBef>
              <a:spcAft>
                <a:spcPts val="0"/>
              </a:spcAft>
              <a:buClr>
                <a:srgbClr val="0F4662"/>
              </a:buClr>
              <a:buSzPts val="2000"/>
              <a:buFont typeface="Quicksand"/>
              <a:buChar char="●"/>
            </a:pPr>
            <a:r>
              <a:rPr lang="en-US" sz="2000">
                <a:solidFill>
                  <a:srgbClr val="0F4662"/>
                </a:solidFill>
                <a:latin typeface="Quicksand"/>
                <a:ea typeface="Quicksand"/>
                <a:cs typeface="Quicksand"/>
                <a:sym typeface="Quicksand"/>
              </a:rPr>
              <a:t>Kolaborasi dengan e-wallet untuk meningkatkan exposure </a:t>
            </a:r>
            <a:endParaRPr sz="2000">
              <a:solidFill>
                <a:srgbClr val="0F4662"/>
              </a:solidFill>
              <a:latin typeface="Quicksand"/>
              <a:ea typeface="Quicksand"/>
              <a:cs typeface="Quicksand"/>
              <a:sym typeface="Quicksand"/>
            </a:endParaRPr>
          </a:p>
          <a:p>
            <a:pPr marL="0" lvl="0" indent="0" algn="just" rtl="0">
              <a:lnSpc>
                <a:spcPct val="150000"/>
              </a:lnSpc>
              <a:spcBef>
                <a:spcPts val="0"/>
              </a:spcBef>
              <a:spcAft>
                <a:spcPts val="0"/>
              </a:spcAft>
              <a:buNone/>
            </a:pPr>
            <a:r>
              <a:rPr lang="en-US" sz="2000" b="1">
                <a:solidFill>
                  <a:srgbClr val="0F4662"/>
                </a:solidFill>
                <a:latin typeface="Quicksand"/>
                <a:ea typeface="Quicksand"/>
                <a:cs typeface="Quicksand"/>
                <a:sym typeface="Quicksand"/>
              </a:rPr>
              <a:t>3. 	Payaxis &amp; Customercredit (Peringkat 4-5) </a:t>
            </a:r>
            <a:endParaRPr sz="2000" b="1">
              <a:solidFill>
                <a:srgbClr val="0F4662"/>
              </a:solidFill>
              <a:latin typeface="Quicksand"/>
              <a:ea typeface="Quicksand"/>
              <a:cs typeface="Quicksand"/>
              <a:sym typeface="Quicksand"/>
            </a:endParaRPr>
          </a:p>
          <a:p>
            <a:pPr marL="914400" lvl="0" indent="-355600" algn="just" rtl="0">
              <a:lnSpc>
                <a:spcPct val="150000"/>
              </a:lnSpc>
              <a:spcBef>
                <a:spcPts val="0"/>
              </a:spcBef>
              <a:spcAft>
                <a:spcPts val="0"/>
              </a:spcAft>
              <a:buClr>
                <a:srgbClr val="0F4662"/>
              </a:buClr>
              <a:buSzPts val="2000"/>
              <a:buFont typeface="Quicksand"/>
              <a:buChar char="●"/>
            </a:pPr>
            <a:r>
              <a:rPr lang="en-US" sz="2000">
                <a:solidFill>
                  <a:srgbClr val="0F4662"/>
                </a:solidFill>
                <a:latin typeface="Quicksand"/>
                <a:ea typeface="Quicksand"/>
                <a:cs typeface="Quicksand"/>
                <a:sym typeface="Quicksand"/>
              </a:rPr>
              <a:t>Edukasi pengguna tentang fitur dan keamanan metode</a:t>
            </a:r>
            <a:endParaRPr sz="2000">
              <a:solidFill>
                <a:srgbClr val="0F4662"/>
              </a:solidFill>
              <a:latin typeface="Quicksand"/>
              <a:ea typeface="Quicksand"/>
              <a:cs typeface="Quicksand"/>
              <a:sym typeface="Quicksand"/>
            </a:endParaRPr>
          </a:p>
          <a:p>
            <a:pPr marL="914400" lvl="0" indent="-355600" algn="just" rtl="0">
              <a:lnSpc>
                <a:spcPct val="150000"/>
              </a:lnSpc>
              <a:spcBef>
                <a:spcPts val="0"/>
              </a:spcBef>
              <a:spcAft>
                <a:spcPts val="0"/>
              </a:spcAft>
              <a:buClr>
                <a:srgbClr val="0F4662"/>
              </a:buClr>
              <a:buSzPts val="2000"/>
              <a:buFont typeface="Quicksand"/>
              <a:buChar char="●"/>
            </a:pPr>
            <a:r>
              <a:rPr lang="en-US" sz="2000">
                <a:solidFill>
                  <a:srgbClr val="0F4662"/>
                </a:solidFill>
                <a:latin typeface="Quicksand"/>
                <a:ea typeface="Quicksand"/>
                <a:cs typeface="Quicksand"/>
                <a:sym typeface="Quicksand"/>
              </a:rPr>
              <a:t>Tawarkan insentif khusus (diskon, bundling, free ongkir) untuk pengguna baru </a:t>
            </a:r>
            <a:endParaRPr sz="2000">
              <a:solidFill>
                <a:srgbClr val="0F4662"/>
              </a:solidFill>
              <a:latin typeface="Quicksand"/>
              <a:ea typeface="Quicksand"/>
              <a:cs typeface="Quicksand"/>
              <a:sym typeface="Quicksand"/>
            </a:endParaRPr>
          </a:p>
          <a:p>
            <a:pPr marL="914400" lvl="0" indent="-355600" algn="just" rtl="0">
              <a:lnSpc>
                <a:spcPct val="150000"/>
              </a:lnSpc>
              <a:spcBef>
                <a:spcPts val="0"/>
              </a:spcBef>
              <a:spcAft>
                <a:spcPts val="0"/>
              </a:spcAft>
              <a:buClr>
                <a:srgbClr val="0F4662"/>
              </a:buClr>
              <a:buSzPts val="2000"/>
              <a:buFont typeface="Quicksand"/>
              <a:buChar char="●"/>
            </a:pPr>
            <a:r>
              <a:rPr lang="en-US" sz="2000">
                <a:solidFill>
                  <a:srgbClr val="0F4662"/>
                </a:solidFill>
                <a:latin typeface="Quicksand"/>
                <a:ea typeface="Quicksand"/>
                <a:cs typeface="Quicksand"/>
                <a:sym typeface="Quicksand"/>
              </a:rPr>
              <a:t>Evaluasi UX saat checkout, supaya flow pembayaran lebih seamless</a:t>
            </a:r>
            <a:endParaRPr sz="2000">
              <a:solidFill>
                <a:srgbClr val="0F4662"/>
              </a:solidFill>
              <a:latin typeface="Quicksand"/>
              <a:ea typeface="Quicksand"/>
              <a:cs typeface="Quicksand"/>
              <a:sym typeface="Quicksand"/>
            </a:endParaRPr>
          </a:p>
          <a:p>
            <a:pPr marL="0" lvl="0" indent="0" algn="just" rtl="0">
              <a:lnSpc>
                <a:spcPct val="150000"/>
              </a:lnSpc>
              <a:spcBef>
                <a:spcPts val="0"/>
              </a:spcBef>
              <a:spcAft>
                <a:spcPts val="0"/>
              </a:spcAft>
              <a:buNone/>
            </a:pPr>
            <a:r>
              <a:rPr lang="en-US" sz="2000">
                <a:solidFill>
                  <a:srgbClr val="0F4662"/>
                </a:solidFill>
                <a:latin typeface="Quicksand"/>
                <a:ea typeface="Quicksand"/>
                <a:cs typeface="Quicksand"/>
                <a:sym typeface="Quicksand"/>
              </a:rPr>
              <a:t>Tujuan rekomendasi ini adalah mengurangi ketimpangan antar metode pembayaran dan meningkatkan diversifikasi channel transaksi agar pelanggan punya lebih banyak pilihan dan perusahan tidak terlalu bergantung pada satu metode saja.</a:t>
            </a:r>
            <a:endParaRPr sz="2000">
              <a:solidFill>
                <a:srgbClr val="0F4662"/>
              </a:solidFill>
              <a:latin typeface="Quicksand"/>
              <a:ea typeface="Quicksand"/>
              <a:cs typeface="Quicksand"/>
              <a:sym typeface="Quicksand"/>
            </a:endParaRPr>
          </a:p>
        </p:txBody>
      </p:sp>
      <p:pic>
        <p:nvPicPr>
          <p:cNvPr id="337" name="Google Shape;337;g36e509047f8_2_9"/>
          <p:cNvPicPr preferRelativeResize="0"/>
          <p:nvPr/>
        </p:nvPicPr>
        <p:blipFill rotWithShape="1">
          <a:blip r:embed="rId3">
            <a:alphaModFix/>
          </a:blip>
          <a:srcRect l="4727" t="64512" r="71848" b="15039"/>
          <a:stretch/>
        </p:blipFill>
        <p:spPr>
          <a:xfrm>
            <a:off x="11457850" y="3094375"/>
            <a:ext cx="6418800" cy="2818301"/>
          </a:xfrm>
          <a:prstGeom prst="rect">
            <a:avLst/>
          </a:prstGeom>
          <a:noFill/>
          <a:ln>
            <a:noFill/>
          </a:ln>
          <a:effectLst>
            <a:outerShdw blurRad="57150" dist="19050" dir="5400000" algn="bl" rotWithShape="0">
              <a:srgbClr val="000000">
                <a:alpha val="49800"/>
              </a:srgbClr>
            </a:outerShdw>
          </a:effectLst>
        </p:spPr>
      </p:pic>
      <p:pic>
        <p:nvPicPr>
          <p:cNvPr id="338" name="Google Shape;338;g36e509047f8_2_9" title="Screenshot (418).png"/>
          <p:cNvPicPr preferRelativeResize="0"/>
          <p:nvPr/>
        </p:nvPicPr>
        <p:blipFill>
          <a:blip r:embed="rId4">
            <a:alphaModFix/>
          </a:blip>
          <a:stretch>
            <a:fillRect/>
          </a:stretch>
        </p:blipFill>
        <p:spPr>
          <a:xfrm>
            <a:off x="11457850" y="6335650"/>
            <a:ext cx="6418800" cy="3381525"/>
          </a:xfrm>
          <a:prstGeom prst="rect">
            <a:avLst/>
          </a:prstGeom>
          <a:noFill/>
          <a:ln>
            <a:noFill/>
          </a:ln>
        </p:spPr>
      </p:pic>
      <p:sp>
        <p:nvSpPr>
          <p:cNvPr id="339" name="Google Shape;339;g36e509047f8_2_9"/>
          <p:cNvSpPr txBox="1"/>
          <p:nvPr/>
        </p:nvSpPr>
        <p:spPr>
          <a:xfrm>
            <a:off x="14021203" y="2558850"/>
            <a:ext cx="1292100" cy="307800"/>
          </a:xfrm>
          <a:prstGeom prst="rect">
            <a:avLst/>
          </a:prstGeom>
          <a:noFill/>
          <a:ln>
            <a:noFill/>
          </a:ln>
        </p:spPr>
        <p:txBody>
          <a:bodyPr spcFirstLastPara="1" wrap="square" lIns="0" tIns="0" rIns="0" bIns="0" anchor="t" anchorCtr="0">
            <a:spAutoFit/>
          </a:bodyPr>
          <a:lstStyle/>
          <a:p>
            <a:pPr marL="0" marR="0" lvl="0" indent="0" algn="l" rtl="0">
              <a:lnSpc>
                <a:spcPct val="140014"/>
              </a:lnSpc>
              <a:spcBef>
                <a:spcPts val="0"/>
              </a:spcBef>
              <a:spcAft>
                <a:spcPts val="0"/>
              </a:spcAft>
              <a:buClr>
                <a:srgbClr val="000000"/>
              </a:buClr>
              <a:buSzPts val="2799"/>
              <a:buFont typeface="Arial"/>
              <a:buNone/>
            </a:pPr>
            <a:r>
              <a:rPr lang="en-US" sz="2000" b="1">
                <a:solidFill>
                  <a:srgbClr val="0F4662"/>
                </a:solidFill>
                <a:latin typeface="Quicksand"/>
                <a:ea typeface="Quicksand"/>
                <a:cs typeface="Quicksand"/>
                <a:sym typeface="Quicksand"/>
              </a:rPr>
              <a:t>Result:</a:t>
            </a:r>
            <a:endParaRPr sz="2000" b="0" i="0" u="none" strike="noStrike" cap="none">
              <a:solidFill>
                <a:srgbClr val="000000"/>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g36bdb1501a7_3_57"/>
          <p:cNvSpPr txBox="1"/>
          <p:nvPr/>
        </p:nvSpPr>
        <p:spPr>
          <a:xfrm>
            <a:off x="1028700" y="599709"/>
            <a:ext cx="11534700" cy="984900"/>
          </a:xfrm>
          <a:prstGeom prst="rect">
            <a:avLst/>
          </a:prstGeom>
          <a:noFill/>
          <a:ln>
            <a:noFill/>
          </a:ln>
        </p:spPr>
        <p:txBody>
          <a:bodyPr spcFirstLastPara="1" wrap="square" lIns="0" tIns="0" rIns="0" bIns="0" anchor="t" anchorCtr="0">
            <a:spAutoFit/>
          </a:bodyPr>
          <a:lstStyle/>
          <a:p>
            <a:pPr marL="0" marR="0" lvl="0" indent="0" algn="l" rtl="0">
              <a:lnSpc>
                <a:spcPct val="140006"/>
              </a:lnSpc>
              <a:spcBef>
                <a:spcPts val="0"/>
              </a:spcBef>
              <a:spcAft>
                <a:spcPts val="0"/>
              </a:spcAft>
              <a:buClr>
                <a:srgbClr val="000000"/>
              </a:buClr>
              <a:buSzPts val="6399"/>
              <a:buFont typeface="Arial"/>
              <a:buNone/>
            </a:pPr>
            <a:r>
              <a:rPr lang="en-US" sz="6399" b="1" i="1">
                <a:solidFill>
                  <a:srgbClr val="0F4662"/>
                </a:solidFill>
                <a:latin typeface="Cormorant Garamond"/>
                <a:ea typeface="Cormorant Garamond"/>
                <a:cs typeface="Cormorant Garamond"/>
                <a:sym typeface="Cormorant Garamond"/>
              </a:rPr>
              <a:t>Question Number 5</a:t>
            </a:r>
            <a:endParaRPr sz="1400" b="0" i="0" u="none" strike="noStrike" cap="none">
              <a:solidFill>
                <a:srgbClr val="000000"/>
              </a:solidFill>
              <a:latin typeface="Arial"/>
              <a:ea typeface="Arial"/>
              <a:cs typeface="Arial"/>
              <a:sym typeface="Arial"/>
            </a:endParaRPr>
          </a:p>
        </p:txBody>
      </p:sp>
      <p:cxnSp>
        <p:nvCxnSpPr>
          <p:cNvPr id="345" name="Google Shape;345;g36bdb1501a7_3_57"/>
          <p:cNvCxnSpPr/>
          <p:nvPr/>
        </p:nvCxnSpPr>
        <p:spPr>
          <a:xfrm>
            <a:off x="5897880" y="3568974"/>
            <a:ext cx="6492300" cy="0"/>
          </a:xfrm>
          <a:prstGeom prst="straightConnector1">
            <a:avLst/>
          </a:prstGeom>
          <a:noFill/>
          <a:ln w="76200" cap="flat" cmpd="sng">
            <a:solidFill>
              <a:srgbClr val="0F4662"/>
            </a:solidFill>
            <a:prstDash val="solid"/>
            <a:round/>
            <a:headEnd type="none" w="sm" len="sm"/>
            <a:tailEnd type="none" w="sm" len="sm"/>
          </a:ln>
        </p:spPr>
      </p:cxnSp>
      <p:cxnSp>
        <p:nvCxnSpPr>
          <p:cNvPr id="346" name="Google Shape;346;g36bdb1501a7_3_57"/>
          <p:cNvCxnSpPr/>
          <p:nvPr/>
        </p:nvCxnSpPr>
        <p:spPr>
          <a:xfrm>
            <a:off x="5897880" y="7171009"/>
            <a:ext cx="6492300" cy="0"/>
          </a:xfrm>
          <a:prstGeom prst="straightConnector1">
            <a:avLst/>
          </a:prstGeom>
          <a:noFill/>
          <a:ln w="76200" cap="flat" cmpd="sng">
            <a:solidFill>
              <a:srgbClr val="0F4662"/>
            </a:solidFill>
            <a:prstDash val="solid"/>
            <a:round/>
            <a:headEnd type="none" w="sm" len="sm"/>
            <a:tailEnd type="none" w="sm" len="sm"/>
          </a:ln>
        </p:spPr>
      </p:cxnSp>
      <p:sp>
        <p:nvSpPr>
          <p:cNvPr id="347" name="Google Shape;347;g36bdb1501a7_3_57"/>
          <p:cNvSpPr/>
          <p:nvPr/>
        </p:nvSpPr>
        <p:spPr>
          <a:xfrm>
            <a:off x="8304001" y="2470557"/>
            <a:ext cx="1679997" cy="249900"/>
          </a:xfrm>
          <a:custGeom>
            <a:avLst/>
            <a:gdLst/>
            <a:ahLst/>
            <a:cxnLst/>
            <a:rect l="l" t="t" r="r" b="b"/>
            <a:pathLst>
              <a:path w="1679997" h="249900" extrusionOk="0">
                <a:moveTo>
                  <a:pt x="0" y="0"/>
                </a:moveTo>
                <a:lnTo>
                  <a:pt x="1679998" y="0"/>
                </a:lnTo>
                <a:lnTo>
                  <a:pt x="1679998" y="249899"/>
                </a:lnTo>
                <a:lnTo>
                  <a:pt x="0" y="249899"/>
                </a:lnTo>
                <a:lnTo>
                  <a:pt x="0" y="0"/>
                </a:lnTo>
                <a:close/>
              </a:path>
            </a:pathLst>
          </a:custGeom>
          <a:blipFill rotWithShape="1">
            <a:blip r:embed="rId3">
              <a:alphaModFix/>
            </a:blip>
            <a:stretch>
              <a:fillRect/>
            </a:stretch>
          </a:blipFill>
          <a:ln>
            <a:noFill/>
          </a:ln>
        </p:spPr>
      </p:sp>
      <p:sp>
        <p:nvSpPr>
          <p:cNvPr id="348" name="Google Shape;348;g36bdb1501a7_3_57"/>
          <p:cNvSpPr/>
          <p:nvPr/>
        </p:nvSpPr>
        <p:spPr>
          <a:xfrm>
            <a:off x="8304001" y="8019527"/>
            <a:ext cx="1679997" cy="249900"/>
          </a:xfrm>
          <a:custGeom>
            <a:avLst/>
            <a:gdLst/>
            <a:ahLst/>
            <a:cxnLst/>
            <a:rect l="l" t="t" r="r" b="b"/>
            <a:pathLst>
              <a:path w="1679997" h="249900" extrusionOk="0">
                <a:moveTo>
                  <a:pt x="0" y="0"/>
                </a:moveTo>
                <a:lnTo>
                  <a:pt x="1679998" y="0"/>
                </a:lnTo>
                <a:lnTo>
                  <a:pt x="1679998" y="249900"/>
                </a:lnTo>
                <a:lnTo>
                  <a:pt x="0" y="249900"/>
                </a:lnTo>
                <a:lnTo>
                  <a:pt x="0" y="0"/>
                </a:lnTo>
                <a:close/>
              </a:path>
            </a:pathLst>
          </a:custGeom>
          <a:blipFill rotWithShape="1">
            <a:blip r:embed="rId3">
              <a:alphaModFix/>
            </a:blip>
            <a:stretch>
              <a:fillRect/>
            </a:stretch>
          </a:blipFill>
          <a:ln>
            <a:noFill/>
          </a:ln>
        </p:spPr>
      </p:sp>
      <p:sp>
        <p:nvSpPr>
          <p:cNvPr id="349" name="Google Shape;349;g36bdb1501a7_3_57"/>
          <p:cNvSpPr txBox="1"/>
          <p:nvPr/>
        </p:nvSpPr>
        <p:spPr>
          <a:xfrm>
            <a:off x="837450" y="4307850"/>
            <a:ext cx="16613100" cy="1795200"/>
          </a:xfrm>
          <a:prstGeom prst="rect">
            <a:avLst/>
          </a:prstGeom>
          <a:noFill/>
          <a:ln>
            <a:noFill/>
          </a:ln>
        </p:spPr>
        <p:txBody>
          <a:bodyPr spcFirstLastPara="1" wrap="square" lIns="91425" tIns="91425" rIns="91425" bIns="91425" anchor="t" anchorCtr="0">
            <a:spAutoFit/>
          </a:bodyPr>
          <a:lstStyle/>
          <a:p>
            <a:pPr marL="0" lvl="0" indent="0" algn="ctr" rtl="0">
              <a:lnSpc>
                <a:spcPct val="127468"/>
              </a:lnSpc>
              <a:spcBef>
                <a:spcPts val="0"/>
              </a:spcBef>
              <a:spcAft>
                <a:spcPts val="0"/>
              </a:spcAft>
              <a:buNone/>
            </a:pPr>
            <a:r>
              <a:rPr lang="en-US" sz="4600">
                <a:solidFill>
                  <a:srgbClr val="0F4662"/>
                </a:solidFill>
                <a:latin typeface="Quicksand"/>
                <a:ea typeface="Quicksand"/>
                <a:cs typeface="Quicksand"/>
                <a:sym typeface="Quicksand"/>
              </a:rPr>
              <a:t>Urutkan dari </a:t>
            </a:r>
            <a:r>
              <a:rPr lang="en-US" sz="4600" b="1">
                <a:solidFill>
                  <a:srgbClr val="0F4662"/>
                </a:solidFill>
                <a:latin typeface="Quicksand"/>
                <a:ea typeface="Quicksand"/>
                <a:cs typeface="Quicksand"/>
                <a:sym typeface="Quicksand"/>
              </a:rPr>
              <a:t>ke-5</a:t>
            </a:r>
            <a:r>
              <a:rPr lang="en-US" sz="4600">
                <a:solidFill>
                  <a:srgbClr val="0F4662"/>
                </a:solidFill>
                <a:latin typeface="Quicksand"/>
                <a:ea typeface="Quicksand"/>
                <a:cs typeface="Quicksand"/>
                <a:sym typeface="Quicksand"/>
              </a:rPr>
              <a:t> produk ini berdasarkan </a:t>
            </a:r>
            <a:r>
              <a:rPr lang="en-US" sz="4600" b="1">
                <a:solidFill>
                  <a:srgbClr val="0F4662"/>
                </a:solidFill>
                <a:latin typeface="Quicksand"/>
                <a:ea typeface="Quicksand"/>
                <a:cs typeface="Quicksand"/>
                <a:sym typeface="Quicksand"/>
              </a:rPr>
              <a:t>nilai transaksinya</a:t>
            </a:r>
            <a:r>
              <a:rPr lang="en-US" sz="4600">
                <a:solidFill>
                  <a:srgbClr val="0F4662"/>
                </a:solidFill>
                <a:latin typeface="Quicksand"/>
                <a:ea typeface="Quicksand"/>
                <a:cs typeface="Quicksand"/>
                <a:sym typeface="Quicksand"/>
              </a:rPr>
              <a:t> (Samsung, Apple, Sony, Huawei, Lenovo)</a:t>
            </a:r>
            <a:endParaRPr sz="3600">
              <a:solidFill>
                <a:schemeClr val="dk2"/>
              </a:solidFill>
              <a:latin typeface="Quicksand Medium"/>
              <a:ea typeface="Quicksand Medium"/>
              <a:cs typeface="Quicksand Medium"/>
              <a:sym typeface="Quicksand Medium"/>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g36d542e08af_2_11"/>
          <p:cNvSpPr/>
          <p:nvPr/>
        </p:nvSpPr>
        <p:spPr>
          <a:xfrm>
            <a:off x="-50" y="1614025"/>
            <a:ext cx="7285095" cy="6022017"/>
          </a:xfrm>
          <a:custGeom>
            <a:avLst/>
            <a:gdLst/>
            <a:ahLst/>
            <a:cxnLst/>
            <a:rect l="l" t="t" r="r" b="b"/>
            <a:pathLst>
              <a:path w="4816592" h="1079700" extrusionOk="0">
                <a:moveTo>
                  <a:pt x="0" y="0"/>
                </a:moveTo>
                <a:lnTo>
                  <a:pt x="4816592" y="0"/>
                </a:lnTo>
                <a:lnTo>
                  <a:pt x="4816592" y="1079700"/>
                </a:lnTo>
                <a:lnTo>
                  <a:pt x="0" y="1079700"/>
                </a:lnTo>
                <a:close/>
              </a:path>
            </a:pathLst>
          </a:custGeom>
          <a:solidFill>
            <a:srgbClr val="DBE5EA"/>
          </a:solidFill>
          <a:ln>
            <a:noFill/>
          </a:ln>
        </p:spPr>
      </p:sp>
      <p:sp>
        <p:nvSpPr>
          <p:cNvPr id="355" name="Google Shape;355;g36d542e08af_2_11"/>
          <p:cNvSpPr txBox="1"/>
          <p:nvPr/>
        </p:nvSpPr>
        <p:spPr>
          <a:xfrm>
            <a:off x="7288775" y="795900"/>
            <a:ext cx="10813800" cy="8323500"/>
          </a:xfrm>
          <a:prstGeom prst="rect">
            <a:avLst/>
          </a:prstGeom>
          <a:noFill/>
          <a:ln>
            <a:noFill/>
          </a:ln>
        </p:spPr>
        <p:txBody>
          <a:bodyPr spcFirstLastPara="1" wrap="square" lIns="0" tIns="0" rIns="0" bIns="0" anchor="t" anchorCtr="0">
            <a:spAutoFit/>
          </a:bodyPr>
          <a:lstStyle/>
          <a:p>
            <a:pPr marL="457200" marR="0" lvl="0" indent="-339725" algn="just" rtl="0">
              <a:lnSpc>
                <a:spcPct val="115000"/>
              </a:lnSpc>
              <a:spcBef>
                <a:spcPts val="0"/>
              </a:spcBef>
              <a:spcAft>
                <a:spcPts val="0"/>
              </a:spcAft>
              <a:buSzPts val="1750"/>
              <a:buFont typeface="Quicksand"/>
              <a:buAutoNum type="arabicParenR"/>
            </a:pPr>
            <a:r>
              <a:rPr lang="en-US" sz="1750" b="1">
                <a:solidFill>
                  <a:schemeClr val="lt1"/>
                </a:solidFill>
                <a:highlight>
                  <a:schemeClr val="dk2"/>
                </a:highlight>
                <a:latin typeface="Quicksand"/>
                <a:ea typeface="Quicksand"/>
                <a:cs typeface="Quicksand"/>
                <a:sym typeface="Quicksand"/>
              </a:rPr>
              <a:t>WITH Brand AS ( </a:t>
            </a:r>
            <a:r>
              <a:rPr lang="en-US" sz="1750" b="1">
                <a:solidFill>
                  <a:srgbClr val="0F4662"/>
                </a:solidFill>
                <a:latin typeface="Quicksand"/>
                <a:ea typeface="Quicksand"/>
                <a:cs typeface="Quicksand"/>
                <a:sym typeface="Quicksand"/>
              </a:rPr>
              <a:t>: i</a:t>
            </a:r>
            <a:r>
              <a:rPr lang="en-US" sz="1750">
                <a:solidFill>
                  <a:srgbClr val="0F4662"/>
                </a:solidFill>
                <a:latin typeface="Quicksand"/>
                <a:ea typeface="Quicksand"/>
                <a:cs typeface="Quicksand"/>
                <a:sym typeface="Quicksand"/>
              </a:rPr>
              <a:t>alah </a:t>
            </a:r>
            <a:r>
              <a:rPr lang="en-US" sz="1750" b="1">
                <a:solidFill>
                  <a:srgbClr val="0F4662"/>
                </a:solidFill>
                <a:latin typeface="Quicksand"/>
                <a:ea typeface="Quicksand"/>
                <a:cs typeface="Quicksand"/>
                <a:sym typeface="Quicksand"/>
              </a:rPr>
              <a:t>CTE</a:t>
            </a:r>
            <a:r>
              <a:rPr lang="en-US" sz="1750">
                <a:solidFill>
                  <a:srgbClr val="0F4662"/>
                </a:solidFill>
                <a:latin typeface="Quicksand"/>
                <a:ea typeface="Quicksand"/>
                <a:cs typeface="Quicksand"/>
                <a:sym typeface="Quicksand"/>
              </a:rPr>
              <a:t> untuk membuat </a:t>
            </a:r>
            <a:r>
              <a:rPr lang="en-US" sz="1750" b="1">
                <a:solidFill>
                  <a:srgbClr val="0F4662"/>
                </a:solidFill>
                <a:latin typeface="Quicksand"/>
                <a:ea typeface="Quicksand"/>
                <a:cs typeface="Quicksand"/>
                <a:sym typeface="Quicksand"/>
              </a:rPr>
              <a:t>sub-query sementara</a:t>
            </a:r>
            <a:r>
              <a:rPr lang="en-US" sz="1750">
                <a:solidFill>
                  <a:srgbClr val="0F4662"/>
                </a:solidFill>
                <a:latin typeface="Quicksand"/>
                <a:ea typeface="Quicksand"/>
                <a:cs typeface="Quicksand"/>
                <a:sym typeface="Quicksand"/>
              </a:rPr>
              <a:t> dengan nama </a:t>
            </a:r>
            <a:r>
              <a:rPr lang="en-US" sz="1750" b="1">
                <a:solidFill>
                  <a:srgbClr val="0F4662"/>
                </a:solidFill>
                <a:latin typeface="Quicksand"/>
                <a:ea typeface="Quicksand"/>
                <a:cs typeface="Quicksand"/>
                <a:sym typeface="Quicksand"/>
              </a:rPr>
              <a:t>Brand</a:t>
            </a:r>
            <a:r>
              <a:rPr lang="en-US" sz="1750">
                <a:solidFill>
                  <a:srgbClr val="0F4662"/>
                </a:solidFill>
                <a:latin typeface="Quicksand"/>
                <a:ea typeface="Quicksand"/>
                <a:cs typeface="Quicksand"/>
                <a:sym typeface="Quicksand"/>
              </a:rPr>
              <a:t>. dibuat untuk menyimpan</a:t>
            </a:r>
            <a:r>
              <a:rPr lang="en-US" sz="1750" b="1">
                <a:solidFill>
                  <a:srgbClr val="0F4662"/>
                </a:solidFill>
                <a:latin typeface="Quicksand"/>
                <a:ea typeface="Quicksand"/>
                <a:cs typeface="Quicksand"/>
                <a:sym typeface="Quicksand"/>
              </a:rPr>
              <a:t> hasil query sementara</a:t>
            </a:r>
            <a:r>
              <a:rPr lang="en-US" sz="1750">
                <a:solidFill>
                  <a:srgbClr val="0F4662"/>
                </a:solidFill>
                <a:latin typeface="Quicksand"/>
                <a:ea typeface="Quicksand"/>
                <a:cs typeface="Quicksand"/>
                <a:sym typeface="Quicksand"/>
              </a:rPr>
              <a:t> yang akan dipanggil lagi nanti.</a:t>
            </a:r>
            <a:endParaRPr sz="1750">
              <a:solidFill>
                <a:srgbClr val="0F4662"/>
              </a:solidFill>
              <a:latin typeface="Quicksand"/>
              <a:ea typeface="Quicksand"/>
              <a:cs typeface="Quicksand"/>
              <a:sym typeface="Quicksand"/>
            </a:endParaRPr>
          </a:p>
          <a:p>
            <a:pPr marL="457200" marR="0" lvl="0" indent="-339725" algn="just" rtl="0">
              <a:lnSpc>
                <a:spcPct val="115000"/>
              </a:lnSpc>
              <a:spcBef>
                <a:spcPts val="0"/>
              </a:spcBef>
              <a:spcAft>
                <a:spcPts val="0"/>
              </a:spcAft>
              <a:buSzPts val="1750"/>
              <a:buFont typeface="Quicksand"/>
              <a:buAutoNum type="arabicParenR"/>
            </a:pPr>
            <a:r>
              <a:rPr lang="en-US" sz="1750" b="1">
                <a:solidFill>
                  <a:schemeClr val="lt1"/>
                </a:solidFill>
                <a:highlight>
                  <a:schemeClr val="dk2"/>
                </a:highlight>
                <a:latin typeface="Quicksand"/>
                <a:ea typeface="Quicksand"/>
                <a:cs typeface="Quicksand"/>
                <a:sym typeface="Quicksand"/>
              </a:rPr>
              <a:t>CASE WHEN LOWER </a:t>
            </a:r>
            <a:r>
              <a:rPr lang="en-US" sz="1750" b="1">
                <a:solidFill>
                  <a:srgbClr val="0F4662"/>
                </a:solidFill>
                <a:latin typeface="Quicksand"/>
                <a:ea typeface="Quicksand"/>
                <a:cs typeface="Quicksand"/>
                <a:sym typeface="Quicksand"/>
              </a:rPr>
              <a:t>: </a:t>
            </a:r>
            <a:r>
              <a:rPr lang="en-US" sz="1750">
                <a:solidFill>
                  <a:srgbClr val="0F4662"/>
                </a:solidFill>
                <a:latin typeface="Quicksand"/>
                <a:ea typeface="Quicksand"/>
                <a:cs typeface="Quicksand"/>
                <a:sym typeface="Quicksand"/>
              </a:rPr>
              <a:t>Case statement yang digunakan untuk mencari kata secara </a:t>
            </a:r>
            <a:r>
              <a:rPr lang="en-US" sz="1750" b="1">
                <a:solidFill>
                  <a:srgbClr val="0F4662"/>
                </a:solidFill>
                <a:latin typeface="Quicksand"/>
                <a:ea typeface="Quicksand"/>
                <a:cs typeface="Quicksand"/>
                <a:sym typeface="Quicksand"/>
              </a:rPr>
              <a:t>‘lowercase’.</a:t>
            </a:r>
            <a:endParaRPr sz="1750" b="1">
              <a:solidFill>
                <a:srgbClr val="0F4662"/>
              </a:solidFill>
              <a:latin typeface="Quicksand"/>
              <a:ea typeface="Quicksand"/>
              <a:cs typeface="Quicksand"/>
              <a:sym typeface="Quicksand"/>
            </a:endParaRPr>
          </a:p>
          <a:p>
            <a:pPr marL="457200" marR="0" lvl="0" indent="-339725" algn="just" rtl="0">
              <a:lnSpc>
                <a:spcPct val="115000"/>
              </a:lnSpc>
              <a:spcBef>
                <a:spcPts val="0"/>
              </a:spcBef>
              <a:spcAft>
                <a:spcPts val="0"/>
              </a:spcAft>
              <a:buSzPts val="1750"/>
              <a:buFont typeface="Quicksand"/>
              <a:buAutoNum type="arabicParenR"/>
            </a:pPr>
            <a:r>
              <a:rPr lang="en-US" sz="1750" b="1">
                <a:solidFill>
                  <a:schemeClr val="lt1"/>
                </a:solidFill>
                <a:highlight>
                  <a:schemeClr val="dk2"/>
                </a:highlight>
                <a:latin typeface="Quicksand"/>
                <a:ea typeface="Quicksand"/>
                <a:cs typeface="Quicksand"/>
                <a:sym typeface="Quicksand"/>
              </a:rPr>
              <a:t>LIKE %...%</a:t>
            </a:r>
            <a:r>
              <a:rPr lang="en-US" sz="1750" b="1">
                <a:solidFill>
                  <a:srgbClr val="0F4662"/>
                </a:solidFill>
                <a:latin typeface="Quicksand"/>
                <a:ea typeface="Quicksand"/>
                <a:cs typeface="Quicksand"/>
                <a:sym typeface="Quicksand"/>
              </a:rPr>
              <a:t> :  </a:t>
            </a:r>
            <a:r>
              <a:rPr lang="en-US" sz="1750">
                <a:solidFill>
                  <a:srgbClr val="0F4662"/>
                </a:solidFill>
                <a:latin typeface="Quicksand"/>
                <a:ea typeface="Quicksand"/>
                <a:cs typeface="Quicksand"/>
                <a:sym typeface="Quicksand"/>
              </a:rPr>
              <a:t>Mengecek</a:t>
            </a:r>
            <a:r>
              <a:rPr lang="en-US" sz="1750" b="1">
                <a:solidFill>
                  <a:srgbClr val="0F4662"/>
                </a:solidFill>
                <a:latin typeface="Quicksand"/>
                <a:ea typeface="Quicksand"/>
                <a:cs typeface="Quicksand"/>
                <a:sym typeface="Quicksand"/>
              </a:rPr>
              <a:t> kesamaan kata tertentu </a:t>
            </a:r>
            <a:r>
              <a:rPr lang="en-US" sz="1750">
                <a:solidFill>
                  <a:srgbClr val="0F4662"/>
                </a:solidFill>
                <a:latin typeface="Quicksand"/>
                <a:ea typeface="Quicksand"/>
                <a:cs typeface="Quicksand"/>
                <a:sym typeface="Quicksand"/>
              </a:rPr>
              <a:t>dalam kolom nama produk (</a:t>
            </a:r>
            <a:r>
              <a:rPr lang="en-US" sz="1750" b="1">
                <a:solidFill>
                  <a:srgbClr val="0F4662"/>
                </a:solidFill>
                <a:latin typeface="Quicksand"/>
                <a:ea typeface="Quicksand"/>
                <a:cs typeface="Quicksand"/>
                <a:sym typeface="Quicksand"/>
              </a:rPr>
              <a:t>sku_name) </a:t>
            </a:r>
            <a:r>
              <a:rPr lang="en-US" sz="1750">
                <a:solidFill>
                  <a:srgbClr val="0F4662"/>
                </a:solidFill>
                <a:latin typeface="Quicksand"/>
                <a:ea typeface="Quicksand"/>
                <a:cs typeface="Quicksand"/>
                <a:sym typeface="Quicksand"/>
              </a:rPr>
              <a:t>dari tabel </a:t>
            </a:r>
            <a:r>
              <a:rPr lang="en-US" sz="1750" b="1">
                <a:solidFill>
                  <a:srgbClr val="0F4662"/>
                </a:solidFill>
                <a:latin typeface="Quicksand"/>
                <a:ea typeface="Quicksand"/>
                <a:cs typeface="Quicksand"/>
                <a:sym typeface="Quicksand"/>
              </a:rPr>
              <a:t>fact_sku</a:t>
            </a:r>
            <a:r>
              <a:rPr lang="en-US" sz="1750">
                <a:solidFill>
                  <a:srgbClr val="0F4662"/>
                </a:solidFill>
                <a:latin typeface="Quicksand"/>
                <a:ea typeface="Quicksand"/>
                <a:cs typeface="Quicksand"/>
                <a:sym typeface="Quicksand"/>
              </a:rPr>
              <a:t>. Kata menggunakan </a:t>
            </a:r>
            <a:r>
              <a:rPr lang="en-US" sz="1750" b="1">
                <a:solidFill>
                  <a:srgbClr val="0F4662"/>
                </a:solidFill>
                <a:latin typeface="Quicksand"/>
                <a:ea typeface="Quicksand"/>
                <a:cs typeface="Quicksand"/>
                <a:sym typeface="Quicksand"/>
              </a:rPr>
              <a:t>nama brand</a:t>
            </a:r>
            <a:r>
              <a:rPr lang="en-US" sz="1750">
                <a:solidFill>
                  <a:srgbClr val="0F4662"/>
                </a:solidFill>
                <a:latin typeface="Quicksand"/>
                <a:ea typeface="Quicksand"/>
                <a:cs typeface="Quicksand"/>
                <a:sym typeface="Quicksand"/>
              </a:rPr>
              <a:t> yang sedang dicari (</a:t>
            </a:r>
            <a:r>
              <a:rPr lang="en-US" sz="1750" b="1">
                <a:solidFill>
                  <a:srgbClr val="0F4662"/>
                </a:solidFill>
                <a:latin typeface="Quicksand"/>
                <a:ea typeface="Quicksand"/>
                <a:cs typeface="Quicksand"/>
                <a:sym typeface="Quicksand"/>
              </a:rPr>
              <a:t>Samsung, Apple, Huawei, Sony, Lenovo</a:t>
            </a:r>
            <a:r>
              <a:rPr lang="en-US" sz="1750">
                <a:solidFill>
                  <a:srgbClr val="0F4662"/>
                </a:solidFill>
                <a:latin typeface="Quicksand"/>
                <a:ea typeface="Quicksand"/>
                <a:cs typeface="Quicksand"/>
                <a:sym typeface="Quicksand"/>
              </a:rPr>
              <a:t>).</a:t>
            </a:r>
            <a:endParaRPr sz="1750">
              <a:solidFill>
                <a:srgbClr val="0F4662"/>
              </a:solidFill>
              <a:latin typeface="Quicksand"/>
              <a:ea typeface="Quicksand"/>
              <a:cs typeface="Quicksand"/>
              <a:sym typeface="Quicksand"/>
            </a:endParaRPr>
          </a:p>
          <a:p>
            <a:pPr marL="457200" marR="0" lvl="0" indent="-339725" algn="just" rtl="0">
              <a:lnSpc>
                <a:spcPct val="115000"/>
              </a:lnSpc>
              <a:spcBef>
                <a:spcPts val="0"/>
              </a:spcBef>
              <a:spcAft>
                <a:spcPts val="0"/>
              </a:spcAft>
              <a:buSzPts val="1750"/>
              <a:buFont typeface="Quicksand"/>
              <a:buAutoNum type="arabicParenR"/>
            </a:pPr>
            <a:r>
              <a:rPr lang="en-US" sz="1750" b="1">
                <a:solidFill>
                  <a:schemeClr val="lt1"/>
                </a:solidFill>
                <a:highlight>
                  <a:schemeClr val="dk2"/>
                </a:highlight>
                <a:latin typeface="Quicksand"/>
                <a:ea typeface="Quicksand"/>
                <a:cs typeface="Quicksand"/>
                <a:sym typeface="Quicksand"/>
              </a:rPr>
              <a:t>END AS brand_name:</a:t>
            </a:r>
            <a:r>
              <a:rPr lang="en-US" sz="1750" b="1">
                <a:solidFill>
                  <a:srgbClr val="0F4662"/>
                </a:solidFill>
                <a:latin typeface="Quicksand"/>
                <a:ea typeface="Quicksand"/>
                <a:cs typeface="Quicksand"/>
                <a:sym typeface="Quicksand"/>
              </a:rPr>
              <a:t> </a:t>
            </a:r>
            <a:r>
              <a:rPr lang="en-US" sz="1750">
                <a:solidFill>
                  <a:srgbClr val="0F4662"/>
                </a:solidFill>
                <a:latin typeface="Quicksand"/>
                <a:ea typeface="Quicksand"/>
                <a:cs typeface="Quicksand"/>
                <a:sym typeface="Quicksand"/>
              </a:rPr>
              <a:t>semua transaksi yg produknya termasuk dalam brand yang sedang dicari </a:t>
            </a:r>
            <a:r>
              <a:rPr lang="en-US" sz="1750" b="1">
                <a:solidFill>
                  <a:srgbClr val="0F4662"/>
                </a:solidFill>
                <a:latin typeface="Quicksand"/>
                <a:ea typeface="Quicksand"/>
                <a:cs typeface="Quicksand"/>
                <a:sym typeface="Quicksand"/>
              </a:rPr>
              <a:t>dimasukan  </a:t>
            </a:r>
            <a:r>
              <a:rPr lang="en-US" sz="1750">
                <a:solidFill>
                  <a:srgbClr val="0F4662"/>
                </a:solidFill>
                <a:latin typeface="Quicksand"/>
                <a:ea typeface="Quicksand"/>
                <a:cs typeface="Quicksand"/>
                <a:sym typeface="Quicksand"/>
              </a:rPr>
              <a:t>dalam </a:t>
            </a:r>
            <a:r>
              <a:rPr lang="en-US" sz="1750" b="1">
                <a:solidFill>
                  <a:srgbClr val="0F4662"/>
                </a:solidFill>
                <a:latin typeface="Quicksand"/>
                <a:ea typeface="Quicksand"/>
                <a:cs typeface="Quicksand"/>
                <a:sym typeface="Quicksand"/>
              </a:rPr>
              <a:t> kolom baru</a:t>
            </a:r>
            <a:r>
              <a:rPr lang="en-US" sz="1750">
                <a:solidFill>
                  <a:srgbClr val="0F4662"/>
                </a:solidFill>
                <a:latin typeface="Quicksand"/>
                <a:ea typeface="Quicksand"/>
                <a:cs typeface="Quicksand"/>
                <a:sym typeface="Quicksand"/>
              </a:rPr>
              <a:t> dengan alias </a:t>
            </a:r>
            <a:r>
              <a:rPr lang="en-US" sz="1750" b="1">
                <a:solidFill>
                  <a:srgbClr val="0F4662"/>
                </a:solidFill>
                <a:latin typeface="Quicksand"/>
                <a:ea typeface="Quicksand"/>
                <a:cs typeface="Quicksand"/>
                <a:sym typeface="Quicksand"/>
              </a:rPr>
              <a:t>brand_name.</a:t>
            </a:r>
            <a:r>
              <a:rPr lang="en-US" sz="1750">
                <a:solidFill>
                  <a:srgbClr val="0F4662"/>
                </a:solidFill>
                <a:latin typeface="Quicksand"/>
                <a:ea typeface="Quicksand"/>
                <a:cs typeface="Quicksand"/>
                <a:sym typeface="Quicksand"/>
              </a:rPr>
              <a:t> Produk yg tidak termasuk dari kelima brand tidak didefinisikan dalam kolom.</a:t>
            </a:r>
            <a:endParaRPr sz="1750">
              <a:solidFill>
                <a:srgbClr val="0F4662"/>
              </a:solidFill>
              <a:latin typeface="Quicksand"/>
              <a:ea typeface="Quicksand"/>
              <a:cs typeface="Quicksand"/>
              <a:sym typeface="Quicksand"/>
            </a:endParaRPr>
          </a:p>
          <a:p>
            <a:pPr marL="457200" marR="0" lvl="0" indent="-339725" algn="just" rtl="0">
              <a:lnSpc>
                <a:spcPct val="115000"/>
              </a:lnSpc>
              <a:spcBef>
                <a:spcPts val="0"/>
              </a:spcBef>
              <a:spcAft>
                <a:spcPts val="0"/>
              </a:spcAft>
              <a:buSzPts val="1750"/>
              <a:buFont typeface="Quicksand"/>
              <a:buAutoNum type="arabicParenR"/>
            </a:pPr>
            <a:r>
              <a:rPr lang="en-US" sz="1750" b="1">
                <a:solidFill>
                  <a:schemeClr val="lt1"/>
                </a:solidFill>
                <a:highlight>
                  <a:schemeClr val="dk2"/>
                </a:highlight>
                <a:latin typeface="Quicksand"/>
                <a:ea typeface="Quicksand"/>
                <a:cs typeface="Quicksand"/>
                <a:sym typeface="Quicksand"/>
              </a:rPr>
              <a:t>ROUND(SUM(o.after_discount),2) total_sales</a:t>
            </a:r>
            <a:r>
              <a:rPr lang="en-US" sz="1750">
                <a:solidFill>
                  <a:srgbClr val="0F4662"/>
                </a:solidFill>
                <a:latin typeface="Quicksand"/>
                <a:ea typeface="Quicksand"/>
                <a:cs typeface="Quicksand"/>
                <a:sym typeface="Quicksand"/>
              </a:rPr>
              <a:t>:: Menjumlahkan seluruh nilai total penjualan (</a:t>
            </a:r>
            <a:r>
              <a:rPr lang="en-US" sz="1750" b="1">
                <a:solidFill>
                  <a:srgbClr val="0F4662"/>
                </a:solidFill>
                <a:latin typeface="Quicksand"/>
                <a:ea typeface="Quicksand"/>
                <a:cs typeface="Quicksand"/>
                <a:sym typeface="Quicksand"/>
              </a:rPr>
              <a:t>after_discoun</a:t>
            </a:r>
            <a:r>
              <a:rPr lang="en-US" sz="1750">
                <a:solidFill>
                  <a:srgbClr val="0F4662"/>
                </a:solidFill>
                <a:latin typeface="Quicksand"/>
                <a:ea typeface="Quicksand"/>
                <a:cs typeface="Quicksand"/>
                <a:sym typeface="Quicksand"/>
              </a:rPr>
              <a:t>t)  dari </a:t>
            </a:r>
            <a:r>
              <a:rPr lang="en-US" sz="1750" b="1">
                <a:solidFill>
                  <a:srgbClr val="0F4662"/>
                </a:solidFill>
                <a:latin typeface="Quicksand"/>
                <a:ea typeface="Quicksand"/>
                <a:cs typeface="Quicksand"/>
                <a:sym typeface="Quicksand"/>
              </a:rPr>
              <a:t>tabel fact_order </a:t>
            </a:r>
            <a:r>
              <a:rPr lang="en-US" sz="1750">
                <a:solidFill>
                  <a:srgbClr val="0F4662"/>
                </a:solidFill>
                <a:latin typeface="Quicksand"/>
                <a:ea typeface="Quicksand"/>
                <a:cs typeface="Quicksand"/>
                <a:sym typeface="Quicksand"/>
              </a:rPr>
              <a:t>lalu </a:t>
            </a:r>
            <a:r>
              <a:rPr lang="en-US" sz="1750" b="1">
                <a:solidFill>
                  <a:srgbClr val="0F4662"/>
                </a:solidFill>
                <a:latin typeface="Quicksand"/>
                <a:ea typeface="Quicksand"/>
                <a:cs typeface="Quicksand"/>
                <a:sym typeface="Quicksand"/>
              </a:rPr>
              <a:t>dibulatkan</a:t>
            </a:r>
            <a:r>
              <a:rPr lang="en-US" sz="1750">
                <a:solidFill>
                  <a:srgbClr val="0F4662"/>
                </a:solidFill>
                <a:latin typeface="Quicksand"/>
                <a:ea typeface="Quicksand"/>
                <a:cs typeface="Quicksand"/>
                <a:sym typeface="Quicksand"/>
              </a:rPr>
              <a:t> hasilnya. Hasil query </a:t>
            </a:r>
            <a:r>
              <a:rPr lang="en-US" sz="1750" b="1">
                <a:solidFill>
                  <a:srgbClr val="0F4662"/>
                </a:solidFill>
                <a:latin typeface="Quicksand"/>
                <a:ea typeface="Quicksand"/>
                <a:cs typeface="Quicksand"/>
                <a:sym typeface="Quicksand"/>
              </a:rPr>
              <a:t>dimasukan </a:t>
            </a:r>
            <a:r>
              <a:rPr lang="en-US" sz="1750">
                <a:solidFill>
                  <a:srgbClr val="0F4662"/>
                </a:solidFill>
                <a:latin typeface="Quicksand"/>
                <a:ea typeface="Quicksand"/>
                <a:cs typeface="Quicksand"/>
                <a:sym typeface="Quicksand"/>
              </a:rPr>
              <a:t>dalam </a:t>
            </a:r>
            <a:r>
              <a:rPr lang="en-US" sz="1750" b="1">
                <a:solidFill>
                  <a:srgbClr val="0F4662"/>
                </a:solidFill>
                <a:latin typeface="Quicksand"/>
                <a:ea typeface="Quicksand"/>
                <a:cs typeface="Quicksand"/>
                <a:sym typeface="Quicksand"/>
              </a:rPr>
              <a:t> kolom baru</a:t>
            </a:r>
            <a:r>
              <a:rPr lang="en-US" sz="1750">
                <a:solidFill>
                  <a:srgbClr val="0F4662"/>
                </a:solidFill>
                <a:latin typeface="Quicksand"/>
                <a:ea typeface="Quicksand"/>
                <a:cs typeface="Quicksand"/>
                <a:sym typeface="Quicksand"/>
              </a:rPr>
              <a:t> dengan alias </a:t>
            </a:r>
            <a:r>
              <a:rPr lang="en-US" sz="1750" b="1">
                <a:solidFill>
                  <a:srgbClr val="0F4662"/>
                </a:solidFill>
                <a:latin typeface="Quicksand"/>
                <a:ea typeface="Quicksand"/>
                <a:cs typeface="Quicksand"/>
                <a:sym typeface="Quicksand"/>
              </a:rPr>
              <a:t>total_sales </a:t>
            </a:r>
            <a:r>
              <a:rPr lang="en-US" sz="1750">
                <a:solidFill>
                  <a:srgbClr val="0F4662"/>
                </a:solidFill>
                <a:latin typeface="Quicksand"/>
                <a:ea typeface="Quicksand"/>
                <a:cs typeface="Quicksand"/>
                <a:sym typeface="Quicksand"/>
              </a:rPr>
              <a:t>sebagai total transaksi</a:t>
            </a:r>
            <a:r>
              <a:rPr lang="en-US" sz="1750" b="1">
                <a:solidFill>
                  <a:srgbClr val="0F4662"/>
                </a:solidFill>
                <a:latin typeface="Quicksand"/>
                <a:ea typeface="Quicksand"/>
                <a:cs typeface="Quicksand"/>
                <a:sym typeface="Quicksand"/>
              </a:rPr>
              <a:t>.</a:t>
            </a:r>
            <a:endParaRPr sz="1750" b="1">
              <a:solidFill>
                <a:srgbClr val="0F4662"/>
              </a:solidFill>
              <a:latin typeface="Quicksand"/>
              <a:ea typeface="Quicksand"/>
              <a:cs typeface="Quicksand"/>
              <a:sym typeface="Quicksand"/>
            </a:endParaRPr>
          </a:p>
          <a:p>
            <a:pPr marL="457200" marR="0" lvl="0" indent="-339725" algn="just" rtl="0">
              <a:lnSpc>
                <a:spcPct val="115000"/>
              </a:lnSpc>
              <a:spcBef>
                <a:spcPts val="0"/>
              </a:spcBef>
              <a:spcAft>
                <a:spcPts val="0"/>
              </a:spcAft>
              <a:buSzPts val="1750"/>
              <a:buFont typeface="Quicksand"/>
              <a:buAutoNum type="arabicParenR"/>
            </a:pPr>
            <a:r>
              <a:rPr lang="en-US" sz="1750" b="1">
                <a:solidFill>
                  <a:schemeClr val="lt1"/>
                </a:solidFill>
                <a:highlight>
                  <a:schemeClr val="dk2"/>
                </a:highlight>
                <a:latin typeface="Quicksand"/>
                <a:ea typeface="Quicksand"/>
                <a:cs typeface="Quicksand"/>
                <a:sym typeface="Quicksand"/>
              </a:rPr>
              <a:t>FROM `finpro.fact_order` AS o </a:t>
            </a:r>
            <a:r>
              <a:rPr lang="en-US" sz="1750" b="1">
                <a:solidFill>
                  <a:srgbClr val="0F4662"/>
                </a:solidFill>
                <a:latin typeface="Quicksand"/>
                <a:ea typeface="Quicksand"/>
                <a:cs typeface="Quicksand"/>
                <a:sym typeface="Quicksand"/>
              </a:rPr>
              <a:t>: </a:t>
            </a:r>
            <a:r>
              <a:rPr lang="en-US" sz="1750">
                <a:solidFill>
                  <a:srgbClr val="0F4662"/>
                </a:solidFill>
                <a:latin typeface="Quicksand"/>
                <a:ea typeface="Quicksand"/>
                <a:cs typeface="Quicksand"/>
                <a:sym typeface="Quicksand"/>
              </a:rPr>
              <a:t>Data </a:t>
            </a:r>
            <a:r>
              <a:rPr lang="en-US" sz="1750" b="1">
                <a:solidFill>
                  <a:srgbClr val="0F4662"/>
                </a:solidFill>
                <a:latin typeface="Quicksand"/>
                <a:ea typeface="Quicksand"/>
                <a:cs typeface="Quicksand"/>
                <a:sym typeface="Quicksand"/>
              </a:rPr>
              <a:t>diambil </a:t>
            </a:r>
            <a:r>
              <a:rPr lang="en-US" sz="1750">
                <a:solidFill>
                  <a:srgbClr val="0F4662"/>
                </a:solidFill>
                <a:latin typeface="Quicksand"/>
                <a:ea typeface="Quicksand"/>
                <a:cs typeface="Quicksand"/>
                <a:sym typeface="Quicksand"/>
              </a:rPr>
              <a:t>dari </a:t>
            </a:r>
            <a:r>
              <a:rPr lang="en-US" sz="1750" b="1">
                <a:solidFill>
                  <a:srgbClr val="0F4662"/>
                </a:solidFill>
                <a:latin typeface="Quicksand"/>
                <a:ea typeface="Quicksand"/>
                <a:cs typeface="Quicksand"/>
                <a:sym typeface="Quicksand"/>
              </a:rPr>
              <a:t>tabel fact_order</a:t>
            </a:r>
            <a:endParaRPr sz="1750" b="1">
              <a:solidFill>
                <a:srgbClr val="0F4662"/>
              </a:solidFill>
              <a:latin typeface="Quicksand"/>
              <a:ea typeface="Quicksand"/>
              <a:cs typeface="Quicksand"/>
              <a:sym typeface="Quicksand"/>
            </a:endParaRPr>
          </a:p>
          <a:p>
            <a:pPr marL="457200" marR="0" lvl="0" indent="-339725" algn="just" rtl="0">
              <a:lnSpc>
                <a:spcPct val="115000"/>
              </a:lnSpc>
              <a:spcBef>
                <a:spcPts val="0"/>
              </a:spcBef>
              <a:spcAft>
                <a:spcPts val="0"/>
              </a:spcAft>
              <a:buSzPts val="1750"/>
              <a:buFont typeface="Quicksand"/>
              <a:buAutoNum type="arabicParenR"/>
            </a:pPr>
            <a:r>
              <a:rPr lang="en-US" sz="1750" b="1">
                <a:solidFill>
                  <a:schemeClr val="lt1"/>
                </a:solidFill>
                <a:highlight>
                  <a:schemeClr val="dk2"/>
                </a:highlight>
                <a:latin typeface="Quicksand"/>
                <a:ea typeface="Quicksand"/>
                <a:cs typeface="Quicksand"/>
                <a:sym typeface="Quicksand"/>
              </a:rPr>
              <a:t>JOIN `finpro.fact_sku` AS s</a:t>
            </a:r>
            <a:r>
              <a:rPr lang="en-US" sz="1750" b="1">
                <a:solidFill>
                  <a:srgbClr val="0F4662"/>
                </a:solidFill>
                <a:latin typeface="Quicksand"/>
                <a:ea typeface="Quicksand"/>
                <a:cs typeface="Quicksand"/>
                <a:sym typeface="Quicksand"/>
              </a:rPr>
              <a:t>: Digabungkan</a:t>
            </a:r>
            <a:r>
              <a:rPr lang="en-US" sz="1750">
                <a:solidFill>
                  <a:srgbClr val="0F4662"/>
                </a:solidFill>
                <a:latin typeface="Quicksand"/>
                <a:ea typeface="Quicksand"/>
                <a:cs typeface="Quicksand"/>
                <a:sym typeface="Quicksand"/>
              </a:rPr>
              <a:t> dengan </a:t>
            </a:r>
            <a:r>
              <a:rPr lang="en-US" sz="1750" b="1">
                <a:solidFill>
                  <a:srgbClr val="0F4662"/>
                </a:solidFill>
                <a:latin typeface="Quicksand"/>
                <a:ea typeface="Quicksand"/>
                <a:cs typeface="Quicksand"/>
                <a:sym typeface="Quicksand"/>
              </a:rPr>
              <a:t>tabel fact_sku </a:t>
            </a:r>
            <a:r>
              <a:rPr lang="en-US" sz="1750">
                <a:solidFill>
                  <a:srgbClr val="0F4662"/>
                </a:solidFill>
                <a:latin typeface="Quicksand"/>
                <a:ea typeface="Quicksand"/>
                <a:cs typeface="Quicksand"/>
                <a:sym typeface="Quicksand"/>
              </a:rPr>
              <a:t>agar dapat</a:t>
            </a:r>
            <a:r>
              <a:rPr lang="en-US" sz="1750" b="1">
                <a:solidFill>
                  <a:srgbClr val="0F4662"/>
                </a:solidFill>
                <a:latin typeface="Quicksand"/>
                <a:ea typeface="Quicksand"/>
                <a:cs typeface="Quicksand"/>
                <a:sym typeface="Quicksand"/>
              </a:rPr>
              <a:t> menggunakan data</a:t>
            </a:r>
            <a:r>
              <a:rPr lang="en-US" sz="1750">
                <a:solidFill>
                  <a:srgbClr val="0F4662"/>
                </a:solidFill>
                <a:latin typeface="Quicksand"/>
                <a:ea typeface="Quicksand"/>
                <a:cs typeface="Quicksand"/>
                <a:sym typeface="Quicksand"/>
              </a:rPr>
              <a:t> dari </a:t>
            </a:r>
            <a:r>
              <a:rPr lang="en-US" sz="1750" b="1">
                <a:solidFill>
                  <a:srgbClr val="0F4662"/>
                </a:solidFill>
                <a:latin typeface="Quicksand"/>
                <a:ea typeface="Quicksand"/>
                <a:cs typeface="Quicksand"/>
                <a:sym typeface="Quicksand"/>
              </a:rPr>
              <a:t>kedua tabel</a:t>
            </a:r>
            <a:r>
              <a:rPr lang="en-US" sz="1750">
                <a:solidFill>
                  <a:srgbClr val="0F4662"/>
                </a:solidFill>
                <a:latin typeface="Quicksand"/>
                <a:ea typeface="Quicksand"/>
                <a:cs typeface="Quicksand"/>
                <a:sym typeface="Quicksand"/>
              </a:rPr>
              <a:t>.</a:t>
            </a:r>
            <a:endParaRPr sz="1750">
              <a:solidFill>
                <a:srgbClr val="0F4662"/>
              </a:solidFill>
              <a:latin typeface="Quicksand"/>
              <a:ea typeface="Quicksand"/>
              <a:cs typeface="Quicksand"/>
              <a:sym typeface="Quicksand"/>
            </a:endParaRPr>
          </a:p>
          <a:p>
            <a:pPr marL="457200" marR="0" lvl="0" indent="-339725" algn="just" rtl="0">
              <a:lnSpc>
                <a:spcPct val="115000"/>
              </a:lnSpc>
              <a:spcBef>
                <a:spcPts val="0"/>
              </a:spcBef>
              <a:spcAft>
                <a:spcPts val="0"/>
              </a:spcAft>
              <a:buSzPts val="1750"/>
              <a:buFont typeface="Quicksand"/>
              <a:buAutoNum type="arabicParenR"/>
            </a:pPr>
            <a:r>
              <a:rPr lang="en-US" sz="1750" b="1">
                <a:solidFill>
                  <a:schemeClr val="lt1"/>
                </a:solidFill>
                <a:highlight>
                  <a:schemeClr val="dk2"/>
                </a:highlight>
                <a:latin typeface="Quicksand"/>
                <a:ea typeface="Quicksand"/>
                <a:cs typeface="Quicksand"/>
                <a:sym typeface="Quicksand"/>
              </a:rPr>
              <a:t>ON s.id = o.sku_id</a:t>
            </a:r>
            <a:r>
              <a:rPr lang="en-US" sz="1750" b="1">
                <a:solidFill>
                  <a:srgbClr val="0F4662"/>
                </a:solidFill>
                <a:latin typeface="Quicksand"/>
                <a:ea typeface="Quicksand"/>
                <a:cs typeface="Quicksand"/>
                <a:sym typeface="Quicksand"/>
              </a:rPr>
              <a:t>: </a:t>
            </a:r>
            <a:r>
              <a:rPr lang="en-US" sz="1750">
                <a:solidFill>
                  <a:srgbClr val="0F4662"/>
                </a:solidFill>
                <a:latin typeface="Quicksand"/>
                <a:ea typeface="Quicksand"/>
                <a:cs typeface="Quicksand"/>
                <a:sym typeface="Quicksand"/>
              </a:rPr>
              <a:t>berdasarkan </a:t>
            </a:r>
            <a:r>
              <a:rPr lang="en-US" sz="1750" b="1">
                <a:solidFill>
                  <a:srgbClr val="0F4662"/>
                </a:solidFill>
                <a:latin typeface="Quicksand"/>
                <a:ea typeface="Quicksand"/>
                <a:cs typeface="Quicksand"/>
                <a:sym typeface="Quicksand"/>
              </a:rPr>
              <a:t>sku_id</a:t>
            </a:r>
            <a:r>
              <a:rPr lang="en-US" sz="1750">
                <a:solidFill>
                  <a:srgbClr val="0F4662"/>
                </a:solidFill>
                <a:latin typeface="Quicksand"/>
                <a:ea typeface="Quicksand"/>
                <a:cs typeface="Quicksand"/>
                <a:sym typeface="Quicksand"/>
              </a:rPr>
              <a:t> dari </a:t>
            </a:r>
            <a:r>
              <a:rPr lang="en-US" sz="1750" b="1">
                <a:solidFill>
                  <a:srgbClr val="0F4662"/>
                </a:solidFill>
                <a:latin typeface="Quicksand"/>
                <a:ea typeface="Quicksand"/>
                <a:cs typeface="Quicksand"/>
                <a:sym typeface="Quicksand"/>
              </a:rPr>
              <a:t>tabel fact_order</a:t>
            </a:r>
            <a:r>
              <a:rPr lang="en-US" sz="1750">
                <a:solidFill>
                  <a:srgbClr val="0F4662"/>
                </a:solidFill>
                <a:latin typeface="Quicksand"/>
                <a:ea typeface="Quicksand"/>
                <a:cs typeface="Quicksand"/>
                <a:sym typeface="Quicksand"/>
              </a:rPr>
              <a:t> yang sama dengan </a:t>
            </a:r>
            <a:r>
              <a:rPr lang="en-US" sz="1750" b="1">
                <a:solidFill>
                  <a:srgbClr val="0F4662"/>
                </a:solidFill>
                <a:latin typeface="Quicksand"/>
                <a:ea typeface="Quicksand"/>
                <a:cs typeface="Quicksand"/>
                <a:sym typeface="Quicksand"/>
              </a:rPr>
              <a:t>id</a:t>
            </a:r>
            <a:r>
              <a:rPr lang="en-US" sz="1750">
                <a:solidFill>
                  <a:srgbClr val="0F4662"/>
                </a:solidFill>
                <a:latin typeface="Quicksand"/>
                <a:ea typeface="Quicksand"/>
                <a:cs typeface="Quicksand"/>
                <a:sym typeface="Quicksand"/>
              </a:rPr>
              <a:t> di </a:t>
            </a:r>
            <a:r>
              <a:rPr lang="en-US" sz="1750" b="1">
                <a:solidFill>
                  <a:srgbClr val="0F4662"/>
                </a:solidFill>
                <a:latin typeface="Quicksand"/>
                <a:ea typeface="Quicksand"/>
                <a:cs typeface="Quicksand"/>
                <a:sym typeface="Quicksand"/>
              </a:rPr>
              <a:t>tabel fact_sku </a:t>
            </a:r>
            <a:endParaRPr sz="1750" b="1">
              <a:solidFill>
                <a:srgbClr val="0F4662"/>
              </a:solidFill>
              <a:latin typeface="Quicksand"/>
              <a:ea typeface="Quicksand"/>
              <a:cs typeface="Quicksand"/>
              <a:sym typeface="Quicksand"/>
            </a:endParaRPr>
          </a:p>
          <a:p>
            <a:pPr marL="457200" marR="0" lvl="0" indent="-339725" algn="just" rtl="0">
              <a:lnSpc>
                <a:spcPct val="115000"/>
              </a:lnSpc>
              <a:spcBef>
                <a:spcPts val="0"/>
              </a:spcBef>
              <a:spcAft>
                <a:spcPts val="0"/>
              </a:spcAft>
              <a:buSzPts val="1750"/>
              <a:buFont typeface="Quicksand"/>
              <a:buAutoNum type="arabicParenR"/>
            </a:pPr>
            <a:r>
              <a:rPr lang="en-US" sz="1750" b="1">
                <a:solidFill>
                  <a:schemeClr val="lt1"/>
                </a:solidFill>
                <a:highlight>
                  <a:schemeClr val="dk2"/>
                </a:highlight>
                <a:latin typeface="Quicksand"/>
                <a:ea typeface="Quicksand"/>
                <a:cs typeface="Quicksand"/>
                <a:sym typeface="Quicksand"/>
              </a:rPr>
              <a:t>WHERE is_valid = 1</a:t>
            </a:r>
            <a:r>
              <a:rPr lang="en-US" sz="1750" b="1">
                <a:solidFill>
                  <a:srgbClr val="0F4662"/>
                </a:solidFill>
                <a:latin typeface="Quicksand"/>
                <a:ea typeface="Quicksand"/>
                <a:cs typeface="Quicksand"/>
                <a:sym typeface="Quicksand"/>
              </a:rPr>
              <a:t>: Memfilter</a:t>
            </a:r>
            <a:r>
              <a:rPr lang="en-US" sz="1750">
                <a:solidFill>
                  <a:srgbClr val="0F4662"/>
                </a:solidFill>
                <a:latin typeface="Quicksand"/>
                <a:ea typeface="Quicksand"/>
                <a:cs typeface="Quicksand"/>
                <a:sym typeface="Quicksand"/>
              </a:rPr>
              <a:t> data hanya mengambil data transaksi yang </a:t>
            </a:r>
            <a:r>
              <a:rPr lang="en-US" sz="1750" b="1">
                <a:solidFill>
                  <a:srgbClr val="0F4662"/>
                </a:solidFill>
                <a:latin typeface="Quicksand"/>
                <a:ea typeface="Quicksand"/>
                <a:cs typeface="Quicksand"/>
                <a:sym typeface="Quicksand"/>
              </a:rPr>
              <a:t>sudah dibayarkan</a:t>
            </a:r>
            <a:r>
              <a:rPr lang="en-US" sz="1750">
                <a:solidFill>
                  <a:srgbClr val="0F4662"/>
                </a:solidFill>
                <a:latin typeface="Quicksand"/>
                <a:ea typeface="Quicksand"/>
                <a:cs typeface="Quicksand"/>
                <a:sym typeface="Quicksand"/>
              </a:rPr>
              <a:t> berdasarkan data</a:t>
            </a:r>
            <a:r>
              <a:rPr lang="en-US" sz="1750" b="1">
                <a:solidFill>
                  <a:srgbClr val="0F4662"/>
                </a:solidFill>
                <a:latin typeface="Quicksand"/>
                <a:ea typeface="Quicksand"/>
                <a:cs typeface="Quicksand"/>
                <a:sym typeface="Quicksand"/>
              </a:rPr>
              <a:t> </a:t>
            </a:r>
            <a:r>
              <a:rPr lang="en-US" sz="1750">
                <a:solidFill>
                  <a:srgbClr val="0F4662"/>
                </a:solidFill>
                <a:latin typeface="Quicksand"/>
                <a:ea typeface="Quicksand"/>
                <a:cs typeface="Quicksand"/>
                <a:sym typeface="Quicksand"/>
              </a:rPr>
              <a:t>kolom</a:t>
            </a:r>
            <a:r>
              <a:rPr lang="en-US" sz="1750" b="1">
                <a:solidFill>
                  <a:srgbClr val="0F4662"/>
                </a:solidFill>
                <a:latin typeface="Quicksand"/>
                <a:ea typeface="Quicksand"/>
                <a:cs typeface="Quicksand"/>
                <a:sym typeface="Quicksand"/>
              </a:rPr>
              <a:t> is_valid </a:t>
            </a:r>
            <a:r>
              <a:rPr lang="en-US" sz="1750">
                <a:solidFill>
                  <a:srgbClr val="0F4662"/>
                </a:solidFill>
                <a:latin typeface="Quicksand"/>
                <a:ea typeface="Quicksand"/>
                <a:cs typeface="Quicksand"/>
                <a:sym typeface="Quicksand"/>
              </a:rPr>
              <a:t>dari </a:t>
            </a:r>
            <a:r>
              <a:rPr lang="en-US" sz="1750" b="1">
                <a:solidFill>
                  <a:srgbClr val="0F4662"/>
                </a:solidFill>
                <a:latin typeface="Quicksand"/>
                <a:ea typeface="Quicksand"/>
                <a:cs typeface="Quicksand"/>
                <a:sym typeface="Quicksand"/>
              </a:rPr>
              <a:t>tabel fact_order.</a:t>
            </a:r>
            <a:endParaRPr sz="1750" b="1">
              <a:solidFill>
                <a:srgbClr val="0F4662"/>
              </a:solidFill>
              <a:latin typeface="Quicksand"/>
              <a:ea typeface="Quicksand"/>
              <a:cs typeface="Quicksand"/>
              <a:sym typeface="Quicksand"/>
            </a:endParaRPr>
          </a:p>
          <a:p>
            <a:pPr marL="457200" marR="0" lvl="0" indent="-339725" algn="just" rtl="0">
              <a:lnSpc>
                <a:spcPct val="115000"/>
              </a:lnSpc>
              <a:spcBef>
                <a:spcPts val="0"/>
              </a:spcBef>
              <a:spcAft>
                <a:spcPts val="0"/>
              </a:spcAft>
              <a:buSzPts val="1750"/>
              <a:buFont typeface="Quicksand"/>
              <a:buAutoNum type="arabicParenR"/>
            </a:pPr>
            <a:r>
              <a:rPr lang="en-US" sz="1750" b="1">
                <a:solidFill>
                  <a:schemeClr val="lt1"/>
                </a:solidFill>
                <a:highlight>
                  <a:schemeClr val="dk2"/>
                </a:highlight>
                <a:latin typeface="Quicksand"/>
                <a:ea typeface="Quicksand"/>
                <a:cs typeface="Quicksand"/>
                <a:sym typeface="Quicksand"/>
              </a:rPr>
              <a:t>GROUP BY brand_name:</a:t>
            </a:r>
            <a:r>
              <a:rPr lang="en-US" sz="1750" b="1">
                <a:solidFill>
                  <a:schemeClr val="lt1"/>
                </a:solidFill>
                <a:latin typeface="Quicksand"/>
                <a:ea typeface="Quicksand"/>
                <a:cs typeface="Quicksand"/>
                <a:sym typeface="Quicksand"/>
              </a:rPr>
              <a:t> </a:t>
            </a:r>
            <a:r>
              <a:rPr lang="en-US" sz="1750" b="1">
                <a:solidFill>
                  <a:srgbClr val="0F4662"/>
                </a:solidFill>
                <a:latin typeface="Quicksand"/>
                <a:ea typeface="Quicksand"/>
                <a:cs typeface="Quicksand"/>
                <a:sym typeface="Quicksand"/>
              </a:rPr>
              <a:t>Mengelompokkan</a:t>
            </a:r>
            <a:r>
              <a:rPr lang="en-US" sz="1750">
                <a:solidFill>
                  <a:srgbClr val="0F4662"/>
                </a:solidFill>
                <a:latin typeface="Quicksand"/>
                <a:ea typeface="Quicksand"/>
                <a:cs typeface="Quicksand"/>
                <a:sym typeface="Quicksand"/>
              </a:rPr>
              <a:t> data berdasarkan </a:t>
            </a:r>
            <a:r>
              <a:rPr lang="en-US" sz="1750" b="1">
                <a:solidFill>
                  <a:srgbClr val="0F4662"/>
                </a:solidFill>
                <a:latin typeface="Quicksand"/>
                <a:ea typeface="Quicksand"/>
                <a:cs typeface="Quicksand"/>
                <a:sym typeface="Quicksand"/>
              </a:rPr>
              <a:t>brand_name</a:t>
            </a:r>
            <a:r>
              <a:rPr lang="en-US" sz="1750">
                <a:solidFill>
                  <a:srgbClr val="0F4662"/>
                </a:solidFill>
                <a:latin typeface="Quicksand"/>
                <a:ea typeface="Quicksand"/>
                <a:cs typeface="Quicksand"/>
                <a:sym typeface="Quicksand"/>
              </a:rPr>
              <a:t> (</a:t>
            </a:r>
            <a:r>
              <a:rPr lang="en-US" sz="1750" b="1">
                <a:solidFill>
                  <a:srgbClr val="0F4662"/>
                </a:solidFill>
                <a:latin typeface="Quicksand"/>
                <a:ea typeface="Quicksand"/>
                <a:cs typeface="Quicksand"/>
                <a:sym typeface="Quicksand"/>
              </a:rPr>
              <a:t>Samsung, Apple, Huawei, Sony, Lenovo</a:t>
            </a:r>
            <a:r>
              <a:rPr lang="en-US" sz="1750">
                <a:solidFill>
                  <a:srgbClr val="0F4662"/>
                </a:solidFill>
                <a:latin typeface="Quicksand"/>
                <a:ea typeface="Quicksand"/>
                <a:cs typeface="Quicksand"/>
                <a:sym typeface="Quicksand"/>
              </a:rPr>
              <a:t>) agar bisa</a:t>
            </a:r>
            <a:r>
              <a:rPr lang="en-US" sz="1750" b="1">
                <a:solidFill>
                  <a:srgbClr val="0F4662"/>
                </a:solidFill>
                <a:latin typeface="Quicksand"/>
                <a:ea typeface="Quicksand"/>
                <a:cs typeface="Quicksand"/>
                <a:sym typeface="Quicksand"/>
              </a:rPr>
              <a:t> dihitung</a:t>
            </a:r>
            <a:r>
              <a:rPr lang="en-US" sz="1750">
                <a:solidFill>
                  <a:srgbClr val="0F4662"/>
                </a:solidFill>
                <a:latin typeface="Quicksand"/>
                <a:ea typeface="Quicksand"/>
                <a:cs typeface="Quicksand"/>
                <a:sym typeface="Quicksand"/>
              </a:rPr>
              <a:t> </a:t>
            </a:r>
            <a:r>
              <a:rPr lang="en-US" sz="1750" b="1">
                <a:solidFill>
                  <a:srgbClr val="0F4662"/>
                </a:solidFill>
                <a:latin typeface="Quicksand"/>
                <a:ea typeface="Quicksand"/>
                <a:cs typeface="Quicksand"/>
                <a:sym typeface="Quicksand"/>
              </a:rPr>
              <a:t>total_sales</a:t>
            </a:r>
            <a:r>
              <a:rPr lang="en-US" sz="1750">
                <a:solidFill>
                  <a:srgbClr val="0F4662"/>
                </a:solidFill>
                <a:latin typeface="Quicksand"/>
                <a:ea typeface="Quicksand"/>
                <a:cs typeface="Quicksand"/>
                <a:sym typeface="Quicksand"/>
              </a:rPr>
              <a:t> per</a:t>
            </a:r>
            <a:r>
              <a:rPr lang="en-US" sz="1750" b="1">
                <a:solidFill>
                  <a:srgbClr val="0F4662"/>
                </a:solidFill>
                <a:latin typeface="Quicksand"/>
                <a:ea typeface="Quicksand"/>
                <a:cs typeface="Quicksand"/>
                <a:sym typeface="Quicksand"/>
              </a:rPr>
              <a:t> brand.</a:t>
            </a:r>
            <a:endParaRPr sz="1750" b="1">
              <a:solidFill>
                <a:srgbClr val="0F4662"/>
              </a:solidFill>
              <a:latin typeface="Quicksand"/>
              <a:ea typeface="Quicksand"/>
              <a:cs typeface="Quicksand"/>
              <a:sym typeface="Quicksand"/>
            </a:endParaRPr>
          </a:p>
          <a:p>
            <a:pPr marL="457200" marR="0" lvl="0" indent="-339725" algn="just" rtl="0">
              <a:lnSpc>
                <a:spcPct val="115000"/>
              </a:lnSpc>
              <a:spcBef>
                <a:spcPts val="0"/>
              </a:spcBef>
              <a:spcAft>
                <a:spcPts val="0"/>
              </a:spcAft>
              <a:buSzPts val="1750"/>
              <a:buFont typeface="Quicksand"/>
              <a:buAutoNum type="arabicParenR"/>
            </a:pPr>
            <a:r>
              <a:rPr lang="en-US" sz="1750" b="1">
                <a:solidFill>
                  <a:schemeClr val="lt1"/>
                </a:solidFill>
                <a:highlight>
                  <a:schemeClr val="dk2"/>
                </a:highlight>
                <a:latin typeface="Quicksand"/>
                <a:ea typeface="Quicksand"/>
                <a:cs typeface="Quicksand"/>
                <a:sym typeface="Quicksand"/>
              </a:rPr>
              <a:t>ORDER BY total_sales DESC</a:t>
            </a:r>
            <a:r>
              <a:rPr lang="en-US" sz="1750" b="1">
                <a:solidFill>
                  <a:srgbClr val="0F4662"/>
                </a:solidFill>
                <a:latin typeface="Quicksand"/>
                <a:ea typeface="Quicksand"/>
                <a:cs typeface="Quicksand"/>
                <a:sym typeface="Quicksand"/>
              </a:rPr>
              <a:t>: </a:t>
            </a:r>
            <a:r>
              <a:rPr lang="en-US" sz="1750">
                <a:solidFill>
                  <a:srgbClr val="0F4662"/>
                </a:solidFill>
                <a:latin typeface="Quicksand"/>
                <a:ea typeface="Quicksand"/>
                <a:cs typeface="Quicksand"/>
                <a:sym typeface="Quicksand"/>
              </a:rPr>
              <a:t>untuk </a:t>
            </a:r>
            <a:r>
              <a:rPr lang="en-US" sz="1750" b="1">
                <a:solidFill>
                  <a:srgbClr val="0F4662"/>
                </a:solidFill>
                <a:latin typeface="Quicksand"/>
                <a:ea typeface="Quicksand"/>
                <a:cs typeface="Quicksand"/>
                <a:sym typeface="Quicksand"/>
              </a:rPr>
              <a:t>mengurutkan</a:t>
            </a:r>
            <a:r>
              <a:rPr lang="en-US" sz="1750">
                <a:solidFill>
                  <a:srgbClr val="0F4662"/>
                </a:solidFill>
                <a:latin typeface="Quicksand"/>
                <a:ea typeface="Quicksand"/>
                <a:cs typeface="Quicksand"/>
                <a:sym typeface="Quicksand"/>
              </a:rPr>
              <a:t> tabel </a:t>
            </a:r>
            <a:r>
              <a:rPr lang="en-US" sz="1750" b="1">
                <a:solidFill>
                  <a:srgbClr val="0F4662"/>
                </a:solidFill>
                <a:latin typeface="Quicksand"/>
                <a:ea typeface="Quicksand"/>
                <a:cs typeface="Quicksand"/>
                <a:sym typeface="Quicksand"/>
              </a:rPr>
              <a:t>berdasarkan</a:t>
            </a:r>
            <a:r>
              <a:rPr lang="en-US" sz="1750">
                <a:solidFill>
                  <a:srgbClr val="0F4662"/>
                </a:solidFill>
                <a:latin typeface="Quicksand"/>
                <a:ea typeface="Quicksand"/>
                <a:cs typeface="Quicksand"/>
                <a:sym typeface="Quicksand"/>
              </a:rPr>
              <a:t> total transaksi </a:t>
            </a:r>
            <a:r>
              <a:rPr lang="en-US" sz="1750" b="1">
                <a:solidFill>
                  <a:srgbClr val="0F4662"/>
                </a:solidFill>
                <a:latin typeface="Quicksand"/>
                <a:ea typeface="Quicksand"/>
                <a:cs typeface="Quicksand"/>
                <a:sym typeface="Quicksand"/>
              </a:rPr>
              <a:t>(total_sales) </a:t>
            </a:r>
            <a:r>
              <a:rPr lang="en-US" sz="1750">
                <a:solidFill>
                  <a:srgbClr val="0F4662"/>
                </a:solidFill>
                <a:latin typeface="Quicksand"/>
                <a:ea typeface="Quicksand"/>
                <a:cs typeface="Quicksand"/>
                <a:sym typeface="Quicksand"/>
              </a:rPr>
              <a:t>yang</a:t>
            </a:r>
            <a:r>
              <a:rPr lang="en-US" sz="1750" b="1">
                <a:solidFill>
                  <a:srgbClr val="0F4662"/>
                </a:solidFill>
                <a:latin typeface="Quicksand"/>
                <a:ea typeface="Quicksand"/>
                <a:cs typeface="Quicksand"/>
                <a:sym typeface="Quicksand"/>
              </a:rPr>
              <a:t> diurutkan </a:t>
            </a:r>
            <a:r>
              <a:rPr lang="en-US" sz="1750">
                <a:solidFill>
                  <a:srgbClr val="0F4662"/>
                </a:solidFill>
                <a:latin typeface="Quicksand"/>
                <a:ea typeface="Quicksand"/>
                <a:cs typeface="Quicksand"/>
                <a:sym typeface="Quicksand"/>
              </a:rPr>
              <a:t>dari nilai yang </a:t>
            </a:r>
            <a:r>
              <a:rPr lang="en-US" sz="1750" b="1">
                <a:solidFill>
                  <a:srgbClr val="0F4662"/>
                </a:solidFill>
                <a:latin typeface="Quicksand"/>
                <a:ea typeface="Quicksand"/>
                <a:cs typeface="Quicksand"/>
                <a:sym typeface="Quicksand"/>
              </a:rPr>
              <a:t>tertinggi. </a:t>
            </a:r>
            <a:endParaRPr sz="1750" b="1">
              <a:solidFill>
                <a:srgbClr val="0F4662"/>
              </a:solidFill>
              <a:latin typeface="Quicksand"/>
              <a:ea typeface="Quicksand"/>
              <a:cs typeface="Quicksand"/>
              <a:sym typeface="Quicksand"/>
            </a:endParaRPr>
          </a:p>
          <a:p>
            <a:pPr marL="457200" marR="0" lvl="0" indent="-339725" algn="just" rtl="0">
              <a:lnSpc>
                <a:spcPct val="115000"/>
              </a:lnSpc>
              <a:spcBef>
                <a:spcPts val="0"/>
              </a:spcBef>
              <a:spcAft>
                <a:spcPts val="0"/>
              </a:spcAft>
              <a:buSzPts val="1750"/>
              <a:buFont typeface="Quicksand"/>
              <a:buAutoNum type="arabicParenR"/>
            </a:pPr>
            <a:r>
              <a:rPr lang="en-US" sz="1750" b="1">
                <a:solidFill>
                  <a:schemeClr val="lt1"/>
                </a:solidFill>
                <a:highlight>
                  <a:schemeClr val="dk2"/>
                </a:highlight>
                <a:latin typeface="Quicksand"/>
                <a:ea typeface="Quicksand"/>
                <a:cs typeface="Quicksand"/>
                <a:sym typeface="Quicksand"/>
              </a:rPr>
              <a:t>) </a:t>
            </a:r>
            <a:r>
              <a:rPr lang="en-US" sz="1750" b="1">
                <a:solidFill>
                  <a:srgbClr val="0F4662"/>
                </a:solidFill>
                <a:latin typeface="Quicksand"/>
                <a:ea typeface="Quicksand"/>
                <a:cs typeface="Quicksand"/>
                <a:sym typeface="Quicksand"/>
              </a:rPr>
              <a:t>: Menutup sub-query</a:t>
            </a:r>
            <a:endParaRPr sz="1750" b="1">
              <a:solidFill>
                <a:srgbClr val="0F4662"/>
              </a:solidFill>
              <a:latin typeface="Quicksand"/>
              <a:ea typeface="Quicksand"/>
              <a:cs typeface="Quicksand"/>
              <a:sym typeface="Quicksand"/>
            </a:endParaRPr>
          </a:p>
          <a:p>
            <a:pPr marL="457200" marR="0" lvl="0" indent="-339725" algn="just" rtl="0">
              <a:lnSpc>
                <a:spcPct val="115000"/>
              </a:lnSpc>
              <a:spcBef>
                <a:spcPts val="0"/>
              </a:spcBef>
              <a:spcAft>
                <a:spcPts val="0"/>
              </a:spcAft>
              <a:buSzPts val="1750"/>
              <a:buFont typeface="Quicksand"/>
              <a:buAutoNum type="arabicParenR"/>
            </a:pPr>
            <a:r>
              <a:rPr lang="en-US" sz="1750" b="1">
                <a:solidFill>
                  <a:schemeClr val="lt1"/>
                </a:solidFill>
                <a:highlight>
                  <a:schemeClr val="dk2"/>
                </a:highlight>
                <a:latin typeface="Quicksand"/>
                <a:ea typeface="Quicksand"/>
                <a:cs typeface="Quicksand"/>
                <a:sym typeface="Quicksand"/>
              </a:rPr>
              <a:t>select * from Brand</a:t>
            </a:r>
            <a:r>
              <a:rPr lang="en-US" sz="1750">
                <a:solidFill>
                  <a:srgbClr val="0F4662"/>
                </a:solidFill>
                <a:latin typeface="Quicksand"/>
                <a:ea typeface="Quicksand"/>
                <a:cs typeface="Quicksand"/>
                <a:sym typeface="Quicksand"/>
              </a:rPr>
              <a:t>: Menampilkan </a:t>
            </a:r>
            <a:r>
              <a:rPr lang="en-US" sz="1750" b="1">
                <a:solidFill>
                  <a:srgbClr val="0F4662"/>
                </a:solidFill>
                <a:latin typeface="Quicksand"/>
                <a:ea typeface="Quicksand"/>
                <a:cs typeface="Quicksand"/>
                <a:sym typeface="Quicksand"/>
              </a:rPr>
              <a:t>hasil akhir </a:t>
            </a:r>
            <a:r>
              <a:rPr lang="en-US" sz="1750">
                <a:solidFill>
                  <a:srgbClr val="0F4662"/>
                </a:solidFill>
                <a:latin typeface="Quicksand"/>
                <a:ea typeface="Quicksand"/>
                <a:cs typeface="Quicksand"/>
                <a:sym typeface="Quicksand"/>
              </a:rPr>
              <a:t>dari </a:t>
            </a:r>
            <a:r>
              <a:rPr lang="en-US" sz="1750" b="1">
                <a:solidFill>
                  <a:srgbClr val="0F4662"/>
                </a:solidFill>
                <a:latin typeface="Quicksand"/>
                <a:ea typeface="Quicksand"/>
                <a:cs typeface="Quicksand"/>
                <a:sym typeface="Quicksand"/>
              </a:rPr>
              <a:t>CTE Brand,</a:t>
            </a:r>
            <a:endParaRPr sz="1750" b="1">
              <a:solidFill>
                <a:srgbClr val="0F4662"/>
              </a:solidFill>
              <a:latin typeface="Quicksand"/>
              <a:ea typeface="Quicksand"/>
              <a:cs typeface="Quicksand"/>
              <a:sym typeface="Quicksand"/>
            </a:endParaRPr>
          </a:p>
          <a:p>
            <a:pPr marL="457200" marR="0" lvl="0" indent="-339725" algn="just" rtl="0">
              <a:lnSpc>
                <a:spcPct val="115000"/>
              </a:lnSpc>
              <a:spcBef>
                <a:spcPts val="0"/>
              </a:spcBef>
              <a:spcAft>
                <a:spcPts val="0"/>
              </a:spcAft>
              <a:buSzPts val="1750"/>
              <a:buFont typeface="Quicksand"/>
              <a:buAutoNum type="arabicParenR"/>
            </a:pPr>
            <a:r>
              <a:rPr lang="en-US" sz="1750" b="1">
                <a:solidFill>
                  <a:schemeClr val="lt1"/>
                </a:solidFill>
                <a:highlight>
                  <a:schemeClr val="dk2"/>
                </a:highlight>
                <a:latin typeface="Quicksand"/>
                <a:ea typeface="Quicksand"/>
                <a:cs typeface="Quicksand"/>
                <a:sym typeface="Quicksand"/>
              </a:rPr>
              <a:t>WHERE brand_name IS NOT NULL</a:t>
            </a:r>
            <a:r>
              <a:rPr lang="en-US" sz="1750" b="1">
                <a:solidFill>
                  <a:srgbClr val="0F4662"/>
                </a:solidFill>
                <a:latin typeface="Quicksand"/>
                <a:ea typeface="Quicksand"/>
                <a:cs typeface="Quicksand"/>
                <a:sym typeface="Quicksand"/>
              </a:rPr>
              <a:t>: Memfilter </a:t>
            </a:r>
            <a:r>
              <a:rPr lang="en-US" sz="1750">
                <a:solidFill>
                  <a:srgbClr val="0F4662"/>
                </a:solidFill>
                <a:latin typeface="Quicksand"/>
                <a:ea typeface="Quicksand"/>
                <a:cs typeface="Quicksand"/>
                <a:sym typeface="Quicksand"/>
              </a:rPr>
              <a:t>hasil dari kolom</a:t>
            </a:r>
            <a:r>
              <a:rPr lang="en-US" sz="1750" b="1">
                <a:solidFill>
                  <a:srgbClr val="0F4662"/>
                </a:solidFill>
                <a:latin typeface="Quicksand"/>
                <a:ea typeface="Quicksand"/>
                <a:cs typeface="Quicksand"/>
                <a:sym typeface="Quicksand"/>
              </a:rPr>
              <a:t> brand_name </a:t>
            </a:r>
            <a:r>
              <a:rPr lang="en-US" sz="1750">
                <a:solidFill>
                  <a:srgbClr val="0F4662"/>
                </a:solidFill>
                <a:latin typeface="Quicksand"/>
                <a:ea typeface="Quicksand"/>
                <a:cs typeface="Quicksand"/>
                <a:sym typeface="Quicksand"/>
              </a:rPr>
              <a:t>yang </a:t>
            </a:r>
            <a:r>
              <a:rPr lang="en-US" sz="1750" b="1">
                <a:solidFill>
                  <a:srgbClr val="0F4662"/>
                </a:solidFill>
                <a:latin typeface="Quicksand"/>
                <a:ea typeface="Quicksand"/>
                <a:cs typeface="Quicksand"/>
                <a:sym typeface="Quicksand"/>
              </a:rPr>
              <a:t>TIDAK </a:t>
            </a:r>
            <a:r>
              <a:rPr lang="en-US" sz="1750">
                <a:solidFill>
                  <a:srgbClr val="0F4662"/>
                </a:solidFill>
                <a:latin typeface="Quicksand"/>
                <a:ea typeface="Quicksand"/>
                <a:cs typeface="Quicksand"/>
                <a:sym typeface="Quicksand"/>
              </a:rPr>
              <a:t>kosong</a:t>
            </a:r>
            <a:r>
              <a:rPr lang="en-US" sz="1750" b="1">
                <a:solidFill>
                  <a:srgbClr val="0F4662"/>
                </a:solidFill>
                <a:latin typeface="Quicksand"/>
                <a:ea typeface="Quicksand"/>
                <a:cs typeface="Quicksand"/>
                <a:sym typeface="Quicksand"/>
              </a:rPr>
              <a:t> (NULL) </a:t>
            </a:r>
            <a:r>
              <a:rPr lang="en-US" sz="1750">
                <a:solidFill>
                  <a:srgbClr val="0F4662"/>
                </a:solidFill>
                <a:latin typeface="Quicksand"/>
                <a:ea typeface="Quicksand"/>
                <a:cs typeface="Quicksand"/>
                <a:sym typeface="Quicksand"/>
              </a:rPr>
              <a:t>karena </a:t>
            </a:r>
            <a:r>
              <a:rPr lang="en-US" sz="1750" b="1">
                <a:solidFill>
                  <a:srgbClr val="0F4662"/>
                </a:solidFill>
                <a:latin typeface="Quicksand"/>
                <a:ea typeface="Quicksand"/>
                <a:cs typeface="Quicksand"/>
                <a:sym typeface="Quicksand"/>
              </a:rPr>
              <a:t>tidak termaksud </a:t>
            </a:r>
            <a:r>
              <a:rPr lang="en-US" sz="1750">
                <a:solidFill>
                  <a:srgbClr val="0F4662"/>
                </a:solidFill>
                <a:latin typeface="Quicksand"/>
                <a:ea typeface="Quicksand"/>
                <a:cs typeface="Quicksand"/>
                <a:sym typeface="Quicksand"/>
              </a:rPr>
              <a:t>dalam brand (</a:t>
            </a:r>
            <a:r>
              <a:rPr lang="en-US" sz="1750" b="1">
                <a:solidFill>
                  <a:srgbClr val="0F4662"/>
                </a:solidFill>
                <a:latin typeface="Quicksand"/>
                <a:ea typeface="Quicksand"/>
                <a:cs typeface="Quicksand"/>
                <a:sym typeface="Quicksand"/>
              </a:rPr>
              <a:t>Samsung, Apple, Sony, Huawei, Lenovo</a:t>
            </a:r>
            <a:r>
              <a:rPr lang="en-US" sz="1750">
                <a:solidFill>
                  <a:srgbClr val="0F4662"/>
                </a:solidFill>
                <a:latin typeface="Quicksand"/>
                <a:ea typeface="Quicksand"/>
                <a:cs typeface="Quicksand"/>
                <a:sym typeface="Quicksand"/>
              </a:rPr>
              <a:t>).</a:t>
            </a:r>
            <a:endParaRPr sz="1750">
              <a:solidFill>
                <a:srgbClr val="0F4662"/>
              </a:solidFill>
              <a:latin typeface="Quicksand"/>
              <a:ea typeface="Quicksand"/>
              <a:cs typeface="Quicksand"/>
              <a:sym typeface="Quicksand"/>
            </a:endParaRPr>
          </a:p>
        </p:txBody>
      </p:sp>
      <p:pic>
        <p:nvPicPr>
          <p:cNvPr id="356" name="Google Shape;356;g36d542e08af_2_11"/>
          <p:cNvPicPr preferRelativeResize="0"/>
          <p:nvPr/>
        </p:nvPicPr>
        <p:blipFill>
          <a:blip r:embed="rId3">
            <a:alphaModFix/>
          </a:blip>
          <a:stretch>
            <a:fillRect/>
          </a:stretch>
        </p:blipFill>
        <p:spPr>
          <a:xfrm>
            <a:off x="96550" y="2001250"/>
            <a:ext cx="7037150" cy="5153529"/>
          </a:xfrm>
          <a:prstGeom prst="rect">
            <a:avLst/>
          </a:prstGeom>
          <a:noFill/>
          <a:ln>
            <a:noFill/>
          </a:ln>
        </p:spPr>
      </p:pic>
      <p:sp>
        <p:nvSpPr>
          <p:cNvPr id="357" name="Google Shape;357;g36d542e08af_2_11"/>
          <p:cNvSpPr txBox="1"/>
          <p:nvPr/>
        </p:nvSpPr>
        <p:spPr>
          <a:xfrm>
            <a:off x="-50" y="9552495"/>
            <a:ext cx="18288300" cy="523200"/>
          </a:xfrm>
          <a:prstGeom prst="rect">
            <a:avLst/>
          </a:prstGeom>
          <a:noFill/>
          <a:ln>
            <a:noFill/>
          </a:ln>
        </p:spPr>
        <p:txBody>
          <a:bodyPr spcFirstLastPara="1" wrap="square" lIns="0" tIns="0" rIns="0" bIns="0" anchor="t" anchorCtr="0">
            <a:spAutoFit/>
          </a:bodyPr>
          <a:lstStyle/>
          <a:p>
            <a:pPr marL="0" lvl="0" indent="0" algn="ctr" rtl="0">
              <a:lnSpc>
                <a:spcPct val="100000"/>
              </a:lnSpc>
              <a:spcBef>
                <a:spcPts val="408"/>
              </a:spcBef>
              <a:spcAft>
                <a:spcPts val="0"/>
              </a:spcAft>
              <a:buNone/>
            </a:pPr>
            <a:r>
              <a:rPr lang="en-US" sz="1700" b="1" dirty="0">
                <a:solidFill>
                  <a:schemeClr val="dk1"/>
                </a:solidFill>
                <a:latin typeface="Quicksand"/>
                <a:ea typeface="Quicksand"/>
                <a:cs typeface="Quicksand"/>
                <a:sym typeface="Quicksand"/>
              </a:rPr>
              <a:t>“Query ini digunakan untuk </a:t>
            </a:r>
            <a:r>
              <a:rPr lang="en-US" sz="1700" b="1" dirty="0" err="1">
                <a:solidFill>
                  <a:schemeClr val="dk1"/>
                </a:solidFill>
                <a:latin typeface="Quicksand"/>
                <a:ea typeface="Quicksand"/>
                <a:cs typeface="Quicksand"/>
                <a:sym typeface="Quicksand"/>
              </a:rPr>
              <a:t>mengelompokkan</a:t>
            </a:r>
            <a:r>
              <a:rPr lang="en-US" sz="1700" b="1" dirty="0">
                <a:solidFill>
                  <a:schemeClr val="dk1"/>
                </a:solidFill>
                <a:latin typeface="Quicksand"/>
                <a:ea typeface="Quicksand"/>
                <a:cs typeface="Quicksand"/>
                <a:sym typeface="Quicksand"/>
              </a:rPr>
              <a:t> dan </a:t>
            </a:r>
            <a:r>
              <a:rPr lang="en-US" sz="1700" b="1" dirty="0" err="1">
                <a:solidFill>
                  <a:schemeClr val="dk1"/>
                </a:solidFill>
                <a:latin typeface="Quicksand"/>
                <a:ea typeface="Quicksand"/>
                <a:cs typeface="Quicksand"/>
                <a:sym typeface="Quicksand"/>
              </a:rPr>
              <a:t>menghitung</a:t>
            </a:r>
            <a:r>
              <a:rPr lang="en-US" sz="1700" b="1" dirty="0">
                <a:solidFill>
                  <a:schemeClr val="dk1"/>
                </a:solidFill>
                <a:latin typeface="Quicksand"/>
                <a:ea typeface="Quicksand"/>
                <a:cs typeface="Quicksand"/>
                <a:sym typeface="Quicksand"/>
              </a:rPr>
              <a:t> total </a:t>
            </a:r>
            <a:r>
              <a:rPr lang="en-US" sz="1700" b="1" dirty="0" err="1">
                <a:solidFill>
                  <a:schemeClr val="dk1"/>
                </a:solidFill>
                <a:latin typeface="Quicksand"/>
                <a:ea typeface="Quicksand"/>
                <a:cs typeface="Quicksand"/>
                <a:sym typeface="Quicksand"/>
              </a:rPr>
              <a:t>transaksi</a:t>
            </a:r>
            <a:r>
              <a:rPr lang="en-US" sz="1700" b="1" dirty="0">
                <a:solidFill>
                  <a:schemeClr val="dk1"/>
                </a:solidFill>
                <a:latin typeface="Quicksand"/>
                <a:ea typeface="Quicksand"/>
                <a:cs typeface="Quicksand"/>
                <a:sym typeface="Quicksand"/>
              </a:rPr>
              <a:t> per brand yang </a:t>
            </a:r>
            <a:r>
              <a:rPr lang="en-US" sz="1700" b="1" dirty="0" err="1">
                <a:solidFill>
                  <a:schemeClr val="dk1"/>
                </a:solidFill>
                <a:latin typeface="Quicksand"/>
                <a:ea typeface="Quicksand"/>
                <a:cs typeface="Quicksand"/>
                <a:sym typeface="Quicksand"/>
              </a:rPr>
              <a:t>disebutkan</a:t>
            </a:r>
            <a:r>
              <a:rPr lang="en-US" sz="1700" b="1" dirty="0">
                <a:solidFill>
                  <a:schemeClr val="dk1"/>
                </a:solidFill>
                <a:latin typeface="Quicksand"/>
                <a:ea typeface="Quicksand"/>
                <a:cs typeface="Quicksand"/>
                <a:sym typeface="Quicksand"/>
              </a:rPr>
              <a:t>, </a:t>
            </a:r>
            <a:r>
              <a:rPr lang="en-US" sz="1700" b="1" dirty="0" err="1">
                <a:solidFill>
                  <a:schemeClr val="dk1"/>
                </a:solidFill>
                <a:latin typeface="Quicksand"/>
                <a:ea typeface="Quicksand"/>
                <a:cs typeface="Quicksand"/>
                <a:sym typeface="Quicksand"/>
              </a:rPr>
              <a:t>memfilter</a:t>
            </a:r>
            <a:r>
              <a:rPr lang="en-US" sz="1700" b="1" dirty="0">
                <a:solidFill>
                  <a:schemeClr val="dk1"/>
                </a:solidFill>
                <a:latin typeface="Quicksand"/>
                <a:ea typeface="Quicksand"/>
                <a:cs typeface="Quicksand"/>
                <a:sym typeface="Quicksand"/>
              </a:rPr>
              <a:t> hanya </a:t>
            </a:r>
            <a:r>
              <a:rPr lang="en-US" sz="1700" b="1" dirty="0" err="1">
                <a:solidFill>
                  <a:schemeClr val="dk1"/>
                </a:solidFill>
                <a:latin typeface="Quicksand"/>
                <a:ea typeface="Quicksand"/>
                <a:cs typeface="Quicksand"/>
                <a:sym typeface="Quicksand"/>
              </a:rPr>
              <a:t>transaksi</a:t>
            </a:r>
            <a:r>
              <a:rPr lang="en-US" sz="1700" b="1" dirty="0">
                <a:solidFill>
                  <a:schemeClr val="dk1"/>
                </a:solidFill>
                <a:latin typeface="Quicksand"/>
                <a:ea typeface="Quicksand"/>
                <a:cs typeface="Quicksand"/>
                <a:sym typeface="Quicksand"/>
              </a:rPr>
              <a:t> yang </a:t>
            </a:r>
            <a:r>
              <a:rPr lang="en-US" sz="1700" b="1" dirty="0" err="1">
                <a:solidFill>
                  <a:schemeClr val="dk1"/>
                </a:solidFill>
                <a:latin typeface="Quicksand"/>
                <a:ea typeface="Quicksand"/>
                <a:cs typeface="Quicksand"/>
                <a:sym typeface="Quicksand"/>
              </a:rPr>
              <a:t>telah</a:t>
            </a:r>
            <a:r>
              <a:rPr lang="en-US" sz="1700" b="1" dirty="0">
                <a:solidFill>
                  <a:schemeClr val="dk1"/>
                </a:solidFill>
                <a:latin typeface="Quicksand"/>
                <a:ea typeface="Quicksand"/>
                <a:cs typeface="Quicksand"/>
                <a:sym typeface="Quicksand"/>
              </a:rPr>
              <a:t> </a:t>
            </a:r>
            <a:r>
              <a:rPr lang="en-US" sz="1700" b="1" dirty="0" err="1">
                <a:solidFill>
                  <a:schemeClr val="dk1"/>
                </a:solidFill>
                <a:latin typeface="Quicksand"/>
                <a:ea typeface="Quicksand"/>
                <a:cs typeface="Quicksand"/>
                <a:sym typeface="Quicksand"/>
              </a:rPr>
              <a:t>dibayar</a:t>
            </a:r>
            <a:r>
              <a:rPr lang="en-US" sz="1700" b="1" dirty="0">
                <a:solidFill>
                  <a:schemeClr val="dk1"/>
                </a:solidFill>
                <a:latin typeface="Quicksand"/>
                <a:ea typeface="Quicksand"/>
                <a:cs typeface="Quicksand"/>
                <a:sym typeface="Quicksand"/>
              </a:rPr>
              <a:t>, dan </a:t>
            </a:r>
            <a:r>
              <a:rPr lang="en-US" sz="1700" b="1" dirty="0" err="1">
                <a:solidFill>
                  <a:schemeClr val="dk1"/>
                </a:solidFill>
                <a:latin typeface="Quicksand"/>
                <a:ea typeface="Quicksand"/>
                <a:cs typeface="Quicksand"/>
                <a:sym typeface="Quicksand"/>
              </a:rPr>
              <a:t>mengabaikan</a:t>
            </a:r>
            <a:r>
              <a:rPr lang="en-US" sz="1700" b="1" dirty="0">
                <a:solidFill>
                  <a:schemeClr val="dk1"/>
                </a:solidFill>
                <a:latin typeface="Quicksand"/>
                <a:ea typeface="Quicksand"/>
                <a:cs typeface="Quicksand"/>
                <a:sym typeface="Quicksand"/>
              </a:rPr>
              <a:t> brand yang tidak </a:t>
            </a:r>
            <a:r>
              <a:rPr lang="en-US" sz="1700" b="1" dirty="0" err="1">
                <a:solidFill>
                  <a:schemeClr val="dk1"/>
                </a:solidFill>
                <a:latin typeface="Quicksand"/>
                <a:ea typeface="Quicksand"/>
                <a:cs typeface="Quicksand"/>
                <a:sym typeface="Quicksand"/>
              </a:rPr>
              <a:t>relevan</a:t>
            </a:r>
            <a:r>
              <a:rPr lang="en-US" sz="1700" b="1" dirty="0">
                <a:solidFill>
                  <a:schemeClr val="dk1"/>
                </a:solidFill>
                <a:latin typeface="Quicksand"/>
                <a:ea typeface="Quicksand"/>
                <a:cs typeface="Quicksand"/>
                <a:sym typeface="Quicksand"/>
              </a:rPr>
              <a:t>.”</a:t>
            </a:r>
            <a:endParaRPr sz="1700" dirty="0">
              <a:solidFill>
                <a:srgbClr val="0F4662"/>
              </a:solidFill>
              <a:latin typeface="Quicksand"/>
              <a:ea typeface="Quicksand"/>
              <a:cs typeface="Quicksand"/>
              <a:sym typeface="Quicksand"/>
            </a:endParaRPr>
          </a:p>
        </p:txBody>
      </p:sp>
      <p:sp>
        <p:nvSpPr>
          <p:cNvPr id="358" name="Google Shape;358;g36d542e08af_2_11"/>
          <p:cNvSpPr txBox="1"/>
          <p:nvPr/>
        </p:nvSpPr>
        <p:spPr>
          <a:xfrm>
            <a:off x="881129" y="953078"/>
            <a:ext cx="5348100" cy="430800"/>
          </a:xfrm>
          <a:prstGeom prst="rect">
            <a:avLst/>
          </a:prstGeom>
          <a:noFill/>
          <a:ln>
            <a:noFill/>
          </a:ln>
        </p:spPr>
        <p:txBody>
          <a:bodyPr spcFirstLastPara="1" wrap="square" lIns="0" tIns="0" rIns="0" bIns="0" anchor="t" anchorCtr="0">
            <a:spAutoFit/>
          </a:bodyPr>
          <a:lstStyle/>
          <a:p>
            <a:pPr marL="0" marR="0" lvl="0" indent="0" algn="l" rtl="0">
              <a:lnSpc>
                <a:spcPct val="140014"/>
              </a:lnSpc>
              <a:spcBef>
                <a:spcPts val="0"/>
              </a:spcBef>
              <a:spcAft>
                <a:spcPts val="0"/>
              </a:spcAft>
              <a:buClr>
                <a:srgbClr val="000000"/>
              </a:buClr>
              <a:buSzPts val="2799"/>
              <a:buFont typeface="Arial"/>
              <a:buNone/>
            </a:pPr>
            <a:r>
              <a:rPr lang="en-US" sz="2799" b="1">
                <a:solidFill>
                  <a:srgbClr val="0F4662"/>
                </a:solidFill>
                <a:latin typeface="Quicksand"/>
                <a:ea typeface="Quicksand"/>
                <a:cs typeface="Quicksand"/>
                <a:sym typeface="Quicksand"/>
              </a:rPr>
              <a:t>Query</a:t>
            </a:r>
            <a:r>
              <a:rPr lang="en-US" sz="2799" b="1" i="0" u="none" strike="noStrike" cap="none">
                <a:solidFill>
                  <a:srgbClr val="0F4662"/>
                </a:solidFill>
                <a:latin typeface="Quicksand"/>
                <a:ea typeface="Quicksand"/>
                <a:cs typeface="Quicksand"/>
                <a:sym typeface="Quicksand"/>
              </a:rPr>
              <a:t>:</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grpSp>
        <p:nvGrpSpPr>
          <p:cNvPr id="363" name="Google Shape;363;g36d542e08af_2_22"/>
          <p:cNvGrpSpPr/>
          <p:nvPr/>
        </p:nvGrpSpPr>
        <p:grpSpPr>
          <a:xfrm>
            <a:off x="10287000" y="-499802"/>
            <a:ext cx="8000841" cy="10786850"/>
            <a:chOff x="0" y="-47625"/>
            <a:chExt cx="4816592" cy="1127400"/>
          </a:xfrm>
        </p:grpSpPr>
        <p:sp>
          <p:nvSpPr>
            <p:cNvPr id="364" name="Google Shape;364;g36d542e08af_2_22"/>
            <p:cNvSpPr/>
            <p:nvPr/>
          </p:nvSpPr>
          <p:spPr>
            <a:xfrm>
              <a:off x="0" y="0"/>
              <a:ext cx="4816592" cy="1079700"/>
            </a:xfrm>
            <a:custGeom>
              <a:avLst/>
              <a:gdLst/>
              <a:ahLst/>
              <a:cxnLst/>
              <a:rect l="l" t="t" r="r" b="b"/>
              <a:pathLst>
                <a:path w="4816592" h="1079700" extrusionOk="0">
                  <a:moveTo>
                    <a:pt x="0" y="0"/>
                  </a:moveTo>
                  <a:lnTo>
                    <a:pt x="4816592" y="0"/>
                  </a:lnTo>
                  <a:lnTo>
                    <a:pt x="4816592" y="1079700"/>
                  </a:lnTo>
                  <a:lnTo>
                    <a:pt x="0" y="1079700"/>
                  </a:lnTo>
                  <a:close/>
                </a:path>
              </a:pathLst>
            </a:custGeom>
            <a:solidFill>
              <a:srgbClr val="DBE5EA"/>
            </a:solidFill>
            <a:ln>
              <a:noFill/>
            </a:ln>
          </p:spPr>
        </p:sp>
        <p:sp>
          <p:nvSpPr>
            <p:cNvPr id="365" name="Google Shape;365;g36d542e08af_2_22"/>
            <p:cNvSpPr txBox="1"/>
            <p:nvPr/>
          </p:nvSpPr>
          <p:spPr>
            <a:xfrm>
              <a:off x="0" y="-47625"/>
              <a:ext cx="4816500" cy="1127400"/>
            </a:xfrm>
            <a:prstGeom prst="rect">
              <a:avLst/>
            </a:prstGeom>
            <a:noFill/>
            <a:ln>
              <a:noFill/>
            </a:ln>
          </p:spPr>
          <p:txBody>
            <a:bodyPr spcFirstLastPara="1" wrap="square" lIns="50800" tIns="50800" rIns="50800" bIns="50800" anchor="ctr" anchorCtr="0">
              <a:noAutofit/>
            </a:bodyPr>
            <a:lstStyle/>
            <a:p>
              <a:pPr marL="0" marR="0" lvl="0" indent="0" algn="ctr" rtl="0">
                <a:lnSpc>
                  <a:spcPct val="205166"/>
                </a:lnSpc>
                <a:spcBef>
                  <a:spcPts val="0"/>
                </a:spcBef>
                <a:spcAft>
                  <a:spcPts val="0"/>
                </a:spcAft>
                <a:buNone/>
              </a:pPr>
              <a:endParaRPr sz="1800" b="0" i="0" u="none" strike="noStrike" cap="none">
                <a:solidFill>
                  <a:schemeClr val="dk2"/>
                </a:solidFill>
                <a:latin typeface="Calibri"/>
                <a:ea typeface="Calibri"/>
                <a:cs typeface="Calibri"/>
                <a:sym typeface="Calibri"/>
              </a:endParaRPr>
            </a:p>
          </p:txBody>
        </p:sp>
      </p:grpSp>
      <p:sp>
        <p:nvSpPr>
          <p:cNvPr id="366" name="Google Shape;366;g36d542e08af_2_22"/>
          <p:cNvSpPr txBox="1"/>
          <p:nvPr/>
        </p:nvSpPr>
        <p:spPr>
          <a:xfrm>
            <a:off x="542775" y="403025"/>
            <a:ext cx="9589200" cy="4248300"/>
          </a:xfrm>
          <a:prstGeom prst="rect">
            <a:avLst/>
          </a:prstGeom>
          <a:noFill/>
          <a:ln>
            <a:noFill/>
          </a:ln>
        </p:spPr>
        <p:txBody>
          <a:bodyPr spcFirstLastPara="1" wrap="square" lIns="0" tIns="0" rIns="0" bIns="0" anchor="t" anchorCtr="0">
            <a:spAutoFit/>
          </a:bodyPr>
          <a:lstStyle/>
          <a:p>
            <a:pPr marL="0" marR="0" lvl="0" indent="0" algn="just" rtl="0">
              <a:lnSpc>
                <a:spcPct val="150000"/>
              </a:lnSpc>
              <a:spcBef>
                <a:spcPts val="0"/>
              </a:spcBef>
              <a:spcAft>
                <a:spcPts val="0"/>
              </a:spcAft>
              <a:buNone/>
            </a:pPr>
            <a:r>
              <a:rPr lang="en-US" sz="2400" b="1">
                <a:solidFill>
                  <a:srgbClr val="0F4662"/>
                </a:solidFill>
                <a:latin typeface="Quicksand"/>
                <a:ea typeface="Quicksand"/>
                <a:cs typeface="Quicksand"/>
                <a:sym typeface="Quicksand"/>
              </a:rPr>
              <a:t>Market </a:t>
            </a:r>
            <a:r>
              <a:rPr lang="en-US" sz="2400" b="1" i="0" u="none" strike="noStrike" cap="none">
                <a:solidFill>
                  <a:srgbClr val="0F4662"/>
                </a:solidFill>
                <a:latin typeface="Quicksand"/>
                <a:ea typeface="Quicksand"/>
                <a:cs typeface="Quicksand"/>
                <a:sym typeface="Quicksand"/>
              </a:rPr>
              <a:t>Insight: </a:t>
            </a:r>
            <a:endParaRPr sz="2400" b="1">
              <a:solidFill>
                <a:srgbClr val="0F4662"/>
              </a:solidFill>
              <a:latin typeface="Quicksand"/>
              <a:ea typeface="Quicksand"/>
              <a:cs typeface="Quicksand"/>
              <a:sym typeface="Quicksand"/>
            </a:endParaRPr>
          </a:p>
          <a:p>
            <a:pPr marL="0" lvl="0" indent="0" algn="just" rtl="0">
              <a:lnSpc>
                <a:spcPct val="150000"/>
              </a:lnSpc>
              <a:spcBef>
                <a:spcPts val="0"/>
              </a:spcBef>
              <a:spcAft>
                <a:spcPts val="0"/>
              </a:spcAft>
              <a:buClr>
                <a:schemeClr val="dk1"/>
              </a:buClr>
              <a:buSzPts val="1100"/>
              <a:buFont typeface="Arial"/>
              <a:buNone/>
            </a:pPr>
            <a:r>
              <a:rPr lang="en-US" sz="2400">
                <a:solidFill>
                  <a:srgbClr val="0F4662"/>
                </a:solidFill>
                <a:latin typeface="Quicksand"/>
                <a:ea typeface="Quicksand"/>
                <a:cs typeface="Quicksand"/>
                <a:sym typeface="Quicksand"/>
              </a:rPr>
              <a:t>Samsung mendominasi pasar dengan nilai transaksi tertinggi, unggul 32% dibandingkan pesaing terdekatnya, Apple.</a:t>
            </a:r>
            <a:endParaRPr sz="2400">
              <a:solidFill>
                <a:srgbClr val="0F4662"/>
              </a:solidFill>
              <a:latin typeface="Quicksand"/>
              <a:ea typeface="Quicksand"/>
              <a:cs typeface="Quicksand"/>
              <a:sym typeface="Quicksand"/>
            </a:endParaRPr>
          </a:p>
          <a:p>
            <a:pPr marL="0" lvl="0" indent="0" algn="just" rtl="0">
              <a:lnSpc>
                <a:spcPct val="150000"/>
              </a:lnSpc>
              <a:spcBef>
                <a:spcPts val="0"/>
              </a:spcBef>
              <a:spcAft>
                <a:spcPts val="0"/>
              </a:spcAft>
              <a:buClr>
                <a:schemeClr val="dk1"/>
              </a:buClr>
              <a:buSzPts val="1100"/>
              <a:buFont typeface="Arial"/>
              <a:buNone/>
            </a:pPr>
            <a:r>
              <a:rPr lang="en-US" sz="2400">
                <a:solidFill>
                  <a:srgbClr val="0F4662"/>
                </a:solidFill>
                <a:latin typeface="Quicksand"/>
                <a:ea typeface="Quicksand"/>
                <a:cs typeface="Quicksand"/>
                <a:sym typeface="Quicksand"/>
              </a:rPr>
              <a:t>Apple sendiri menempati posisi kedua dengan kinerja yang solid dan masih memiliki ruang untuk berkembang. Sementara itu, brand-brand lainnya menunjukkan performa yang relatif stabil, meskipun masih jauh di bawah dua raksasa teknologi ini.</a:t>
            </a:r>
            <a:endParaRPr sz="2400">
              <a:solidFill>
                <a:srgbClr val="0F4662"/>
              </a:solidFill>
              <a:latin typeface="Quicksand"/>
              <a:ea typeface="Quicksand"/>
              <a:cs typeface="Quicksand"/>
              <a:sym typeface="Quicksand"/>
            </a:endParaRPr>
          </a:p>
          <a:p>
            <a:pPr marL="0" marR="0" lvl="0" indent="0" algn="just" rtl="0">
              <a:lnSpc>
                <a:spcPct val="150000"/>
              </a:lnSpc>
              <a:spcBef>
                <a:spcPts val="0"/>
              </a:spcBef>
              <a:spcAft>
                <a:spcPts val="0"/>
              </a:spcAft>
              <a:buNone/>
            </a:pPr>
            <a:endParaRPr sz="2400">
              <a:solidFill>
                <a:srgbClr val="0F4662"/>
              </a:solidFill>
              <a:latin typeface="Quicksand"/>
              <a:ea typeface="Quicksand"/>
              <a:cs typeface="Quicksand"/>
              <a:sym typeface="Quicksand"/>
            </a:endParaRPr>
          </a:p>
        </p:txBody>
      </p:sp>
      <p:sp>
        <p:nvSpPr>
          <p:cNvPr id="367" name="Google Shape;367;g36d542e08af_2_22"/>
          <p:cNvSpPr txBox="1"/>
          <p:nvPr/>
        </p:nvSpPr>
        <p:spPr>
          <a:xfrm>
            <a:off x="542700" y="4428575"/>
            <a:ext cx="9589200" cy="5356500"/>
          </a:xfrm>
          <a:prstGeom prst="rect">
            <a:avLst/>
          </a:prstGeom>
          <a:noFill/>
          <a:ln>
            <a:noFill/>
          </a:ln>
        </p:spPr>
        <p:txBody>
          <a:bodyPr spcFirstLastPara="1" wrap="square" lIns="0" tIns="0" rIns="0" bIns="0" anchor="t" anchorCtr="0">
            <a:spAutoFit/>
          </a:bodyPr>
          <a:lstStyle/>
          <a:p>
            <a:pPr marL="0" marR="0" lvl="0" indent="0" algn="just" rtl="0">
              <a:lnSpc>
                <a:spcPct val="150000"/>
              </a:lnSpc>
              <a:spcBef>
                <a:spcPts val="0"/>
              </a:spcBef>
              <a:spcAft>
                <a:spcPts val="0"/>
              </a:spcAft>
              <a:buNone/>
            </a:pPr>
            <a:r>
              <a:rPr lang="en-US" sz="2400" b="1">
                <a:solidFill>
                  <a:srgbClr val="0F4662"/>
                </a:solidFill>
                <a:latin typeface="Quicksand"/>
                <a:ea typeface="Quicksand"/>
                <a:cs typeface="Quicksand"/>
                <a:sym typeface="Quicksand"/>
              </a:rPr>
              <a:t>Recommendations</a:t>
            </a:r>
            <a:r>
              <a:rPr lang="en-US" sz="2400" b="1" i="0" u="none" strike="noStrike" cap="none">
                <a:solidFill>
                  <a:srgbClr val="0F4662"/>
                </a:solidFill>
                <a:latin typeface="Quicksand"/>
                <a:ea typeface="Quicksand"/>
                <a:cs typeface="Quicksand"/>
                <a:sym typeface="Quicksand"/>
              </a:rPr>
              <a:t>:</a:t>
            </a:r>
            <a:endParaRPr sz="2400" b="1">
              <a:solidFill>
                <a:srgbClr val="0F4662"/>
              </a:solidFill>
              <a:latin typeface="Quicksand"/>
              <a:ea typeface="Quicksand"/>
              <a:cs typeface="Quicksand"/>
              <a:sym typeface="Quicksand"/>
            </a:endParaRPr>
          </a:p>
          <a:p>
            <a:pPr marL="457200" marR="0" lvl="0" indent="-457200" algn="just" rtl="0">
              <a:lnSpc>
                <a:spcPct val="150000"/>
              </a:lnSpc>
              <a:spcBef>
                <a:spcPts val="0"/>
              </a:spcBef>
              <a:spcAft>
                <a:spcPts val="0"/>
              </a:spcAft>
              <a:buClr>
                <a:srgbClr val="0F4662"/>
              </a:buClr>
              <a:buSzPts val="2400"/>
              <a:buFont typeface="Calibri"/>
              <a:buAutoNum type="arabicPeriod"/>
            </a:pPr>
            <a:r>
              <a:rPr lang="en-US" sz="2400">
                <a:solidFill>
                  <a:srgbClr val="0F4662"/>
                </a:solidFill>
                <a:latin typeface="Quicksand"/>
                <a:ea typeface="Quicksand"/>
                <a:cs typeface="Quicksand"/>
                <a:sym typeface="Quicksand"/>
              </a:rPr>
              <a:t>Samsung</a:t>
            </a:r>
            <a:r>
              <a:rPr lang="en-US" sz="2400" b="1">
                <a:solidFill>
                  <a:srgbClr val="0F4662"/>
                </a:solidFill>
                <a:latin typeface="Quicksand"/>
                <a:ea typeface="Quicksand"/>
                <a:cs typeface="Quicksand"/>
                <a:sym typeface="Quicksand"/>
              </a:rPr>
              <a:t> </a:t>
            </a:r>
            <a:r>
              <a:rPr lang="en-US" sz="2400">
                <a:solidFill>
                  <a:srgbClr val="0F4662"/>
                </a:solidFill>
                <a:latin typeface="Quicksand"/>
                <a:ea typeface="Quicksand"/>
                <a:cs typeface="Quicksand"/>
                <a:sym typeface="Quicksand"/>
              </a:rPr>
              <a:t>melakukan </a:t>
            </a:r>
            <a:r>
              <a:rPr lang="en-US" sz="2400" b="1">
                <a:solidFill>
                  <a:srgbClr val="0F4662"/>
                </a:solidFill>
                <a:latin typeface="Quicksand"/>
                <a:ea typeface="Quicksand"/>
                <a:cs typeface="Quicksand"/>
                <a:sym typeface="Quicksand"/>
              </a:rPr>
              <a:t>promosi &amp; bundling</a:t>
            </a:r>
            <a:r>
              <a:rPr lang="en-US" sz="2400">
                <a:solidFill>
                  <a:srgbClr val="0F4662"/>
                </a:solidFill>
                <a:latin typeface="Quicksand"/>
                <a:ea typeface="Quicksand"/>
                <a:cs typeface="Quicksand"/>
                <a:sym typeface="Quicksand"/>
              </a:rPr>
              <a:t>. Apple melakukan program </a:t>
            </a:r>
            <a:r>
              <a:rPr lang="en-US" sz="2400" b="1">
                <a:solidFill>
                  <a:srgbClr val="0F4662"/>
                </a:solidFill>
                <a:latin typeface="Quicksand"/>
                <a:ea typeface="Quicksand"/>
                <a:cs typeface="Quicksand"/>
                <a:sym typeface="Quicksand"/>
              </a:rPr>
              <a:t>trade-in</a:t>
            </a:r>
            <a:r>
              <a:rPr lang="en-US" sz="2400">
                <a:solidFill>
                  <a:srgbClr val="0F4662"/>
                </a:solidFill>
                <a:latin typeface="Quicksand"/>
                <a:ea typeface="Quicksand"/>
                <a:cs typeface="Quicksand"/>
                <a:sym typeface="Quicksand"/>
              </a:rPr>
              <a:t> dan fokus ke produk </a:t>
            </a:r>
            <a:r>
              <a:rPr lang="en-US" sz="2400" b="1">
                <a:solidFill>
                  <a:srgbClr val="0F4662"/>
                </a:solidFill>
                <a:latin typeface="Quicksand"/>
                <a:ea typeface="Quicksand"/>
                <a:cs typeface="Quicksand"/>
                <a:sym typeface="Quicksand"/>
              </a:rPr>
              <a:t>entry-level</a:t>
            </a:r>
            <a:r>
              <a:rPr lang="en-US" sz="2400">
                <a:solidFill>
                  <a:srgbClr val="0F4662"/>
                </a:solidFill>
                <a:latin typeface="Quicksand"/>
                <a:ea typeface="Quicksand"/>
                <a:cs typeface="Quicksand"/>
                <a:sym typeface="Quicksand"/>
              </a:rPr>
              <a:t>, untuk meningkatkan </a:t>
            </a:r>
            <a:r>
              <a:rPr lang="en-US" sz="2400" b="1">
                <a:solidFill>
                  <a:srgbClr val="0F4662"/>
                </a:solidFill>
                <a:latin typeface="Quicksand"/>
                <a:ea typeface="Quicksand"/>
                <a:cs typeface="Quicksand"/>
                <a:sym typeface="Quicksand"/>
              </a:rPr>
              <a:t>potensi penjualan.</a:t>
            </a:r>
            <a:endParaRPr sz="2400" b="1">
              <a:solidFill>
                <a:srgbClr val="0F4662"/>
              </a:solidFill>
              <a:latin typeface="Quicksand"/>
              <a:ea typeface="Quicksand"/>
              <a:cs typeface="Quicksand"/>
              <a:sym typeface="Quicksand"/>
            </a:endParaRPr>
          </a:p>
          <a:p>
            <a:pPr marL="457200" marR="0" lvl="0" indent="-457200" algn="just" rtl="0">
              <a:lnSpc>
                <a:spcPct val="150000"/>
              </a:lnSpc>
              <a:spcBef>
                <a:spcPts val="0"/>
              </a:spcBef>
              <a:spcAft>
                <a:spcPts val="0"/>
              </a:spcAft>
              <a:buClr>
                <a:srgbClr val="0F4662"/>
              </a:buClr>
              <a:buSzPts val="2400"/>
              <a:buFont typeface="Calibri"/>
              <a:buAutoNum type="arabicPeriod"/>
            </a:pPr>
            <a:r>
              <a:rPr lang="en-US" sz="2400" b="1">
                <a:solidFill>
                  <a:srgbClr val="0F4662"/>
                </a:solidFill>
                <a:latin typeface="Quicksand"/>
                <a:ea typeface="Quicksand"/>
                <a:cs typeface="Quicksand"/>
                <a:sym typeface="Quicksand"/>
              </a:rPr>
              <a:t>Optimalkan</a:t>
            </a:r>
            <a:r>
              <a:rPr lang="en-US" sz="2400">
                <a:solidFill>
                  <a:srgbClr val="0F4662"/>
                </a:solidFill>
                <a:latin typeface="Quicksand"/>
                <a:ea typeface="Quicksand"/>
                <a:cs typeface="Quicksand"/>
                <a:sym typeface="Quicksand"/>
              </a:rPr>
              <a:t> strategi pemasaran untuk Sony, Huawei, Lenovo, dengan melakukan </a:t>
            </a:r>
            <a:r>
              <a:rPr lang="en-US" sz="2400" b="1">
                <a:solidFill>
                  <a:srgbClr val="0F4662"/>
                </a:solidFill>
                <a:latin typeface="Quicksand"/>
                <a:ea typeface="Quicksand"/>
                <a:cs typeface="Quicksand"/>
                <a:sym typeface="Quicksand"/>
              </a:rPr>
              <a:t>diferensiasi produk,</a:t>
            </a:r>
            <a:r>
              <a:rPr lang="en-US" sz="2400">
                <a:solidFill>
                  <a:srgbClr val="0F4662"/>
                </a:solidFill>
                <a:latin typeface="Quicksand"/>
                <a:ea typeface="Quicksand"/>
                <a:cs typeface="Quicksand"/>
                <a:sym typeface="Quicksand"/>
              </a:rPr>
              <a:t> </a:t>
            </a:r>
            <a:r>
              <a:rPr lang="en-US" sz="2400" b="1">
                <a:solidFill>
                  <a:srgbClr val="0F4662"/>
                </a:solidFill>
                <a:latin typeface="Quicksand"/>
                <a:ea typeface="Quicksand"/>
                <a:cs typeface="Quicksand"/>
                <a:sym typeface="Quicksand"/>
              </a:rPr>
              <a:t>keunggulan spesifik </a:t>
            </a:r>
            <a:r>
              <a:rPr lang="en-US" sz="2400">
                <a:solidFill>
                  <a:srgbClr val="0F4662"/>
                </a:solidFill>
                <a:latin typeface="Quicksand"/>
                <a:ea typeface="Quicksand"/>
                <a:cs typeface="Quicksand"/>
                <a:sym typeface="Quicksand"/>
              </a:rPr>
              <a:t>dan</a:t>
            </a:r>
            <a:r>
              <a:rPr lang="en-US" sz="2400" b="1">
                <a:solidFill>
                  <a:srgbClr val="0F4662"/>
                </a:solidFill>
                <a:latin typeface="Quicksand"/>
                <a:ea typeface="Quicksand"/>
                <a:cs typeface="Quicksand"/>
                <a:sym typeface="Quicksand"/>
              </a:rPr>
              <a:t> kolaborasi </a:t>
            </a:r>
            <a:r>
              <a:rPr lang="en-US" sz="2400">
                <a:solidFill>
                  <a:srgbClr val="0F4662"/>
                </a:solidFill>
                <a:latin typeface="Quicksand"/>
                <a:ea typeface="Quicksand"/>
                <a:cs typeface="Quicksand"/>
                <a:sym typeface="Quicksand"/>
              </a:rPr>
              <a:t>dengan</a:t>
            </a:r>
            <a:r>
              <a:rPr lang="en-US" sz="2400" b="1">
                <a:solidFill>
                  <a:srgbClr val="0F4662"/>
                </a:solidFill>
                <a:latin typeface="Quicksand"/>
                <a:ea typeface="Quicksand"/>
                <a:cs typeface="Quicksand"/>
                <a:sym typeface="Quicksand"/>
              </a:rPr>
              <a:t> influencer</a:t>
            </a:r>
            <a:r>
              <a:rPr lang="en-US" sz="2400">
                <a:solidFill>
                  <a:srgbClr val="0F4662"/>
                </a:solidFill>
                <a:latin typeface="Quicksand"/>
                <a:ea typeface="Quicksand"/>
                <a:cs typeface="Quicksand"/>
                <a:sym typeface="Quicksand"/>
              </a:rPr>
              <a:t>.</a:t>
            </a:r>
            <a:endParaRPr sz="2400">
              <a:solidFill>
                <a:srgbClr val="0F4662"/>
              </a:solidFill>
              <a:latin typeface="Quicksand"/>
              <a:ea typeface="Quicksand"/>
              <a:cs typeface="Quicksand"/>
              <a:sym typeface="Quicksand"/>
            </a:endParaRPr>
          </a:p>
          <a:p>
            <a:pPr marL="457200" marR="0" lvl="0" indent="-457200" algn="just" rtl="0">
              <a:lnSpc>
                <a:spcPct val="150000"/>
              </a:lnSpc>
              <a:spcBef>
                <a:spcPts val="0"/>
              </a:spcBef>
              <a:spcAft>
                <a:spcPts val="0"/>
              </a:spcAft>
              <a:buClr>
                <a:srgbClr val="0F4662"/>
              </a:buClr>
              <a:buSzPts val="2400"/>
              <a:buFont typeface="Calibri"/>
              <a:buAutoNum type="arabicPeriod"/>
            </a:pPr>
            <a:r>
              <a:rPr lang="en-US" sz="2400">
                <a:solidFill>
                  <a:srgbClr val="0F4662"/>
                </a:solidFill>
                <a:latin typeface="Quicksand"/>
                <a:ea typeface="Quicksand"/>
                <a:cs typeface="Quicksand"/>
                <a:sym typeface="Quicksand"/>
              </a:rPr>
              <a:t>Lakukan </a:t>
            </a:r>
            <a:r>
              <a:rPr lang="en-US" sz="2400" b="1">
                <a:solidFill>
                  <a:srgbClr val="0F4662"/>
                </a:solidFill>
                <a:latin typeface="Quicksand"/>
                <a:ea typeface="Quicksand"/>
                <a:cs typeface="Quicksand"/>
                <a:sym typeface="Quicksand"/>
              </a:rPr>
              <a:t>inovasi produk</a:t>
            </a:r>
            <a:r>
              <a:rPr lang="en-US" sz="2400">
                <a:solidFill>
                  <a:srgbClr val="0F4662"/>
                </a:solidFill>
                <a:latin typeface="Quicksand"/>
                <a:ea typeface="Quicksand"/>
                <a:cs typeface="Quicksand"/>
                <a:sym typeface="Quicksand"/>
              </a:rPr>
              <a:t> dan </a:t>
            </a:r>
            <a:r>
              <a:rPr lang="en-US" sz="2400" b="1">
                <a:solidFill>
                  <a:srgbClr val="0F4662"/>
                </a:solidFill>
                <a:latin typeface="Quicksand"/>
                <a:ea typeface="Quicksand"/>
                <a:cs typeface="Quicksand"/>
                <a:sym typeface="Quicksand"/>
              </a:rPr>
              <a:t>promosi yang tepat sasaran </a:t>
            </a:r>
            <a:r>
              <a:rPr lang="en-US" sz="2400">
                <a:solidFill>
                  <a:srgbClr val="0F4662"/>
                </a:solidFill>
                <a:latin typeface="Quicksand"/>
                <a:ea typeface="Quicksand"/>
                <a:cs typeface="Quicksand"/>
                <a:sym typeface="Quicksand"/>
              </a:rPr>
              <a:t>untuk menjangkau</a:t>
            </a:r>
            <a:r>
              <a:rPr lang="en-US" sz="2400" b="1">
                <a:solidFill>
                  <a:srgbClr val="0F4662"/>
                </a:solidFill>
                <a:latin typeface="Quicksand"/>
                <a:ea typeface="Quicksand"/>
                <a:cs typeface="Quicksand"/>
                <a:sym typeface="Quicksand"/>
              </a:rPr>
              <a:t> segment pasar khusus,</a:t>
            </a:r>
            <a:r>
              <a:rPr lang="en-US" sz="2400">
                <a:solidFill>
                  <a:srgbClr val="0F4662"/>
                </a:solidFill>
                <a:latin typeface="Quicksand"/>
                <a:ea typeface="Quicksand"/>
                <a:cs typeface="Quicksand"/>
                <a:sym typeface="Quicksand"/>
              </a:rPr>
              <a:t> untuk meningkatkan daya saing setiap brand</a:t>
            </a:r>
            <a:endParaRPr sz="2400">
              <a:solidFill>
                <a:srgbClr val="0F4662"/>
              </a:solidFill>
              <a:latin typeface="Quicksand"/>
              <a:ea typeface="Quicksand"/>
              <a:cs typeface="Quicksand"/>
              <a:sym typeface="Quicksand"/>
            </a:endParaRPr>
          </a:p>
        </p:txBody>
      </p:sp>
      <p:pic>
        <p:nvPicPr>
          <p:cNvPr id="368" name="Google Shape;368;g36d542e08af_2_22"/>
          <p:cNvPicPr preferRelativeResize="0"/>
          <p:nvPr/>
        </p:nvPicPr>
        <p:blipFill>
          <a:blip r:embed="rId3">
            <a:alphaModFix/>
          </a:blip>
          <a:stretch>
            <a:fillRect/>
          </a:stretch>
        </p:blipFill>
        <p:spPr>
          <a:xfrm>
            <a:off x="11197713" y="5939375"/>
            <a:ext cx="6204450" cy="3610800"/>
          </a:xfrm>
          <a:prstGeom prst="rect">
            <a:avLst/>
          </a:prstGeom>
          <a:noFill/>
          <a:ln>
            <a:noFill/>
          </a:ln>
        </p:spPr>
      </p:pic>
      <p:pic>
        <p:nvPicPr>
          <p:cNvPr id="369" name="Google Shape;369;g36d542e08af_2_22"/>
          <p:cNvPicPr preferRelativeResize="0"/>
          <p:nvPr/>
        </p:nvPicPr>
        <p:blipFill>
          <a:blip r:embed="rId4">
            <a:alphaModFix/>
          </a:blip>
          <a:stretch>
            <a:fillRect/>
          </a:stretch>
        </p:blipFill>
        <p:spPr>
          <a:xfrm>
            <a:off x="10641013" y="1457888"/>
            <a:ext cx="7317876" cy="3835400"/>
          </a:xfrm>
          <a:prstGeom prst="rect">
            <a:avLst/>
          </a:prstGeom>
          <a:noFill/>
          <a:ln>
            <a:noFill/>
          </a:ln>
        </p:spPr>
      </p:pic>
      <p:sp>
        <p:nvSpPr>
          <p:cNvPr id="370" name="Google Shape;370;g36d542e08af_2_22"/>
          <p:cNvSpPr txBox="1"/>
          <p:nvPr/>
        </p:nvSpPr>
        <p:spPr>
          <a:xfrm>
            <a:off x="13653916" y="381000"/>
            <a:ext cx="1292100" cy="369300"/>
          </a:xfrm>
          <a:prstGeom prst="rect">
            <a:avLst/>
          </a:prstGeom>
          <a:noFill/>
          <a:ln>
            <a:noFill/>
          </a:ln>
        </p:spPr>
        <p:txBody>
          <a:bodyPr spcFirstLastPara="1" wrap="square" lIns="0" tIns="0" rIns="0" bIns="0" anchor="t" anchorCtr="0">
            <a:spAutoFit/>
          </a:bodyPr>
          <a:lstStyle/>
          <a:p>
            <a:pPr marL="0" marR="0" lvl="0" indent="0" algn="l" rtl="0">
              <a:lnSpc>
                <a:spcPct val="140014"/>
              </a:lnSpc>
              <a:spcBef>
                <a:spcPts val="0"/>
              </a:spcBef>
              <a:spcAft>
                <a:spcPts val="0"/>
              </a:spcAft>
              <a:buClr>
                <a:srgbClr val="000000"/>
              </a:buClr>
              <a:buSzPts val="2799"/>
              <a:buFont typeface="Arial"/>
              <a:buNone/>
            </a:pPr>
            <a:r>
              <a:rPr lang="en-US" sz="2400" b="1">
                <a:solidFill>
                  <a:srgbClr val="0F4662"/>
                </a:solidFill>
                <a:latin typeface="Quicksand"/>
                <a:ea typeface="Quicksand"/>
                <a:cs typeface="Quicksand"/>
                <a:sym typeface="Quicksand"/>
              </a:rPr>
              <a:t>Result:</a:t>
            </a:r>
            <a:endParaRPr sz="2400" b="0" i="0" u="none" strike="noStrike" cap="none">
              <a:solidFill>
                <a:srgbClr val="000000"/>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5" name="Google Shape;375;p18"/>
          <p:cNvSpPr txBox="1"/>
          <p:nvPr/>
        </p:nvSpPr>
        <p:spPr>
          <a:xfrm>
            <a:off x="3442710" y="3369664"/>
            <a:ext cx="11402580" cy="3185722"/>
          </a:xfrm>
          <a:prstGeom prst="rect">
            <a:avLst/>
          </a:prstGeom>
          <a:noFill/>
          <a:ln>
            <a:noFill/>
          </a:ln>
        </p:spPr>
        <p:txBody>
          <a:bodyPr spcFirstLastPara="1" wrap="square" lIns="0" tIns="0" rIns="0" bIns="0" anchor="t" anchorCtr="0">
            <a:spAutoFit/>
          </a:bodyPr>
          <a:lstStyle/>
          <a:p>
            <a:pPr marL="0" marR="0" lvl="0" indent="0" algn="ctr" rtl="0">
              <a:lnSpc>
                <a:spcPct val="140006"/>
              </a:lnSpc>
              <a:spcBef>
                <a:spcPts val="0"/>
              </a:spcBef>
              <a:spcAft>
                <a:spcPts val="0"/>
              </a:spcAft>
              <a:buClr>
                <a:srgbClr val="000000"/>
              </a:buClr>
              <a:buSzPts val="18577"/>
              <a:buFont typeface="Arial"/>
              <a:buNone/>
            </a:pPr>
            <a:r>
              <a:rPr lang="en-US" sz="18577" b="1" i="1" u="none" strike="noStrike" cap="none">
                <a:solidFill>
                  <a:srgbClr val="0F4662"/>
                </a:solidFill>
                <a:latin typeface="Cormorant Garamond"/>
                <a:ea typeface="Cormorant Garamond"/>
                <a:cs typeface="Cormorant Garamond"/>
                <a:sym typeface="Cormorant Garamond"/>
              </a:rPr>
              <a:t>Thank you</a:t>
            </a:r>
            <a:endParaRPr sz="1400" b="0" i="0" u="none" strike="noStrike" cap="none">
              <a:solidFill>
                <a:srgbClr val="000000"/>
              </a:solidFill>
              <a:latin typeface="Arial"/>
              <a:ea typeface="Arial"/>
              <a:cs typeface="Arial"/>
              <a:sym typeface="Arial"/>
            </a:endParaRPr>
          </a:p>
        </p:txBody>
      </p:sp>
      <p:cxnSp>
        <p:nvCxnSpPr>
          <p:cNvPr id="376" name="Google Shape;376;p18"/>
          <p:cNvCxnSpPr/>
          <p:nvPr/>
        </p:nvCxnSpPr>
        <p:spPr>
          <a:xfrm>
            <a:off x="5897880" y="2215083"/>
            <a:ext cx="6492240" cy="0"/>
          </a:xfrm>
          <a:prstGeom prst="straightConnector1">
            <a:avLst/>
          </a:prstGeom>
          <a:noFill/>
          <a:ln w="76200" cap="flat" cmpd="sng">
            <a:solidFill>
              <a:srgbClr val="0F4662"/>
            </a:solidFill>
            <a:prstDash val="solid"/>
            <a:round/>
            <a:headEnd type="none" w="sm" len="sm"/>
            <a:tailEnd type="none" w="sm" len="sm"/>
          </a:ln>
        </p:spPr>
      </p:cxnSp>
      <p:sp>
        <p:nvSpPr>
          <p:cNvPr id="377" name="Google Shape;377;p18"/>
          <p:cNvSpPr/>
          <p:nvPr/>
        </p:nvSpPr>
        <p:spPr>
          <a:xfrm>
            <a:off x="8304001" y="1116666"/>
            <a:ext cx="1679997" cy="249900"/>
          </a:xfrm>
          <a:custGeom>
            <a:avLst/>
            <a:gdLst/>
            <a:ahLst/>
            <a:cxnLst/>
            <a:rect l="l" t="t" r="r" b="b"/>
            <a:pathLst>
              <a:path w="1679997" h="249900" extrusionOk="0">
                <a:moveTo>
                  <a:pt x="0" y="0"/>
                </a:moveTo>
                <a:lnTo>
                  <a:pt x="1679998" y="0"/>
                </a:lnTo>
                <a:lnTo>
                  <a:pt x="1679998" y="249899"/>
                </a:lnTo>
                <a:lnTo>
                  <a:pt x="0" y="249899"/>
                </a:lnTo>
                <a:lnTo>
                  <a:pt x="0" y="0"/>
                </a:lnTo>
                <a:close/>
              </a:path>
            </a:pathLst>
          </a:custGeom>
          <a:blipFill rotWithShape="1">
            <a:blip r:embed="rId3">
              <a:alphaModFix/>
            </a:blip>
            <a:stretch>
              <a:fillRect/>
            </a:stretch>
          </a:blipFill>
          <a:ln>
            <a:noFill/>
          </a:ln>
        </p:spPr>
      </p:sp>
      <p:cxnSp>
        <p:nvCxnSpPr>
          <p:cNvPr id="378" name="Google Shape;378;p18"/>
          <p:cNvCxnSpPr/>
          <p:nvPr/>
        </p:nvCxnSpPr>
        <p:spPr>
          <a:xfrm>
            <a:off x="5897880" y="8159883"/>
            <a:ext cx="6492240" cy="0"/>
          </a:xfrm>
          <a:prstGeom prst="straightConnector1">
            <a:avLst/>
          </a:prstGeom>
          <a:noFill/>
          <a:ln w="76200" cap="flat" cmpd="sng">
            <a:solidFill>
              <a:srgbClr val="0F4662"/>
            </a:solidFill>
            <a:prstDash val="solid"/>
            <a:round/>
            <a:headEnd type="none" w="sm" len="sm"/>
            <a:tailEnd type="none" w="sm" len="sm"/>
          </a:ln>
        </p:spPr>
      </p:cxnSp>
      <p:sp>
        <p:nvSpPr>
          <p:cNvPr id="379" name="Google Shape;379;p18"/>
          <p:cNvSpPr/>
          <p:nvPr/>
        </p:nvSpPr>
        <p:spPr>
          <a:xfrm>
            <a:off x="8304001" y="9008400"/>
            <a:ext cx="1679997" cy="249900"/>
          </a:xfrm>
          <a:custGeom>
            <a:avLst/>
            <a:gdLst/>
            <a:ahLst/>
            <a:cxnLst/>
            <a:rect l="l" t="t" r="r" b="b"/>
            <a:pathLst>
              <a:path w="1679997" h="249900" extrusionOk="0">
                <a:moveTo>
                  <a:pt x="0" y="0"/>
                </a:moveTo>
                <a:lnTo>
                  <a:pt x="1679998" y="0"/>
                </a:lnTo>
                <a:lnTo>
                  <a:pt x="1679998" y="249900"/>
                </a:lnTo>
                <a:lnTo>
                  <a:pt x="0" y="249900"/>
                </a:lnTo>
                <a:lnTo>
                  <a:pt x="0" y="0"/>
                </a:lnTo>
                <a:close/>
              </a:path>
            </a:pathLst>
          </a:custGeom>
          <a:blipFill rotWithShape="1">
            <a:blip r:embed="rId3">
              <a:alphaModFix/>
            </a:blip>
            <a:stretch>
              <a:fillRect/>
            </a:stretch>
          </a:blipFill>
          <a:ln>
            <a:noFill/>
          </a:ln>
        </p:spPr>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4"/>
          <p:cNvSpPr/>
          <p:nvPr/>
        </p:nvSpPr>
        <p:spPr>
          <a:xfrm>
            <a:off x="2954675" y="3059676"/>
            <a:ext cx="12378641" cy="5058395"/>
          </a:xfrm>
          <a:custGeom>
            <a:avLst/>
            <a:gdLst/>
            <a:ahLst/>
            <a:cxnLst/>
            <a:rect l="l" t="t" r="r" b="b"/>
            <a:pathLst>
              <a:path w="4816592" h="1079700" extrusionOk="0">
                <a:moveTo>
                  <a:pt x="0" y="0"/>
                </a:moveTo>
                <a:lnTo>
                  <a:pt x="4816592" y="0"/>
                </a:lnTo>
                <a:lnTo>
                  <a:pt x="4816592" y="1079700"/>
                </a:lnTo>
                <a:lnTo>
                  <a:pt x="0" y="1079700"/>
                </a:lnTo>
                <a:close/>
              </a:path>
            </a:pathLst>
          </a:custGeom>
          <a:solidFill>
            <a:srgbClr val="DBE5EA"/>
          </a:solidFill>
          <a:ln>
            <a:noFill/>
          </a:ln>
        </p:spPr>
      </p:sp>
      <p:sp>
        <p:nvSpPr>
          <p:cNvPr id="127" name="Google Shape;127;p4"/>
          <p:cNvSpPr txBox="1"/>
          <p:nvPr/>
        </p:nvSpPr>
        <p:spPr>
          <a:xfrm>
            <a:off x="1028700" y="599709"/>
            <a:ext cx="8048163" cy="1099019"/>
          </a:xfrm>
          <a:prstGeom prst="rect">
            <a:avLst/>
          </a:prstGeom>
          <a:noFill/>
          <a:ln>
            <a:noFill/>
          </a:ln>
        </p:spPr>
        <p:txBody>
          <a:bodyPr spcFirstLastPara="1" wrap="square" lIns="0" tIns="0" rIns="0" bIns="0" anchor="t" anchorCtr="0">
            <a:spAutoFit/>
          </a:bodyPr>
          <a:lstStyle/>
          <a:p>
            <a:pPr marL="0" marR="0" lvl="0" indent="0" algn="l" rtl="0">
              <a:lnSpc>
                <a:spcPct val="140006"/>
              </a:lnSpc>
              <a:spcBef>
                <a:spcPts val="0"/>
              </a:spcBef>
              <a:spcAft>
                <a:spcPts val="0"/>
              </a:spcAft>
              <a:buClr>
                <a:srgbClr val="000000"/>
              </a:buClr>
              <a:buSzPts val="6399"/>
              <a:buFont typeface="Arial"/>
              <a:buNone/>
            </a:pPr>
            <a:r>
              <a:rPr lang="en-US" sz="6399" b="1" i="1" u="none" strike="noStrike" cap="none">
                <a:solidFill>
                  <a:srgbClr val="0F4662"/>
                </a:solidFill>
                <a:latin typeface="Cormorant Garamond"/>
                <a:ea typeface="Cormorant Garamond"/>
                <a:cs typeface="Cormorant Garamond"/>
                <a:sym typeface="Cormorant Garamond"/>
              </a:rPr>
              <a:t>Table of content</a:t>
            </a:r>
            <a:endParaRPr sz="1400" b="0" i="0" u="none" strike="noStrike" cap="none">
              <a:solidFill>
                <a:srgbClr val="000000"/>
              </a:solidFill>
              <a:latin typeface="Arial"/>
              <a:ea typeface="Arial"/>
              <a:cs typeface="Arial"/>
              <a:sym typeface="Arial"/>
            </a:endParaRPr>
          </a:p>
        </p:txBody>
      </p:sp>
      <p:sp>
        <p:nvSpPr>
          <p:cNvPr id="128" name="Google Shape;128;p4"/>
          <p:cNvSpPr txBox="1"/>
          <p:nvPr/>
        </p:nvSpPr>
        <p:spPr>
          <a:xfrm>
            <a:off x="4012974" y="3258899"/>
            <a:ext cx="646500" cy="554100"/>
          </a:xfrm>
          <a:prstGeom prst="rect">
            <a:avLst/>
          </a:prstGeom>
          <a:noFill/>
          <a:ln>
            <a:noFill/>
          </a:ln>
        </p:spPr>
        <p:txBody>
          <a:bodyPr spcFirstLastPara="1" wrap="square" lIns="0" tIns="0" rIns="0" bIns="0" anchor="t" anchorCtr="0">
            <a:spAutoFit/>
          </a:bodyPr>
          <a:lstStyle/>
          <a:p>
            <a:pPr marL="0" marR="0" lvl="0" indent="0" algn="l" rtl="0">
              <a:lnSpc>
                <a:spcPct val="124444"/>
              </a:lnSpc>
              <a:spcBef>
                <a:spcPts val="0"/>
              </a:spcBef>
              <a:spcAft>
                <a:spcPts val="0"/>
              </a:spcAft>
              <a:buClr>
                <a:srgbClr val="000000"/>
              </a:buClr>
              <a:buSzPts val="3600"/>
              <a:buFont typeface="Arial"/>
              <a:buNone/>
            </a:pPr>
            <a:r>
              <a:rPr lang="en-US" sz="3600" b="1" i="0" u="none" strike="noStrike" cap="none">
                <a:solidFill>
                  <a:srgbClr val="000000"/>
                </a:solidFill>
                <a:latin typeface="Bai Jamjuree"/>
                <a:ea typeface="Bai Jamjuree"/>
                <a:cs typeface="Bai Jamjuree"/>
                <a:sym typeface="Bai Jamjuree"/>
              </a:rPr>
              <a:t>0</a:t>
            </a:r>
            <a:r>
              <a:rPr lang="en-US" sz="3600" b="1">
                <a:latin typeface="Bai Jamjuree"/>
                <a:ea typeface="Bai Jamjuree"/>
                <a:cs typeface="Bai Jamjuree"/>
                <a:sym typeface="Bai Jamjuree"/>
              </a:rPr>
              <a:t>4</a:t>
            </a:r>
            <a:endParaRPr sz="1400" b="0" i="0" u="none" strike="noStrike" cap="none">
              <a:solidFill>
                <a:srgbClr val="000000"/>
              </a:solidFill>
              <a:latin typeface="Arial"/>
              <a:ea typeface="Arial"/>
              <a:cs typeface="Arial"/>
              <a:sym typeface="Arial"/>
            </a:endParaRPr>
          </a:p>
        </p:txBody>
      </p:sp>
      <p:sp>
        <p:nvSpPr>
          <p:cNvPr id="129" name="Google Shape;129;p4">
            <a:hlinkClick r:id="rId3" action="ppaction://hlinksldjump"/>
          </p:cNvPr>
          <p:cNvSpPr txBox="1"/>
          <p:nvPr/>
        </p:nvSpPr>
        <p:spPr>
          <a:xfrm>
            <a:off x="4960459" y="3340179"/>
            <a:ext cx="2658900" cy="822000"/>
          </a:xfrm>
          <a:prstGeom prst="rect">
            <a:avLst/>
          </a:prstGeom>
          <a:noFill/>
          <a:ln>
            <a:noFill/>
          </a:ln>
        </p:spPr>
        <p:txBody>
          <a:bodyPr spcFirstLastPara="1" wrap="square" lIns="0" tIns="0" rIns="0" bIns="0" anchor="t" anchorCtr="0">
            <a:spAutoFit/>
          </a:bodyPr>
          <a:lstStyle/>
          <a:p>
            <a:pPr marL="0" marR="0" lvl="0" indent="0" algn="l" rtl="0">
              <a:lnSpc>
                <a:spcPct val="122500"/>
              </a:lnSpc>
              <a:spcBef>
                <a:spcPts val="0"/>
              </a:spcBef>
              <a:spcAft>
                <a:spcPts val="0"/>
              </a:spcAft>
              <a:buClr>
                <a:srgbClr val="000000"/>
              </a:buClr>
              <a:buSzPts val="2400"/>
              <a:buFont typeface="Arial"/>
              <a:buNone/>
            </a:pPr>
            <a:r>
              <a:rPr lang="en-US" sz="2400" b="1" i="0" u="none" strike="noStrike" cap="none">
                <a:solidFill>
                  <a:srgbClr val="000000"/>
                </a:solidFill>
                <a:latin typeface="Quicksand"/>
                <a:ea typeface="Quicksand"/>
                <a:cs typeface="Quicksand"/>
                <a:sym typeface="Quicksand"/>
              </a:rPr>
              <a:t>Project Background</a:t>
            </a:r>
            <a:endParaRPr sz="1400" b="0" i="0" u="none" strike="noStrike" cap="none">
              <a:solidFill>
                <a:srgbClr val="000000"/>
              </a:solidFill>
              <a:latin typeface="Arial"/>
              <a:ea typeface="Arial"/>
              <a:cs typeface="Arial"/>
              <a:sym typeface="Arial"/>
            </a:endParaRPr>
          </a:p>
        </p:txBody>
      </p:sp>
      <p:sp>
        <p:nvSpPr>
          <p:cNvPr id="130" name="Google Shape;130;p4"/>
          <p:cNvSpPr txBox="1"/>
          <p:nvPr/>
        </p:nvSpPr>
        <p:spPr>
          <a:xfrm>
            <a:off x="4012974" y="4462480"/>
            <a:ext cx="646500" cy="554100"/>
          </a:xfrm>
          <a:prstGeom prst="rect">
            <a:avLst/>
          </a:prstGeom>
          <a:noFill/>
          <a:ln>
            <a:noFill/>
          </a:ln>
        </p:spPr>
        <p:txBody>
          <a:bodyPr spcFirstLastPara="1" wrap="square" lIns="0" tIns="0" rIns="0" bIns="0" anchor="t" anchorCtr="0">
            <a:spAutoFit/>
          </a:bodyPr>
          <a:lstStyle/>
          <a:p>
            <a:pPr marL="0" marR="0" lvl="0" indent="0" algn="l" rtl="0">
              <a:lnSpc>
                <a:spcPct val="124444"/>
              </a:lnSpc>
              <a:spcBef>
                <a:spcPts val="0"/>
              </a:spcBef>
              <a:spcAft>
                <a:spcPts val="0"/>
              </a:spcAft>
              <a:buClr>
                <a:srgbClr val="000000"/>
              </a:buClr>
              <a:buSzPts val="3600"/>
              <a:buFont typeface="Arial"/>
              <a:buNone/>
            </a:pPr>
            <a:r>
              <a:rPr lang="en-US" sz="3600" b="1" i="0" u="none" strike="noStrike" cap="none">
                <a:solidFill>
                  <a:srgbClr val="000000"/>
                </a:solidFill>
                <a:latin typeface="Bai Jamjuree"/>
                <a:ea typeface="Bai Jamjuree"/>
                <a:cs typeface="Bai Jamjuree"/>
                <a:sym typeface="Bai Jamjuree"/>
              </a:rPr>
              <a:t>0</a:t>
            </a:r>
            <a:r>
              <a:rPr lang="en-US" sz="3600" b="1">
                <a:latin typeface="Bai Jamjuree"/>
                <a:ea typeface="Bai Jamjuree"/>
                <a:cs typeface="Bai Jamjuree"/>
                <a:sym typeface="Bai Jamjuree"/>
              </a:rPr>
              <a:t>5</a:t>
            </a:r>
            <a:endParaRPr sz="1400" b="0" i="0" u="none" strike="noStrike" cap="none">
              <a:solidFill>
                <a:srgbClr val="000000"/>
              </a:solidFill>
              <a:latin typeface="Arial"/>
              <a:ea typeface="Arial"/>
              <a:cs typeface="Arial"/>
              <a:sym typeface="Arial"/>
            </a:endParaRPr>
          </a:p>
        </p:txBody>
      </p:sp>
      <p:sp>
        <p:nvSpPr>
          <p:cNvPr id="131" name="Google Shape;131;p4">
            <a:hlinkClick r:id="rId4" action="ppaction://hlinksldjump"/>
          </p:cNvPr>
          <p:cNvSpPr txBox="1"/>
          <p:nvPr/>
        </p:nvSpPr>
        <p:spPr>
          <a:xfrm>
            <a:off x="4960459" y="4543760"/>
            <a:ext cx="2658900" cy="369300"/>
          </a:xfrm>
          <a:prstGeom prst="rect">
            <a:avLst/>
          </a:prstGeom>
          <a:noFill/>
          <a:ln>
            <a:noFill/>
          </a:ln>
        </p:spPr>
        <p:txBody>
          <a:bodyPr spcFirstLastPara="1" wrap="square" lIns="0" tIns="0" rIns="0" bIns="0" anchor="t" anchorCtr="0">
            <a:spAutoFit/>
          </a:bodyPr>
          <a:lstStyle/>
          <a:p>
            <a:pPr marL="0" marR="0" lvl="0" indent="0" algn="l" rtl="0">
              <a:lnSpc>
                <a:spcPct val="122500"/>
              </a:lnSpc>
              <a:spcBef>
                <a:spcPts val="0"/>
              </a:spcBef>
              <a:spcAft>
                <a:spcPts val="0"/>
              </a:spcAft>
              <a:buClr>
                <a:srgbClr val="000000"/>
              </a:buClr>
              <a:buSzPts val="2400"/>
              <a:buFont typeface="Arial"/>
              <a:buNone/>
            </a:pPr>
            <a:r>
              <a:rPr lang="en-US" sz="2400" b="1" i="0" u="none" strike="noStrike" cap="none">
                <a:solidFill>
                  <a:srgbClr val="000000"/>
                </a:solidFill>
                <a:latin typeface="Quicksand"/>
                <a:ea typeface="Quicksand"/>
                <a:cs typeface="Quicksand"/>
                <a:sym typeface="Quicksand"/>
              </a:rPr>
              <a:t>Dataset Overview</a:t>
            </a:r>
            <a:endParaRPr sz="1400" b="0" i="0" u="none" strike="noStrike" cap="none">
              <a:solidFill>
                <a:srgbClr val="000000"/>
              </a:solidFill>
              <a:latin typeface="Arial"/>
              <a:ea typeface="Arial"/>
              <a:cs typeface="Arial"/>
              <a:sym typeface="Arial"/>
            </a:endParaRPr>
          </a:p>
        </p:txBody>
      </p:sp>
      <p:sp>
        <p:nvSpPr>
          <p:cNvPr id="132" name="Google Shape;132;p4"/>
          <p:cNvSpPr txBox="1"/>
          <p:nvPr/>
        </p:nvSpPr>
        <p:spPr>
          <a:xfrm>
            <a:off x="4012974" y="5666061"/>
            <a:ext cx="646500" cy="554100"/>
          </a:xfrm>
          <a:prstGeom prst="rect">
            <a:avLst/>
          </a:prstGeom>
          <a:noFill/>
          <a:ln>
            <a:noFill/>
          </a:ln>
        </p:spPr>
        <p:txBody>
          <a:bodyPr spcFirstLastPara="1" wrap="square" lIns="0" tIns="0" rIns="0" bIns="0" anchor="t" anchorCtr="0">
            <a:spAutoFit/>
          </a:bodyPr>
          <a:lstStyle/>
          <a:p>
            <a:pPr marL="0" marR="0" lvl="0" indent="0" algn="l" rtl="0">
              <a:lnSpc>
                <a:spcPct val="124444"/>
              </a:lnSpc>
              <a:spcBef>
                <a:spcPts val="0"/>
              </a:spcBef>
              <a:spcAft>
                <a:spcPts val="0"/>
              </a:spcAft>
              <a:buClr>
                <a:srgbClr val="000000"/>
              </a:buClr>
              <a:buSzPts val="3600"/>
              <a:buFont typeface="Arial"/>
              <a:buNone/>
            </a:pPr>
            <a:r>
              <a:rPr lang="en-US" sz="3600" b="1">
                <a:latin typeface="Bai Jamjuree"/>
                <a:ea typeface="Bai Jamjuree"/>
                <a:cs typeface="Bai Jamjuree"/>
                <a:sym typeface="Bai Jamjuree"/>
              </a:rPr>
              <a:t>06</a:t>
            </a:r>
            <a:endParaRPr sz="1400" b="0" i="0" u="none" strike="noStrike" cap="none">
              <a:solidFill>
                <a:srgbClr val="000000"/>
              </a:solidFill>
              <a:latin typeface="Arial"/>
              <a:ea typeface="Arial"/>
              <a:cs typeface="Arial"/>
              <a:sym typeface="Arial"/>
            </a:endParaRPr>
          </a:p>
        </p:txBody>
      </p:sp>
      <p:sp>
        <p:nvSpPr>
          <p:cNvPr id="133" name="Google Shape;133;p4">
            <a:hlinkClick r:id="rId5" action="ppaction://hlinksldjump"/>
          </p:cNvPr>
          <p:cNvSpPr txBox="1"/>
          <p:nvPr/>
        </p:nvSpPr>
        <p:spPr>
          <a:xfrm>
            <a:off x="4960459" y="5747341"/>
            <a:ext cx="4056900" cy="822000"/>
          </a:xfrm>
          <a:prstGeom prst="rect">
            <a:avLst/>
          </a:prstGeom>
          <a:noFill/>
          <a:ln>
            <a:noFill/>
          </a:ln>
        </p:spPr>
        <p:txBody>
          <a:bodyPr spcFirstLastPara="1" wrap="square" lIns="0" tIns="0" rIns="0" bIns="0" anchor="t" anchorCtr="0">
            <a:spAutoFit/>
          </a:bodyPr>
          <a:lstStyle/>
          <a:p>
            <a:pPr marL="0" marR="0" lvl="0" indent="0" algn="l" rtl="0">
              <a:lnSpc>
                <a:spcPct val="122500"/>
              </a:lnSpc>
              <a:spcBef>
                <a:spcPts val="0"/>
              </a:spcBef>
              <a:spcAft>
                <a:spcPts val="0"/>
              </a:spcAft>
              <a:buClr>
                <a:srgbClr val="000000"/>
              </a:buClr>
              <a:buSzPts val="2400"/>
              <a:buFont typeface="Arial"/>
              <a:buNone/>
            </a:pPr>
            <a:r>
              <a:rPr lang="en-US" sz="2400" b="1" i="0" u="none" strike="noStrike" cap="none">
                <a:solidFill>
                  <a:srgbClr val="000000"/>
                </a:solidFill>
                <a:latin typeface="Quicksand"/>
                <a:ea typeface="Quicksand"/>
                <a:cs typeface="Quicksand"/>
                <a:sym typeface="Quicksand"/>
              </a:rPr>
              <a:t>Data Understanding &amp; Preparation</a:t>
            </a:r>
            <a:endParaRPr sz="1400" b="0" i="0" u="none" strike="noStrike" cap="none">
              <a:solidFill>
                <a:srgbClr val="000000"/>
              </a:solidFill>
              <a:latin typeface="Arial"/>
              <a:ea typeface="Arial"/>
              <a:cs typeface="Arial"/>
              <a:sym typeface="Arial"/>
            </a:endParaRPr>
          </a:p>
        </p:txBody>
      </p:sp>
      <p:sp>
        <p:nvSpPr>
          <p:cNvPr id="134" name="Google Shape;134;p4"/>
          <p:cNvSpPr txBox="1"/>
          <p:nvPr/>
        </p:nvSpPr>
        <p:spPr>
          <a:xfrm>
            <a:off x="4012974" y="6869641"/>
            <a:ext cx="646500" cy="554100"/>
          </a:xfrm>
          <a:prstGeom prst="rect">
            <a:avLst/>
          </a:prstGeom>
          <a:noFill/>
          <a:ln>
            <a:noFill/>
          </a:ln>
        </p:spPr>
        <p:txBody>
          <a:bodyPr spcFirstLastPara="1" wrap="square" lIns="0" tIns="0" rIns="0" bIns="0" anchor="t" anchorCtr="0">
            <a:spAutoFit/>
          </a:bodyPr>
          <a:lstStyle/>
          <a:p>
            <a:pPr marL="0" marR="0" lvl="0" indent="0" algn="l" rtl="0">
              <a:lnSpc>
                <a:spcPct val="124444"/>
              </a:lnSpc>
              <a:spcBef>
                <a:spcPts val="0"/>
              </a:spcBef>
              <a:spcAft>
                <a:spcPts val="0"/>
              </a:spcAft>
              <a:buClr>
                <a:srgbClr val="000000"/>
              </a:buClr>
              <a:buSzPts val="3600"/>
              <a:buFont typeface="Arial"/>
              <a:buNone/>
            </a:pPr>
            <a:r>
              <a:rPr lang="en-US" sz="3600" b="1">
                <a:latin typeface="Bai Jamjuree"/>
                <a:ea typeface="Bai Jamjuree"/>
                <a:cs typeface="Bai Jamjuree"/>
                <a:sym typeface="Bai Jamjuree"/>
              </a:rPr>
              <a:t>09</a:t>
            </a:r>
            <a:endParaRPr sz="1400" b="0" i="0" u="none" strike="noStrike" cap="none">
              <a:solidFill>
                <a:srgbClr val="000000"/>
              </a:solidFill>
              <a:latin typeface="Arial"/>
              <a:ea typeface="Arial"/>
              <a:cs typeface="Arial"/>
              <a:sym typeface="Arial"/>
            </a:endParaRPr>
          </a:p>
        </p:txBody>
      </p:sp>
      <p:sp>
        <p:nvSpPr>
          <p:cNvPr id="135" name="Google Shape;135;p4">
            <a:hlinkClick r:id="rId6" action="ppaction://hlinksldjump"/>
          </p:cNvPr>
          <p:cNvSpPr txBox="1"/>
          <p:nvPr/>
        </p:nvSpPr>
        <p:spPr>
          <a:xfrm>
            <a:off x="4960458" y="6950921"/>
            <a:ext cx="4056900" cy="822000"/>
          </a:xfrm>
          <a:prstGeom prst="rect">
            <a:avLst/>
          </a:prstGeom>
          <a:noFill/>
          <a:ln>
            <a:noFill/>
          </a:ln>
        </p:spPr>
        <p:txBody>
          <a:bodyPr spcFirstLastPara="1" wrap="square" lIns="0" tIns="0" rIns="0" bIns="0" anchor="t" anchorCtr="0">
            <a:spAutoFit/>
          </a:bodyPr>
          <a:lstStyle/>
          <a:p>
            <a:pPr marL="0" marR="0" lvl="0" indent="0" algn="l" rtl="0">
              <a:lnSpc>
                <a:spcPct val="122500"/>
              </a:lnSpc>
              <a:spcBef>
                <a:spcPts val="0"/>
              </a:spcBef>
              <a:spcAft>
                <a:spcPts val="0"/>
              </a:spcAft>
              <a:buClr>
                <a:srgbClr val="000000"/>
              </a:buClr>
              <a:buSzPts val="2400"/>
              <a:buFont typeface="Arial"/>
              <a:buNone/>
            </a:pPr>
            <a:r>
              <a:rPr lang="en-US" sz="2400" b="1" i="0" u="none" strike="noStrike" cap="none">
                <a:solidFill>
                  <a:srgbClr val="000000"/>
                </a:solidFill>
                <a:latin typeface="Quicksand"/>
                <a:ea typeface="Quicksand"/>
                <a:cs typeface="Quicksand"/>
                <a:sym typeface="Quicksand"/>
              </a:rPr>
              <a:t>Exploratory Question Number 1</a:t>
            </a:r>
            <a:endParaRPr sz="1400" b="0" i="0" u="none" strike="noStrike" cap="none">
              <a:solidFill>
                <a:srgbClr val="000000"/>
              </a:solidFill>
              <a:latin typeface="Arial"/>
              <a:ea typeface="Arial"/>
              <a:cs typeface="Arial"/>
              <a:sym typeface="Arial"/>
            </a:endParaRPr>
          </a:p>
        </p:txBody>
      </p:sp>
      <p:sp>
        <p:nvSpPr>
          <p:cNvPr id="136" name="Google Shape;136;p4"/>
          <p:cNvSpPr txBox="1"/>
          <p:nvPr/>
        </p:nvSpPr>
        <p:spPr>
          <a:xfrm>
            <a:off x="9706843" y="3258899"/>
            <a:ext cx="646500" cy="554100"/>
          </a:xfrm>
          <a:prstGeom prst="rect">
            <a:avLst/>
          </a:prstGeom>
          <a:noFill/>
          <a:ln>
            <a:noFill/>
          </a:ln>
        </p:spPr>
        <p:txBody>
          <a:bodyPr spcFirstLastPara="1" wrap="square" lIns="0" tIns="0" rIns="0" bIns="0" anchor="t" anchorCtr="0">
            <a:spAutoFit/>
          </a:bodyPr>
          <a:lstStyle/>
          <a:p>
            <a:pPr marL="0" marR="0" lvl="0" indent="0" algn="l" rtl="0">
              <a:lnSpc>
                <a:spcPct val="124444"/>
              </a:lnSpc>
              <a:spcBef>
                <a:spcPts val="0"/>
              </a:spcBef>
              <a:spcAft>
                <a:spcPts val="0"/>
              </a:spcAft>
              <a:buClr>
                <a:srgbClr val="000000"/>
              </a:buClr>
              <a:buSzPts val="3600"/>
              <a:buFont typeface="Arial"/>
              <a:buNone/>
            </a:pPr>
            <a:r>
              <a:rPr lang="en-US" sz="3600" b="1">
                <a:latin typeface="Bai Jamjuree"/>
                <a:ea typeface="Bai Jamjuree"/>
                <a:cs typeface="Bai Jamjuree"/>
                <a:sym typeface="Bai Jamjuree"/>
              </a:rPr>
              <a:t>12</a:t>
            </a:r>
            <a:endParaRPr sz="1400" b="0" i="0" u="none" strike="noStrike" cap="none">
              <a:solidFill>
                <a:srgbClr val="000000"/>
              </a:solidFill>
              <a:latin typeface="Arial"/>
              <a:ea typeface="Arial"/>
              <a:cs typeface="Arial"/>
              <a:sym typeface="Arial"/>
            </a:endParaRPr>
          </a:p>
        </p:txBody>
      </p:sp>
      <p:sp>
        <p:nvSpPr>
          <p:cNvPr id="137" name="Google Shape;137;p4">
            <a:hlinkClick r:id="rId7" action="ppaction://hlinksldjump"/>
          </p:cNvPr>
          <p:cNvSpPr txBox="1"/>
          <p:nvPr/>
        </p:nvSpPr>
        <p:spPr>
          <a:xfrm>
            <a:off x="10654328" y="3340179"/>
            <a:ext cx="3239700" cy="822000"/>
          </a:xfrm>
          <a:prstGeom prst="rect">
            <a:avLst/>
          </a:prstGeom>
          <a:noFill/>
          <a:ln>
            <a:noFill/>
          </a:ln>
        </p:spPr>
        <p:txBody>
          <a:bodyPr spcFirstLastPara="1" wrap="square" lIns="0" tIns="0" rIns="0" bIns="0" anchor="t" anchorCtr="0">
            <a:spAutoFit/>
          </a:bodyPr>
          <a:lstStyle/>
          <a:p>
            <a:pPr marL="0" marR="0" lvl="0" indent="0" algn="l" rtl="0">
              <a:lnSpc>
                <a:spcPct val="122500"/>
              </a:lnSpc>
              <a:spcBef>
                <a:spcPts val="0"/>
              </a:spcBef>
              <a:spcAft>
                <a:spcPts val="0"/>
              </a:spcAft>
              <a:buNone/>
            </a:pPr>
            <a:r>
              <a:rPr lang="en-US" sz="2400" b="1" i="0" u="none" strike="noStrike" cap="none">
                <a:solidFill>
                  <a:srgbClr val="000000"/>
                </a:solidFill>
                <a:latin typeface="Quicksand"/>
                <a:ea typeface="Quicksand"/>
                <a:cs typeface="Quicksand"/>
                <a:sym typeface="Quicksand"/>
              </a:rPr>
              <a:t>Exploratory Question Number 2</a:t>
            </a:r>
            <a:endParaRPr sz="1400" b="0" i="0" u="none" strike="noStrike" cap="none">
              <a:solidFill>
                <a:srgbClr val="000000"/>
              </a:solidFill>
              <a:latin typeface="Arial"/>
              <a:ea typeface="Arial"/>
              <a:cs typeface="Arial"/>
              <a:sym typeface="Arial"/>
            </a:endParaRPr>
          </a:p>
        </p:txBody>
      </p:sp>
      <p:sp>
        <p:nvSpPr>
          <p:cNvPr id="138" name="Google Shape;138;p4"/>
          <p:cNvSpPr txBox="1"/>
          <p:nvPr/>
        </p:nvSpPr>
        <p:spPr>
          <a:xfrm>
            <a:off x="9706843" y="4462480"/>
            <a:ext cx="646500" cy="554100"/>
          </a:xfrm>
          <a:prstGeom prst="rect">
            <a:avLst/>
          </a:prstGeom>
          <a:noFill/>
          <a:ln>
            <a:noFill/>
          </a:ln>
        </p:spPr>
        <p:txBody>
          <a:bodyPr spcFirstLastPara="1" wrap="square" lIns="0" tIns="0" rIns="0" bIns="0" anchor="t" anchorCtr="0">
            <a:spAutoFit/>
          </a:bodyPr>
          <a:lstStyle/>
          <a:p>
            <a:pPr marL="0" marR="0" lvl="0" indent="0" algn="l" rtl="0">
              <a:lnSpc>
                <a:spcPct val="124444"/>
              </a:lnSpc>
              <a:spcBef>
                <a:spcPts val="0"/>
              </a:spcBef>
              <a:spcAft>
                <a:spcPts val="0"/>
              </a:spcAft>
              <a:buClr>
                <a:srgbClr val="000000"/>
              </a:buClr>
              <a:buSzPts val="3600"/>
              <a:buFont typeface="Arial"/>
              <a:buNone/>
            </a:pPr>
            <a:r>
              <a:rPr lang="en-US" sz="3600" b="1">
                <a:latin typeface="Bai Jamjuree"/>
                <a:ea typeface="Bai Jamjuree"/>
                <a:cs typeface="Bai Jamjuree"/>
                <a:sym typeface="Bai Jamjuree"/>
              </a:rPr>
              <a:t>15</a:t>
            </a:r>
            <a:endParaRPr sz="1400" b="0" i="0" u="none" strike="noStrike" cap="none">
              <a:solidFill>
                <a:srgbClr val="000000"/>
              </a:solidFill>
              <a:latin typeface="Arial"/>
              <a:ea typeface="Arial"/>
              <a:cs typeface="Arial"/>
              <a:sym typeface="Arial"/>
            </a:endParaRPr>
          </a:p>
        </p:txBody>
      </p:sp>
      <p:sp>
        <p:nvSpPr>
          <p:cNvPr id="139" name="Google Shape;139;p4">
            <a:hlinkClick r:id="rId8" action="ppaction://hlinksldjump"/>
          </p:cNvPr>
          <p:cNvSpPr txBox="1"/>
          <p:nvPr/>
        </p:nvSpPr>
        <p:spPr>
          <a:xfrm>
            <a:off x="10654328" y="4543760"/>
            <a:ext cx="3620700" cy="822000"/>
          </a:xfrm>
          <a:prstGeom prst="rect">
            <a:avLst/>
          </a:prstGeom>
          <a:noFill/>
          <a:ln>
            <a:noFill/>
          </a:ln>
        </p:spPr>
        <p:txBody>
          <a:bodyPr spcFirstLastPara="1" wrap="square" lIns="0" tIns="0" rIns="0" bIns="0" anchor="t" anchorCtr="0">
            <a:spAutoFit/>
          </a:bodyPr>
          <a:lstStyle/>
          <a:p>
            <a:pPr marL="0" marR="0" lvl="0" indent="0" algn="l" rtl="0">
              <a:lnSpc>
                <a:spcPct val="122500"/>
              </a:lnSpc>
              <a:spcBef>
                <a:spcPts val="0"/>
              </a:spcBef>
              <a:spcAft>
                <a:spcPts val="0"/>
              </a:spcAft>
              <a:buNone/>
            </a:pPr>
            <a:r>
              <a:rPr lang="en-US" sz="2400" b="1" i="0" u="none" strike="noStrike" cap="none">
                <a:solidFill>
                  <a:srgbClr val="000000"/>
                </a:solidFill>
                <a:latin typeface="Quicksand"/>
                <a:ea typeface="Quicksand"/>
                <a:cs typeface="Quicksand"/>
                <a:sym typeface="Quicksand"/>
              </a:rPr>
              <a:t>Exploratory Question Number 3</a:t>
            </a:r>
            <a:endParaRPr sz="1400" b="0" i="0" u="none" strike="noStrike" cap="none">
              <a:solidFill>
                <a:srgbClr val="000000"/>
              </a:solidFill>
              <a:latin typeface="Arial"/>
              <a:ea typeface="Arial"/>
              <a:cs typeface="Arial"/>
              <a:sym typeface="Arial"/>
            </a:endParaRPr>
          </a:p>
        </p:txBody>
      </p:sp>
      <p:sp>
        <p:nvSpPr>
          <p:cNvPr id="140" name="Google Shape;140;p4"/>
          <p:cNvSpPr txBox="1"/>
          <p:nvPr/>
        </p:nvSpPr>
        <p:spPr>
          <a:xfrm>
            <a:off x="9706843" y="5666061"/>
            <a:ext cx="646500" cy="554100"/>
          </a:xfrm>
          <a:prstGeom prst="rect">
            <a:avLst/>
          </a:prstGeom>
          <a:noFill/>
          <a:ln>
            <a:noFill/>
          </a:ln>
        </p:spPr>
        <p:txBody>
          <a:bodyPr spcFirstLastPara="1" wrap="square" lIns="0" tIns="0" rIns="0" bIns="0" anchor="t" anchorCtr="0">
            <a:spAutoFit/>
          </a:bodyPr>
          <a:lstStyle/>
          <a:p>
            <a:pPr marL="0" marR="0" lvl="0" indent="0" algn="l" rtl="0">
              <a:lnSpc>
                <a:spcPct val="124444"/>
              </a:lnSpc>
              <a:spcBef>
                <a:spcPts val="0"/>
              </a:spcBef>
              <a:spcAft>
                <a:spcPts val="0"/>
              </a:spcAft>
              <a:buClr>
                <a:srgbClr val="000000"/>
              </a:buClr>
              <a:buSzPts val="3600"/>
              <a:buFont typeface="Arial"/>
              <a:buNone/>
            </a:pPr>
            <a:r>
              <a:rPr lang="en-US" sz="3600" b="1">
                <a:latin typeface="Bai Jamjuree"/>
                <a:ea typeface="Bai Jamjuree"/>
                <a:cs typeface="Bai Jamjuree"/>
                <a:sym typeface="Bai Jamjuree"/>
              </a:rPr>
              <a:t>19</a:t>
            </a:r>
            <a:endParaRPr sz="1400" b="0" i="0" u="none" strike="noStrike" cap="none">
              <a:solidFill>
                <a:srgbClr val="000000"/>
              </a:solidFill>
              <a:latin typeface="Arial"/>
              <a:ea typeface="Arial"/>
              <a:cs typeface="Arial"/>
              <a:sym typeface="Arial"/>
            </a:endParaRPr>
          </a:p>
        </p:txBody>
      </p:sp>
      <p:sp>
        <p:nvSpPr>
          <p:cNvPr id="141" name="Google Shape;141;p4">
            <a:hlinkClick r:id="rId9" action="ppaction://hlinksldjump"/>
          </p:cNvPr>
          <p:cNvSpPr txBox="1"/>
          <p:nvPr/>
        </p:nvSpPr>
        <p:spPr>
          <a:xfrm>
            <a:off x="10654327" y="5747341"/>
            <a:ext cx="3239700" cy="822000"/>
          </a:xfrm>
          <a:prstGeom prst="rect">
            <a:avLst/>
          </a:prstGeom>
          <a:noFill/>
          <a:ln>
            <a:noFill/>
          </a:ln>
        </p:spPr>
        <p:txBody>
          <a:bodyPr spcFirstLastPara="1" wrap="square" lIns="0" tIns="0" rIns="0" bIns="0" anchor="t" anchorCtr="0">
            <a:spAutoFit/>
          </a:bodyPr>
          <a:lstStyle/>
          <a:p>
            <a:pPr marL="0" marR="0" lvl="0" indent="0" algn="l" rtl="0">
              <a:lnSpc>
                <a:spcPct val="122500"/>
              </a:lnSpc>
              <a:spcBef>
                <a:spcPts val="0"/>
              </a:spcBef>
              <a:spcAft>
                <a:spcPts val="0"/>
              </a:spcAft>
              <a:buNone/>
            </a:pPr>
            <a:r>
              <a:rPr lang="en-US" sz="2400" b="1" i="0" u="none" strike="noStrike" cap="none">
                <a:solidFill>
                  <a:srgbClr val="000000"/>
                </a:solidFill>
                <a:latin typeface="Quicksand"/>
                <a:ea typeface="Quicksand"/>
                <a:cs typeface="Quicksand"/>
                <a:sym typeface="Quicksand"/>
              </a:rPr>
              <a:t>Exploratory Question Number 4 </a:t>
            </a:r>
            <a:endParaRPr sz="2400" b="0" i="0" u="none" strike="noStrike" cap="none">
              <a:solidFill>
                <a:srgbClr val="000000"/>
              </a:solidFill>
              <a:latin typeface="Arial"/>
              <a:ea typeface="Arial"/>
              <a:cs typeface="Arial"/>
              <a:sym typeface="Arial"/>
            </a:endParaRPr>
          </a:p>
        </p:txBody>
      </p:sp>
      <p:sp>
        <p:nvSpPr>
          <p:cNvPr id="142" name="Google Shape;142;p4"/>
          <p:cNvSpPr txBox="1"/>
          <p:nvPr/>
        </p:nvSpPr>
        <p:spPr>
          <a:xfrm>
            <a:off x="9706843" y="6869641"/>
            <a:ext cx="646500" cy="554100"/>
          </a:xfrm>
          <a:prstGeom prst="rect">
            <a:avLst/>
          </a:prstGeom>
          <a:noFill/>
          <a:ln>
            <a:noFill/>
          </a:ln>
        </p:spPr>
        <p:txBody>
          <a:bodyPr spcFirstLastPara="1" wrap="square" lIns="0" tIns="0" rIns="0" bIns="0" anchor="t" anchorCtr="0">
            <a:spAutoFit/>
          </a:bodyPr>
          <a:lstStyle/>
          <a:p>
            <a:pPr marL="0" marR="0" lvl="0" indent="0" algn="l" rtl="0">
              <a:lnSpc>
                <a:spcPct val="124444"/>
              </a:lnSpc>
              <a:spcBef>
                <a:spcPts val="0"/>
              </a:spcBef>
              <a:spcAft>
                <a:spcPts val="0"/>
              </a:spcAft>
              <a:buClr>
                <a:srgbClr val="000000"/>
              </a:buClr>
              <a:buSzPts val="3600"/>
              <a:buFont typeface="Arial"/>
              <a:buNone/>
            </a:pPr>
            <a:r>
              <a:rPr lang="en-US" sz="3600" b="1">
                <a:latin typeface="Bai Jamjuree"/>
                <a:ea typeface="Bai Jamjuree"/>
                <a:cs typeface="Bai Jamjuree"/>
                <a:sym typeface="Bai Jamjuree"/>
              </a:rPr>
              <a:t>22</a:t>
            </a:r>
            <a:endParaRPr sz="1400" b="0" i="0" u="none" strike="noStrike" cap="none">
              <a:solidFill>
                <a:srgbClr val="000000"/>
              </a:solidFill>
              <a:latin typeface="Arial"/>
              <a:ea typeface="Arial"/>
              <a:cs typeface="Arial"/>
              <a:sym typeface="Arial"/>
            </a:endParaRPr>
          </a:p>
        </p:txBody>
      </p:sp>
      <p:sp>
        <p:nvSpPr>
          <p:cNvPr id="143" name="Google Shape;143;p4">
            <a:hlinkClick r:id="rId10" action="ppaction://hlinksldjump"/>
          </p:cNvPr>
          <p:cNvSpPr txBox="1"/>
          <p:nvPr/>
        </p:nvSpPr>
        <p:spPr>
          <a:xfrm>
            <a:off x="10654328" y="6950921"/>
            <a:ext cx="3239700" cy="886500"/>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None/>
            </a:pPr>
            <a:r>
              <a:rPr lang="en-US" sz="2400" b="1" i="0" u="none" strike="noStrike" cap="none">
                <a:solidFill>
                  <a:srgbClr val="000000"/>
                </a:solidFill>
                <a:latin typeface="Quicksand"/>
                <a:ea typeface="Quicksand"/>
                <a:cs typeface="Quicksand"/>
                <a:sym typeface="Quicksand"/>
              </a:rPr>
              <a:t>Exploratory Question Number 5</a:t>
            </a:r>
            <a:endParaRPr sz="2400" b="0" i="0" u="none" strike="noStrike" cap="none">
              <a:solidFill>
                <a:srgbClr val="000000"/>
              </a:solidFill>
              <a:latin typeface="Arial"/>
              <a:ea typeface="Arial"/>
              <a:cs typeface="Arial"/>
              <a:sym typeface="Arial"/>
            </a:endParaRPr>
          </a:p>
        </p:txBody>
      </p:sp>
      <p:cxnSp>
        <p:nvCxnSpPr>
          <p:cNvPr id="144" name="Google Shape;144;p4"/>
          <p:cNvCxnSpPr/>
          <p:nvPr/>
        </p:nvCxnSpPr>
        <p:spPr>
          <a:xfrm>
            <a:off x="1028700" y="2095500"/>
            <a:ext cx="6492240" cy="0"/>
          </a:xfrm>
          <a:prstGeom prst="straightConnector1">
            <a:avLst/>
          </a:prstGeom>
          <a:noFill/>
          <a:ln w="76200" cap="flat" cmpd="sng">
            <a:solidFill>
              <a:srgbClr val="0F4662"/>
            </a:solidFill>
            <a:prstDash val="solid"/>
            <a:round/>
            <a:headEnd type="none" w="sm" len="sm"/>
            <a:tailEnd type="none" w="sm" len="sm"/>
          </a:ln>
        </p:spPr>
      </p:cxnSp>
      <p:pic>
        <p:nvPicPr>
          <p:cNvPr id="145" name="Google Shape;145;p4"/>
          <p:cNvPicPr preferRelativeResize="0"/>
          <p:nvPr/>
        </p:nvPicPr>
        <p:blipFill rotWithShape="1">
          <a:blip r:embed="rId11">
            <a:alphaModFix/>
          </a:blip>
          <a:srcRect/>
          <a:stretch/>
        </p:blipFill>
        <p:spPr>
          <a:xfrm>
            <a:off x="16272797" y="8478366"/>
            <a:ext cx="1624674" cy="1624674"/>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8"/>
                                        </p:tgtEl>
                                        <p:attrNameLst>
                                          <p:attrName>style.visibility</p:attrName>
                                        </p:attrNameLst>
                                      </p:cBhvr>
                                      <p:to>
                                        <p:strVal val="visible"/>
                                      </p:to>
                                    </p:set>
                                    <p:animEffect transition="in" filter="fade">
                                      <p:cBhvr>
                                        <p:cTn id="7" dur="1000"/>
                                        <p:tgtEl>
                                          <p:spTgt spid="128"/>
                                        </p:tgtEl>
                                      </p:cBhvr>
                                    </p:animEffect>
                                  </p:childTnLst>
                                </p:cTn>
                              </p:par>
                              <p:par>
                                <p:cTn id="8" presetID="10" presetClass="entr" presetSubtype="0" fill="hold" nodeType="withEffect">
                                  <p:stCondLst>
                                    <p:cond delay="0"/>
                                  </p:stCondLst>
                                  <p:childTnLst>
                                    <p:set>
                                      <p:cBhvr>
                                        <p:cTn id="9" dur="1" fill="hold">
                                          <p:stCondLst>
                                            <p:cond delay="0"/>
                                          </p:stCondLst>
                                        </p:cTn>
                                        <p:tgtEl>
                                          <p:spTgt spid="129"/>
                                        </p:tgtEl>
                                        <p:attrNameLst>
                                          <p:attrName>style.visibility</p:attrName>
                                        </p:attrNameLst>
                                      </p:cBhvr>
                                      <p:to>
                                        <p:strVal val="visible"/>
                                      </p:to>
                                    </p:set>
                                    <p:animEffect transition="in" filter="fade">
                                      <p:cBhvr>
                                        <p:cTn id="10" dur="1000"/>
                                        <p:tgtEl>
                                          <p:spTgt spid="129"/>
                                        </p:tgtEl>
                                      </p:cBhvr>
                                    </p:animEffect>
                                  </p:childTnLst>
                                </p:cTn>
                              </p:par>
                              <p:par>
                                <p:cTn id="11" presetID="10" presetClass="entr" presetSubtype="0" fill="hold" nodeType="withEffect">
                                  <p:stCondLst>
                                    <p:cond delay="0"/>
                                  </p:stCondLst>
                                  <p:childTnLst>
                                    <p:set>
                                      <p:cBhvr>
                                        <p:cTn id="12" dur="1" fill="hold">
                                          <p:stCondLst>
                                            <p:cond delay="0"/>
                                          </p:stCondLst>
                                        </p:cTn>
                                        <p:tgtEl>
                                          <p:spTgt spid="130"/>
                                        </p:tgtEl>
                                        <p:attrNameLst>
                                          <p:attrName>style.visibility</p:attrName>
                                        </p:attrNameLst>
                                      </p:cBhvr>
                                      <p:to>
                                        <p:strVal val="visible"/>
                                      </p:to>
                                    </p:set>
                                    <p:animEffect transition="in" filter="fade">
                                      <p:cBhvr>
                                        <p:cTn id="13" dur="1000"/>
                                        <p:tgtEl>
                                          <p:spTgt spid="130"/>
                                        </p:tgtEl>
                                      </p:cBhvr>
                                    </p:animEffect>
                                  </p:childTnLst>
                                </p:cTn>
                              </p:par>
                              <p:par>
                                <p:cTn id="14" presetID="10" presetClass="entr" presetSubtype="0" fill="hold" nodeType="withEffect">
                                  <p:stCondLst>
                                    <p:cond delay="0"/>
                                  </p:stCondLst>
                                  <p:childTnLst>
                                    <p:set>
                                      <p:cBhvr>
                                        <p:cTn id="15" dur="1" fill="hold">
                                          <p:stCondLst>
                                            <p:cond delay="0"/>
                                          </p:stCondLst>
                                        </p:cTn>
                                        <p:tgtEl>
                                          <p:spTgt spid="131"/>
                                        </p:tgtEl>
                                        <p:attrNameLst>
                                          <p:attrName>style.visibility</p:attrName>
                                        </p:attrNameLst>
                                      </p:cBhvr>
                                      <p:to>
                                        <p:strVal val="visible"/>
                                      </p:to>
                                    </p:set>
                                    <p:animEffect transition="in" filter="fade">
                                      <p:cBhvr>
                                        <p:cTn id="16" dur="1000"/>
                                        <p:tgtEl>
                                          <p:spTgt spid="131"/>
                                        </p:tgtEl>
                                      </p:cBhvr>
                                    </p:animEffect>
                                  </p:childTnLst>
                                </p:cTn>
                              </p:par>
                              <p:par>
                                <p:cTn id="17" presetID="10" presetClass="entr" presetSubtype="0" fill="hold" nodeType="withEffect">
                                  <p:stCondLst>
                                    <p:cond delay="0"/>
                                  </p:stCondLst>
                                  <p:childTnLst>
                                    <p:set>
                                      <p:cBhvr>
                                        <p:cTn id="18" dur="1" fill="hold">
                                          <p:stCondLst>
                                            <p:cond delay="0"/>
                                          </p:stCondLst>
                                        </p:cTn>
                                        <p:tgtEl>
                                          <p:spTgt spid="132"/>
                                        </p:tgtEl>
                                        <p:attrNameLst>
                                          <p:attrName>style.visibility</p:attrName>
                                        </p:attrNameLst>
                                      </p:cBhvr>
                                      <p:to>
                                        <p:strVal val="visible"/>
                                      </p:to>
                                    </p:set>
                                    <p:animEffect transition="in" filter="fade">
                                      <p:cBhvr>
                                        <p:cTn id="19" dur="1000"/>
                                        <p:tgtEl>
                                          <p:spTgt spid="132"/>
                                        </p:tgtEl>
                                      </p:cBhvr>
                                    </p:animEffect>
                                  </p:childTnLst>
                                </p:cTn>
                              </p:par>
                              <p:par>
                                <p:cTn id="20" presetID="10" presetClass="entr" presetSubtype="0" fill="hold" nodeType="withEffect">
                                  <p:stCondLst>
                                    <p:cond delay="0"/>
                                  </p:stCondLst>
                                  <p:childTnLst>
                                    <p:set>
                                      <p:cBhvr>
                                        <p:cTn id="21" dur="1" fill="hold">
                                          <p:stCondLst>
                                            <p:cond delay="0"/>
                                          </p:stCondLst>
                                        </p:cTn>
                                        <p:tgtEl>
                                          <p:spTgt spid="133"/>
                                        </p:tgtEl>
                                        <p:attrNameLst>
                                          <p:attrName>style.visibility</p:attrName>
                                        </p:attrNameLst>
                                      </p:cBhvr>
                                      <p:to>
                                        <p:strVal val="visible"/>
                                      </p:to>
                                    </p:set>
                                    <p:animEffect transition="in" filter="fade">
                                      <p:cBhvr>
                                        <p:cTn id="22" dur="1000"/>
                                        <p:tgtEl>
                                          <p:spTgt spid="133"/>
                                        </p:tgtEl>
                                      </p:cBhvr>
                                    </p:animEffect>
                                  </p:childTnLst>
                                </p:cTn>
                              </p:par>
                              <p:par>
                                <p:cTn id="23" presetID="10" presetClass="entr" presetSubtype="0" fill="hold" nodeType="withEffect">
                                  <p:stCondLst>
                                    <p:cond delay="0"/>
                                  </p:stCondLst>
                                  <p:childTnLst>
                                    <p:set>
                                      <p:cBhvr>
                                        <p:cTn id="24" dur="1" fill="hold">
                                          <p:stCondLst>
                                            <p:cond delay="0"/>
                                          </p:stCondLst>
                                        </p:cTn>
                                        <p:tgtEl>
                                          <p:spTgt spid="134"/>
                                        </p:tgtEl>
                                        <p:attrNameLst>
                                          <p:attrName>style.visibility</p:attrName>
                                        </p:attrNameLst>
                                      </p:cBhvr>
                                      <p:to>
                                        <p:strVal val="visible"/>
                                      </p:to>
                                    </p:set>
                                    <p:animEffect transition="in" filter="fade">
                                      <p:cBhvr>
                                        <p:cTn id="25" dur="1000"/>
                                        <p:tgtEl>
                                          <p:spTgt spid="134"/>
                                        </p:tgtEl>
                                      </p:cBhvr>
                                    </p:animEffect>
                                  </p:childTnLst>
                                </p:cTn>
                              </p:par>
                              <p:par>
                                <p:cTn id="26" presetID="10" presetClass="entr" presetSubtype="0" fill="hold" nodeType="withEffect">
                                  <p:stCondLst>
                                    <p:cond delay="0"/>
                                  </p:stCondLst>
                                  <p:childTnLst>
                                    <p:set>
                                      <p:cBhvr>
                                        <p:cTn id="27" dur="1" fill="hold">
                                          <p:stCondLst>
                                            <p:cond delay="0"/>
                                          </p:stCondLst>
                                        </p:cTn>
                                        <p:tgtEl>
                                          <p:spTgt spid="135"/>
                                        </p:tgtEl>
                                        <p:attrNameLst>
                                          <p:attrName>style.visibility</p:attrName>
                                        </p:attrNameLst>
                                      </p:cBhvr>
                                      <p:to>
                                        <p:strVal val="visible"/>
                                      </p:to>
                                    </p:set>
                                    <p:animEffect transition="in" filter="fade">
                                      <p:cBhvr>
                                        <p:cTn id="28" dur="1000"/>
                                        <p:tgtEl>
                                          <p:spTgt spid="135"/>
                                        </p:tgtEl>
                                      </p:cBhvr>
                                    </p:animEffect>
                                  </p:childTnLst>
                                </p:cTn>
                              </p:par>
                              <p:par>
                                <p:cTn id="29" presetID="10" presetClass="entr" presetSubtype="0" fill="hold" nodeType="withEffect">
                                  <p:stCondLst>
                                    <p:cond delay="0"/>
                                  </p:stCondLst>
                                  <p:childTnLst>
                                    <p:set>
                                      <p:cBhvr>
                                        <p:cTn id="30" dur="1" fill="hold">
                                          <p:stCondLst>
                                            <p:cond delay="0"/>
                                          </p:stCondLst>
                                        </p:cTn>
                                        <p:tgtEl>
                                          <p:spTgt spid="136"/>
                                        </p:tgtEl>
                                        <p:attrNameLst>
                                          <p:attrName>style.visibility</p:attrName>
                                        </p:attrNameLst>
                                      </p:cBhvr>
                                      <p:to>
                                        <p:strVal val="visible"/>
                                      </p:to>
                                    </p:set>
                                    <p:animEffect transition="in" filter="fade">
                                      <p:cBhvr>
                                        <p:cTn id="31" dur="1000"/>
                                        <p:tgtEl>
                                          <p:spTgt spid="136"/>
                                        </p:tgtEl>
                                      </p:cBhvr>
                                    </p:animEffect>
                                  </p:childTnLst>
                                </p:cTn>
                              </p:par>
                              <p:par>
                                <p:cTn id="32" presetID="10" presetClass="entr" presetSubtype="0" fill="hold" nodeType="withEffect">
                                  <p:stCondLst>
                                    <p:cond delay="0"/>
                                  </p:stCondLst>
                                  <p:childTnLst>
                                    <p:set>
                                      <p:cBhvr>
                                        <p:cTn id="33" dur="1" fill="hold">
                                          <p:stCondLst>
                                            <p:cond delay="0"/>
                                          </p:stCondLst>
                                        </p:cTn>
                                        <p:tgtEl>
                                          <p:spTgt spid="137"/>
                                        </p:tgtEl>
                                        <p:attrNameLst>
                                          <p:attrName>style.visibility</p:attrName>
                                        </p:attrNameLst>
                                      </p:cBhvr>
                                      <p:to>
                                        <p:strVal val="visible"/>
                                      </p:to>
                                    </p:set>
                                    <p:animEffect transition="in" filter="fade">
                                      <p:cBhvr>
                                        <p:cTn id="34" dur="1000"/>
                                        <p:tgtEl>
                                          <p:spTgt spid="137"/>
                                        </p:tgtEl>
                                      </p:cBhvr>
                                    </p:animEffect>
                                  </p:childTnLst>
                                </p:cTn>
                              </p:par>
                              <p:par>
                                <p:cTn id="35" presetID="10" presetClass="entr" presetSubtype="0" fill="hold" nodeType="withEffect">
                                  <p:stCondLst>
                                    <p:cond delay="0"/>
                                  </p:stCondLst>
                                  <p:childTnLst>
                                    <p:set>
                                      <p:cBhvr>
                                        <p:cTn id="36" dur="1" fill="hold">
                                          <p:stCondLst>
                                            <p:cond delay="0"/>
                                          </p:stCondLst>
                                        </p:cTn>
                                        <p:tgtEl>
                                          <p:spTgt spid="138"/>
                                        </p:tgtEl>
                                        <p:attrNameLst>
                                          <p:attrName>style.visibility</p:attrName>
                                        </p:attrNameLst>
                                      </p:cBhvr>
                                      <p:to>
                                        <p:strVal val="visible"/>
                                      </p:to>
                                    </p:set>
                                    <p:animEffect transition="in" filter="fade">
                                      <p:cBhvr>
                                        <p:cTn id="37" dur="1000"/>
                                        <p:tgtEl>
                                          <p:spTgt spid="138"/>
                                        </p:tgtEl>
                                      </p:cBhvr>
                                    </p:animEffect>
                                  </p:childTnLst>
                                </p:cTn>
                              </p:par>
                              <p:par>
                                <p:cTn id="38" presetID="10" presetClass="entr" presetSubtype="0" fill="hold" nodeType="withEffect">
                                  <p:stCondLst>
                                    <p:cond delay="0"/>
                                  </p:stCondLst>
                                  <p:childTnLst>
                                    <p:set>
                                      <p:cBhvr>
                                        <p:cTn id="39" dur="1" fill="hold">
                                          <p:stCondLst>
                                            <p:cond delay="0"/>
                                          </p:stCondLst>
                                        </p:cTn>
                                        <p:tgtEl>
                                          <p:spTgt spid="139"/>
                                        </p:tgtEl>
                                        <p:attrNameLst>
                                          <p:attrName>style.visibility</p:attrName>
                                        </p:attrNameLst>
                                      </p:cBhvr>
                                      <p:to>
                                        <p:strVal val="visible"/>
                                      </p:to>
                                    </p:set>
                                    <p:animEffect transition="in" filter="fade">
                                      <p:cBhvr>
                                        <p:cTn id="40" dur="1000"/>
                                        <p:tgtEl>
                                          <p:spTgt spid="139"/>
                                        </p:tgtEl>
                                      </p:cBhvr>
                                    </p:animEffect>
                                  </p:childTnLst>
                                </p:cTn>
                              </p:par>
                              <p:par>
                                <p:cTn id="41" presetID="10" presetClass="entr" presetSubtype="0" fill="hold" nodeType="withEffect">
                                  <p:stCondLst>
                                    <p:cond delay="0"/>
                                  </p:stCondLst>
                                  <p:childTnLst>
                                    <p:set>
                                      <p:cBhvr>
                                        <p:cTn id="42" dur="1" fill="hold">
                                          <p:stCondLst>
                                            <p:cond delay="0"/>
                                          </p:stCondLst>
                                        </p:cTn>
                                        <p:tgtEl>
                                          <p:spTgt spid="140"/>
                                        </p:tgtEl>
                                        <p:attrNameLst>
                                          <p:attrName>style.visibility</p:attrName>
                                        </p:attrNameLst>
                                      </p:cBhvr>
                                      <p:to>
                                        <p:strVal val="visible"/>
                                      </p:to>
                                    </p:set>
                                    <p:animEffect transition="in" filter="fade">
                                      <p:cBhvr>
                                        <p:cTn id="43" dur="1000"/>
                                        <p:tgtEl>
                                          <p:spTgt spid="140"/>
                                        </p:tgtEl>
                                      </p:cBhvr>
                                    </p:animEffect>
                                  </p:childTnLst>
                                </p:cTn>
                              </p:par>
                              <p:par>
                                <p:cTn id="44" presetID="10" presetClass="entr" presetSubtype="0" fill="hold" nodeType="withEffect">
                                  <p:stCondLst>
                                    <p:cond delay="0"/>
                                  </p:stCondLst>
                                  <p:childTnLst>
                                    <p:set>
                                      <p:cBhvr>
                                        <p:cTn id="45" dur="1" fill="hold">
                                          <p:stCondLst>
                                            <p:cond delay="0"/>
                                          </p:stCondLst>
                                        </p:cTn>
                                        <p:tgtEl>
                                          <p:spTgt spid="141"/>
                                        </p:tgtEl>
                                        <p:attrNameLst>
                                          <p:attrName>style.visibility</p:attrName>
                                        </p:attrNameLst>
                                      </p:cBhvr>
                                      <p:to>
                                        <p:strVal val="visible"/>
                                      </p:to>
                                    </p:set>
                                    <p:animEffect transition="in" filter="fade">
                                      <p:cBhvr>
                                        <p:cTn id="46" dur="1000"/>
                                        <p:tgtEl>
                                          <p:spTgt spid="141"/>
                                        </p:tgtEl>
                                      </p:cBhvr>
                                    </p:animEffect>
                                  </p:childTnLst>
                                </p:cTn>
                              </p:par>
                              <p:par>
                                <p:cTn id="47" presetID="10" presetClass="entr" presetSubtype="0" fill="hold" nodeType="withEffect">
                                  <p:stCondLst>
                                    <p:cond delay="0"/>
                                  </p:stCondLst>
                                  <p:childTnLst>
                                    <p:set>
                                      <p:cBhvr>
                                        <p:cTn id="48" dur="1" fill="hold">
                                          <p:stCondLst>
                                            <p:cond delay="0"/>
                                          </p:stCondLst>
                                        </p:cTn>
                                        <p:tgtEl>
                                          <p:spTgt spid="142"/>
                                        </p:tgtEl>
                                        <p:attrNameLst>
                                          <p:attrName>style.visibility</p:attrName>
                                        </p:attrNameLst>
                                      </p:cBhvr>
                                      <p:to>
                                        <p:strVal val="visible"/>
                                      </p:to>
                                    </p:set>
                                    <p:animEffect transition="in" filter="fade">
                                      <p:cBhvr>
                                        <p:cTn id="49" dur="1000"/>
                                        <p:tgtEl>
                                          <p:spTgt spid="142"/>
                                        </p:tgtEl>
                                      </p:cBhvr>
                                    </p:animEffect>
                                  </p:childTnLst>
                                </p:cTn>
                              </p:par>
                              <p:par>
                                <p:cTn id="50" presetID="10" presetClass="entr" presetSubtype="0" fill="hold" nodeType="withEffect">
                                  <p:stCondLst>
                                    <p:cond delay="0"/>
                                  </p:stCondLst>
                                  <p:childTnLst>
                                    <p:set>
                                      <p:cBhvr>
                                        <p:cTn id="51" dur="1" fill="hold">
                                          <p:stCondLst>
                                            <p:cond delay="0"/>
                                          </p:stCondLst>
                                        </p:cTn>
                                        <p:tgtEl>
                                          <p:spTgt spid="143"/>
                                        </p:tgtEl>
                                        <p:attrNameLst>
                                          <p:attrName>style.visibility</p:attrName>
                                        </p:attrNameLst>
                                      </p:cBhvr>
                                      <p:to>
                                        <p:strVal val="visible"/>
                                      </p:to>
                                    </p:set>
                                    <p:animEffect transition="in" filter="fade">
                                      <p:cBhvr>
                                        <p:cTn id="52" dur="1000"/>
                                        <p:tgtEl>
                                          <p:spTgt spid="1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grpSp>
        <p:nvGrpSpPr>
          <p:cNvPr id="150" name="Google Shape;150;p5"/>
          <p:cNvGrpSpPr/>
          <p:nvPr/>
        </p:nvGrpSpPr>
        <p:grpSpPr>
          <a:xfrm>
            <a:off x="14093893" y="-164977"/>
            <a:ext cx="4194107" cy="10451977"/>
            <a:chOff x="0" y="-47625"/>
            <a:chExt cx="1104621" cy="2752784"/>
          </a:xfrm>
        </p:grpSpPr>
        <p:sp>
          <p:nvSpPr>
            <p:cNvPr id="151" name="Google Shape;151;p5"/>
            <p:cNvSpPr/>
            <p:nvPr/>
          </p:nvSpPr>
          <p:spPr>
            <a:xfrm>
              <a:off x="0" y="0"/>
              <a:ext cx="1104621" cy="2705159"/>
            </a:xfrm>
            <a:custGeom>
              <a:avLst/>
              <a:gdLst/>
              <a:ahLst/>
              <a:cxnLst/>
              <a:rect l="l" t="t" r="r" b="b"/>
              <a:pathLst>
                <a:path w="1104621" h="2705159" extrusionOk="0">
                  <a:moveTo>
                    <a:pt x="0" y="0"/>
                  </a:moveTo>
                  <a:lnTo>
                    <a:pt x="1104621" y="0"/>
                  </a:lnTo>
                  <a:lnTo>
                    <a:pt x="1104621" y="2705159"/>
                  </a:lnTo>
                  <a:lnTo>
                    <a:pt x="0" y="2705159"/>
                  </a:lnTo>
                  <a:close/>
                </a:path>
              </a:pathLst>
            </a:custGeom>
            <a:solidFill>
              <a:srgbClr val="7994A0"/>
            </a:solidFill>
            <a:ln>
              <a:noFill/>
            </a:ln>
          </p:spPr>
        </p:sp>
        <p:sp>
          <p:nvSpPr>
            <p:cNvPr id="152" name="Google Shape;152;p5"/>
            <p:cNvSpPr txBox="1"/>
            <p:nvPr/>
          </p:nvSpPr>
          <p:spPr>
            <a:xfrm>
              <a:off x="0" y="-47625"/>
              <a:ext cx="1104621" cy="2752784"/>
            </a:xfrm>
            <a:prstGeom prst="rect">
              <a:avLst/>
            </a:prstGeom>
            <a:noFill/>
            <a:ln>
              <a:noFill/>
            </a:ln>
          </p:spPr>
          <p:txBody>
            <a:bodyPr spcFirstLastPara="1" wrap="square" lIns="50800" tIns="50800" rIns="50800" bIns="50800" anchor="ctr" anchorCtr="0">
              <a:noAutofit/>
            </a:bodyPr>
            <a:lstStyle/>
            <a:p>
              <a:pPr marL="0" marR="0" lvl="0" indent="0" algn="ctr" rtl="0">
                <a:lnSpc>
                  <a:spcPct val="205166"/>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153" name="Google Shape;153;p5"/>
          <p:cNvSpPr/>
          <p:nvPr/>
        </p:nvSpPr>
        <p:spPr>
          <a:xfrm>
            <a:off x="1028700" y="9633442"/>
            <a:ext cx="1905000" cy="283369"/>
          </a:xfrm>
          <a:custGeom>
            <a:avLst/>
            <a:gdLst/>
            <a:ahLst/>
            <a:cxnLst/>
            <a:rect l="l" t="t" r="r" b="b"/>
            <a:pathLst>
              <a:path w="1905000" h="283369" extrusionOk="0">
                <a:moveTo>
                  <a:pt x="0" y="0"/>
                </a:moveTo>
                <a:lnTo>
                  <a:pt x="1905000" y="0"/>
                </a:lnTo>
                <a:lnTo>
                  <a:pt x="1905000" y="283369"/>
                </a:lnTo>
                <a:lnTo>
                  <a:pt x="0" y="283369"/>
                </a:lnTo>
                <a:lnTo>
                  <a:pt x="0" y="0"/>
                </a:lnTo>
                <a:close/>
              </a:path>
            </a:pathLst>
          </a:custGeom>
          <a:blipFill rotWithShape="1">
            <a:blip r:embed="rId3">
              <a:alphaModFix/>
            </a:blip>
            <a:stretch>
              <a:fillRect/>
            </a:stretch>
          </a:blipFill>
          <a:ln>
            <a:noFill/>
          </a:ln>
        </p:spPr>
      </p:sp>
      <p:sp>
        <p:nvSpPr>
          <p:cNvPr id="154" name="Google Shape;154;p5"/>
          <p:cNvSpPr txBox="1"/>
          <p:nvPr/>
        </p:nvSpPr>
        <p:spPr>
          <a:xfrm>
            <a:off x="499650" y="217609"/>
            <a:ext cx="9390300" cy="984900"/>
          </a:xfrm>
          <a:prstGeom prst="rect">
            <a:avLst/>
          </a:prstGeom>
          <a:noFill/>
          <a:ln>
            <a:noFill/>
          </a:ln>
        </p:spPr>
        <p:txBody>
          <a:bodyPr spcFirstLastPara="1" wrap="square" lIns="0" tIns="0" rIns="0" bIns="0" anchor="t" anchorCtr="0">
            <a:spAutoFit/>
          </a:bodyPr>
          <a:lstStyle/>
          <a:p>
            <a:pPr marL="0" marR="0" lvl="0" indent="0" algn="l" rtl="0">
              <a:lnSpc>
                <a:spcPct val="140006"/>
              </a:lnSpc>
              <a:spcBef>
                <a:spcPts val="0"/>
              </a:spcBef>
              <a:spcAft>
                <a:spcPts val="0"/>
              </a:spcAft>
              <a:buClr>
                <a:srgbClr val="000000"/>
              </a:buClr>
              <a:buSzPts val="6399"/>
              <a:buFont typeface="Arial"/>
              <a:buNone/>
            </a:pPr>
            <a:r>
              <a:rPr lang="en-US" sz="6399" b="1" i="1" u="none" strike="noStrike" cap="none">
                <a:solidFill>
                  <a:srgbClr val="0F4662"/>
                </a:solidFill>
                <a:latin typeface="Cormorant Garamond"/>
                <a:ea typeface="Cormorant Garamond"/>
                <a:cs typeface="Cormorant Garamond"/>
                <a:sym typeface="Cormorant Garamond"/>
              </a:rPr>
              <a:t>Project Background</a:t>
            </a:r>
            <a:endParaRPr sz="1400" b="0" i="0" u="none" strike="noStrike" cap="none">
              <a:solidFill>
                <a:srgbClr val="000000"/>
              </a:solidFill>
              <a:latin typeface="Arial"/>
              <a:ea typeface="Arial"/>
              <a:cs typeface="Arial"/>
              <a:sym typeface="Arial"/>
            </a:endParaRPr>
          </a:p>
        </p:txBody>
      </p:sp>
      <p:sp>
        <p:nvSpPr>
          <p:cNvPr id="155" name="Google Shape;155;p5"/>
          <p:cNvSpPr txBox="1"/>
          <p:nvPr/>
        </p:nvSpPr>
        <p:spPr>
          <a:xfrm>
            <a:off x="705400" y="1442850"/>
            <a:ext cx="12961500" cy="7647000"/>
          </a:xfrm>
          <a:prstGeom prst="rect">
            <a:avLst/>
          </a:prstGeom>
          <a:noFill/>
          <a:ln>
            <a:noFill/>
          </a:ln>
        </p:spPr>
        <p:txBody>
          <a:bodyPr spcFirstLastPara="1" wrap="square" lIns="0" tIns="0" rIns="0" bIns="0" anchor="t" anchorCtr="0">
            <a:spAutoFit/>
          </a:bodyPr>
          <a:lstStyle/>
          <a:p>
            <a:pPr marL="0" marR="0" lvl="0" indent="0" algn="just" rtl="0">
              <a:lnSpc>
                <a:spcPct val="115000"/>
              </a:lnSpc>
              <a:spcBef>
                <a:spcPts val="0"/>
              </a:spcBef>
              <a:spcAft>
                <a:spcPts val="0"/>
              </a:spcAft>
              <a:buClr>
                <a:srgbClr val="000000"/>
              </a:buClr>
              <a:buSzPts val="2400"/>
              <a:buFont typeface="Arial"/>
              <a:buNone/>
            </a:pPr>
            <a:r>
              <a:rPr lang="en-US" sz="2700" dirty="0">
                <a:solidFill>
                  <a:srgbClr val="0F4662"/>
                </a:solidFill>
                <a:latin typeface="Quicksand"/>
                <a:ea typeface="Quicksand"/>
                <a:cs typeface="Quicksand"/>
                <a:sym typeface="Quicksand"/>
              </a:rPr>
              <a:t>Dalam proyek akhir ini, kami </a:t>
            </a:r>
            <a:r>
              <a:rPr lang="en-US" sz="2700" dirty="0" err="1">
                <a:solidFill>
                  <a:srgbClr val="0F4662"/>
                </a:solidFill>
                <a:latin typeface="Quicksand"/>
                <a:ea typeface="Quicksand"/>
                <a:cs typeface="Quicksand"/>
                <a:sym typeface="Quicksand"/>
              </a:rPr>
              <a:t>ditugaskan</a:t>
            </a:r>
            <a:r>
              <a:rPr lang="en-US" sz="2700" dirty="0">
                <a:solidFill>
                  <a:srgbClr val="0F4662"/>
                </a:solidFill>
                <a:latin typeface="Quicksand"/>
                <a:ea typeface="Quicksand"/>
                <a:cs typeface="Quicksand"/>
                <a:sym typeface="Quicksand"/>
              </a:rPr>
              <a:t> untuk </a:t>
            </a:r>
            <a:r>
              <a:rPr lang="en-US" sz="2700" dirty="0" err="1">
                <a:solidFill>
                  <a:srgbClr val="0F4662"/>
                </a:solidFill>
                <a:latin typeface="Quicksand"/>
                <a:ea typeface="Quicksand"/>
                <a:cs typeface="Quicksand"/>
                <a:sym typeface="Quicksand"/>
              </a:rPr>
              <a:t>melakukan</a:t>
            </a:r>
            <a:r>
              <a:rPr lang="en-US" sz="2700" b="1" dirty="0">
                <a:solidFill>
                  <a:srgbClr val="0F4662"/>
                </a:solidFill>
                <a:latin typeface="Quicksand"/>
                <a:ea typeface="Quicksand"/>
                <a:cs typeface="Quicksand"/>
                <a:sym typeface="Quicksand"/>
              </a:rPr>
              <a:t> analisis</a:t>
            </a:r>
            <a:r>
              <a:rPr lang="en-US" sz="2700" dirty="0">
                <a:solidFill>
                  <a:srgbClr val="0F4662"/>
                </a:solidFill>
                <a:latin typeface="Quicksand"/>
                <a:ea typeface="Quicksand"/>
                <a:cs typeface="Quicksand"/>
                <a:sym typeface="Quicksand"/>
              </a:rPr>
              <a:t> data </a:t>
            </a:r>
            <a:r>
              <a:rPr lang="en-US" sz="2700" dirty="0" err="1">
                <a:solidFill>
                  <a:srgbClr val="0F4662"/>
                </a:solidFill>
                <a:latin typeface="Quicksand"/>
                <a:ea typeface="Quicksand"/>
                <a:cs typeface="Quicksand"/>
                <a:sym typeface="Quicksand"/>
              </a:rPr>
              <a:t>berbasis</a:t>
            </a:r>
            <a:r>
              <a:rPr lang="en-US" sz="2700" dirty="0">
                <a:solidFill>
                  <a:srgbClr val="0F4662"/>
                </a:solidFill>
                <a:latin typeface="Quicksand"/>
                <a:ea typeface="Quicksand"/>
                <a:cs typeface="Quicksand"/>
                <a:sym typeface="Quicksand"/>
              </a:rPr>
              <a:t> </a:t>
            </a:r>
            <a:r>
              <a:rPr lang="en-US" sz="2700" b="1" dirty="0">
                <a:solidFill>
                  <a:srgbClr val="0F4662"/>
                </a:solidFill>
                <a:latin typeface="Quicksand"/>
                <a:ea typeface="Quicksand"/>
                <a:cs typeface="Quicksand"/>
                <a:sym typeface="Quicksand"/>
              </a:rPr>
              <a:t>SQL </a:t>
            </a:r>
            <a:r>
              <a:rPr lang="en-US" sz="2700" dirty="0" err="1">
                <a:solidFill>
                  <a:srgbClr val="0F4662"/>
                </a:solidFill>
                <a:latin typeface="Quicksand"/>
                <a:ea typeface="Quicksand"/>
                <a:cs typeface="Quicksand"/>
                <a:sym typeface="Quicksand"/>
              </a:rPr>
              <a:t>terhadap</a:t>
            </a:r>
            <a:r>
              <a:rPr lang="en-US" sz="2700" dirty="0">
                <a:solidFill>
                  <a:srgbClr val="0F4662"/>
                </a:solidFill>
                <a:latin typeface="Quicksand"/>
                <a:ea typeface="Quicksand"/>
                <a:cs typeface="Quicksand"/>
                <a:sym typeface="Quicksand"/>
              </a:rPr>
              <a:t> data </a:t>
            </a:r>
            <a:r>
              <a:rPr lang="en-US" sz="2700" dirty="0" err="1">
                <a:solidFill>
                  <a:srgbClr val="0F4662"/>
                </a:solidFill>
                <a:latin typeface="Quicksand"/>
                <a:ea typeface="Quicksand"/>
                <a:cs typeface="Quicksand"/>
                <a:sym typeface="Quicksand"/>
              </a:rPr>
              <a:t>transaksi</a:t>
            </a:r>
            <a:r>
              <a:rPr lang="en-US" sz="2700" dirty="0">
                <a:solidFill>
                  <a:srgbClr val="0F4662"/>
                </a:solidFill>
                <a:latin typeface="Quicksand"/>
                <a:ea typeface="Quicksand"/>
                <a:cs typeface="Quicksand"/>
                <a:sym typeface="Quicksand"/>
              </a:rPr>
              <a:t> e-commerce yang </a:t>
            </a:r>
            <a:r>
              <a:rPr lang="en-US" sz="2700" dirty="0" err="1">
                <a:solidFill>
                  <a:srgbClr val="0F4662"/>
                </a:solidFill>
                <a:latin typeface="Quicksand"/>
                <a:ea typeface="Quicksand"/>
                <a:cs typeface="Quicksand"/>
                <a:sym typeface="Quicksand"/>
              </a:rPr>
              <a:t>disediakan</a:t>
            </a:r>
            <a:r>
              <a:rPr lang="en-US" sz="2700" dirty="0">
                <a:solidFill>
                  <a:srgbClr val="0F4662"/>
                </a:solidFill>
                <a:latin typeface="Quicksand"/>
                <a:ea typeface="Quicksand"/>
                <a:cs typeface="Quicksand"/>
                <a:sym typeface="Quicksand"/>
              </a:rPr>
              <a:t> oleh Tokopedia (dataset dummy). dengan menggunakan </a:t>
            </a:r>
            <a:r>
              <a:rPr lang="en-US" sz="2700" b="1" dirty="0" err="1">
                <a:solidFill>
                  <a:srgbClr val="0F4662"/>
                </a:solidFill>
                <a:latin typeface="Quicksand"/>
                <a:ea typeface="Quicksand"/>
                <a:cs typeface="Quicksand"/>
                <a:sym typeface="Quicksand"/>
              </a:rPr>
              <a:t>BigQuery</a:t>
            </a:r>
            <a:r>
              <a:rPr lang="en-US" sz="2700" dirty="0">
                <a:solidFill>
                  <a:srgbClr val="0F4662"/>
                </a:solidFill>
                <a:latin typeface="Quicksand"/>
                <a:ea typeface="Quicksand"/>
                <a:cs typeface="Quicksand"/>
                <a:sym typeface="Quicksand"/>
              </a:rPr>
              <a:t> </a:t>
            </a:r>
            <a:r>
              <a:rPr lang="en-US" sz="2700" dirty="0" err="1">
                <a:solidFill>
                  <a:srgbClr val="0F4662"/>
                </a:solidFill>
                <a:latin typeface="Quicksand"/>
                <a:ea typeface="Quicksand"/>
                <a:cs typeface="Quicksand"/>
                <a:sym typeface="Quicksand"/>
              </a:rPr>
              <a:t>sebagai</a:t>
            </a:r>
            <a:r>
              <a:rPr lang="en-US" sz="2700" dirty="0">
                <a:solidFill>
                  <a:srgbClr val="0F4662"/>
                </a:solidFill>
                <a:latin typeface="Quicksand"/>
                <a:ea typeface="Quicksand"/>
                <a:cs typeface="Quicksand"/>
                <a:sym typeface="Quicksand"/>
              </a:rPr>
              <a:t> alat </a:t>
            </a:r>
            <a:r>
              <a:rPr lang="en-US" sz="2700" dirty="0" err="1">
                <a:solidFill>
                  <a:srgbClr val="0F4662"/>
                </a:solidFill>
                <a:latin typeface="Quicksand"/>
                <a:ea typeface="Quicksand"/>
                <a:cs typeface="Quicksand"/>
                <a:sym typeface="Quicksand"/>
              </a:rPr>
              <a:t>utama</a:t>
            </a:r>
            <a:r>
              <a:rPr lang="en-US" sz="2700" dirty="0">
                <a:solidFill>
                  <a:srgbClr val="0F4662"/>
                </a:solidFill>
                <a:latin typeface="Quicksand"/>
                <a:ea typeface="Quicksand"/>
                <a:cs typeface="Quicksand"/>
                <a:sym typeface="Quicksand"/>
              </a:rPr>
              <a:t>.</a:t>
            </a:r>
            <a:endParaRPr sz="2700" dirty="0">
              <a:solidFill>
                <a:srgbClr val="0F4662"/>
              </a:solidFill>
              <a:latin typeface="Quicksand"/>
              <a:ea typeface="Quicksand"/>
              <a:cs typeface="Quicksand"/>
              <a:sym typeface="Quicksand"/>
            </a:endParaRPr>
          </a:p>
          <a:p>
            <a:pPr marL="0" marR="0" lvl="0" indent="0" algn="just" rtl="0">
              <a:lnSpc>
                <a:spcPct val="115000"/>
              </a:lnSpc>
              <a:spcBef>
                <a:spcPts val="0"/>
              </a:spcBef>
              <a:spcAft>
                <a:spcPts val="0"/>
              </a:spcAft>
              <a:buClr>
                <a:srgbClr val="000000"/>
              </a:buClr>
              <a:buSzPts val="2400"/>
              <a:buFont typeface="Arial"/>
              <a:buNone/>
            </a:pPr>
            <a:endParaRPr sz="2700" dirty="0">
              <a:solidFill>
                <a:srgbClr val="0F4662"/>
              </a:solidFill>
              <a:latin typeface="Quicksand"/>
              <a:ea typeface="Quicksand"/>
              <a:cs typeface="Quicksand"/>
              <a:sym typeface="Quicksand"/>
            </a:endParaRPr>
          </a:p>
          <a:p>
            <a:pPr marL="0" marR="0" lvl="0" indent="0" algn="just" rtl="0">
              <a:lnSpc>
                <a:spcPct val="150000"/>
              </a:lnSpc>
              <a:spcBef>
                <a:spcPts val="0"/>
              </a:spcBef>
              <a:spcAft>
                <a:spcPts val="0"/>
              </a:spcAft>
              <a:buClr>
                <a:srgbClr val="000000"/>
              </a:buClr>
              <a:buSzPts val="2400"/>
              <a:buFont typeface="Arial"/>
              <a:buNone/>
            </a:pPr>
            <a:r>
              <a:rPr lang="en-US" sz="2700" b="1" i="0" u="none" strike="noStrike" cap="none" dirty="0">
                <a:solidFill>
                  <a:srgbClr val="0F4662"/>
                </a:solidFill>
                <a:latin typeface="Quicksand"/>
                <a:ea typeface="Quicksand"/>
                <a:cs typeface="Quicksand"/>
                <a:sym typeface="Quicksand"/>
              </a:rPr>
              <a:t>Tujuan: </a:t>
            </a:r>
            <a:endParaRPr sz="2700" b="1" i="0" u="none" strike="noStrike" cap="none" dirty="0">
              <a:solidFill>
                <a:srgbClr val="000000"/>
              </a:solidFill>
            </a:endParaRPr>
          </a:p>
          <a:p>
            <a:pPr marL="0" marR="0" lvl="0" indent="0" algn="just" rtl="0">
              <a:lnSpc>
                <a:spcPct val="150000"/>
              </a:lnSpc>
              <a:spcBef>
                <a:spcPts val="0"/>
              </a:spcBef>
              <a:spcAft>
                <a:spcPts val="0"/>
              </a:spcAft>
              <a:buClr>
                <a:srgbClr val="000000"/>
              </a:buClr>
              <a:buSzPts val="2400"/>
              <a:buFont typeface="Arial"/>
              <a:buNone/>
            </a:pPr>
            <a:r>
              <a:rPr lang="en-US" sz="2700" b="1" i="0" u="none" strike="noStrike" cap="none" dirty="0" err="1">
                <a:solidFill>
                  <a:srgbClr val="0F4662"/>
                </a:solidFill>
                <a:latin typeface="Quicksand"/>
                <a:ea typeface="Quicksand"/>
                <a:cs typeface="Quicksand"/>
                <a:sym typeface="Quicksand"/>
              </a:rPr>
              <a:t>Menganalisis</a:t>
            </a:r>
            <a:r>
              <a:rPr lang="en-US" sz="2700" b="1" i="0" u="none" strike="noStrike" cap="none" dirty="0">
                <a:solidFill>
                  <a:srgbClr val="0F4662"/>
                </a:solidFill>
                <a:latin typeface="Quicksand"/>
                <a:ea typeface="Quicksand"/>
                <a:cs typeface="Quicksand"/>
                <a:sym typeface="Quicksand"/>
              </a:rPr>
              <a:t> </a:t>
            </a:r>
            <a:r>
              <a:rPr lang="en-US" sz="2700" b="0" i="0" u="none" strike="noStrike" cap="none" dirty="0">
                <a:solidFill>
                  <a:srgbClr val="0F4662"/>
                </a:solidFill>
                <a:latin typeface="Quicksand"/>
                <a:ea typeface="Quicksand"/>
                <a:cs typeface="Quicksand"/>
                <a:sym typeface="Quicksand"/>
              </a:rPr>
              <a:t>data </a:t>
            </a:r>
            <a:r>
              <a:rPr lang="en-US" sz="2700" b="0" i="0" u="none" strike="noStrike" cap="none" dirty="0" err="1">
                <a:solidFill>
                  <a:srgbClr val="0F4662"/>
                </a:solidFill>
                <a:latin typeface="Quicksand"/>
                <a:ea typeface="Quicksand"/>
                <a:cs typeface="Quicksand"/>
                <a:sym typeface="Quicksand"/>
              </a:rPr>
              <a:t>transaksi</a:t>
            </a:r>
            <a:r>
              <a:rPr lang="en-US" sz="2700" b="0" i="0" u="none" strike="noStrike" cap="none" dirty="0">
                <a:solidFill>
                  <a:srgbClr val="0F4662"/>
                </a:solidFill>
                <a:latin typeface="Quicksand"/>
                <a:ea typeface="Quicksand"/>
                <a:cs typeface="Quicksand"/>
                <a:sym typeface="Quicksand"/>
              </a:rPr>
              <a:t> </a:t>
            </a:r>
            <a:r>
              <a:rPr lang="en-US" sz="2700" b="1" i="0" u="none" strike="noStrike" cap="none" dirty="0">
                <a:solidFill>
                  <a:srgbClr val="0F4662"/>
                </a:solidFill>
                <a:latin typeface="Quicksand"/>
                <a:ea typeface="Quicksand"/>
                <a:cs typeface="Quicksand"/>
                <a:sym typeface="Quicksand"/>
              </a:rPr>
              <a:t>e-commerce </a:t>
            </a:r>
            <a:r>
              <a:rPr lang="en-US" sz="2700" b="0" i="0" u="none" strike="noStrike" cap="none" dirty="0" err="1">
                <a:solidFill>
                  <a:srgbClr val="0F4662"/>
                </a:solidFill>
                <a:latin typeface="Quicksand"/>
                <a:ea typeface="Quicksand"/>
                <a:cs typeface="Quicksand"/>
                <a:sym typeface="Quicksand"/>
              </a:rPr>
              <a:t>dari</a:t>
            </a:r>
            <a:r>
              <a:rPr lang="en-US" sz="2700" b="0" i="0" u="none" strike="noStrike" cap="none" dirty="0">
                <a:solidFill>
                  <a:srgbClr val="0F4662"/>
                </a:solidFill>
                <a:latin typeface="Quicksand"/>
                <a:ea typeface="Quicksand"/>
                <a:cs typeface="Quicksand"/>
                <a:sym typeface="Quicksand"/>
              </a:rPr>
              <a:t> Tokopedia tahun</a:t>
            </a:r>
            <a:r>
              <a:rPr lang="en-US" sz="2700" b="1" i="0" u="none" strike="noStrike" cap="none" dirty="0">
                <a:solidFill>
                  <a:srgbClr val="0F4662"/>
                </a:solidFill>
                <a:latin typeface="Quicksand"/>
                <a:ea typeface="Quicksand"/>
                <a:cs typeface="Quicksand"/>
                <a:sym typeface="Quicksand"/>
              </a:rPr>
              <a:t> 2021–2022</a:t>
            </a:r>
            <a:r>
              <a:rPr lang="en-US" sz="2700" b="0" i="0" u="none" strike="noStrike" cap="none" dirty="0">
                <a:solidFill>
                  <a:srgbClr val="0F4662"/>
                </a:solidFill>
                <a:latin typeface="Quicksand"/>
                <a:ea typeface="Quicksand"/>
                <a:cs typeface="Quicksand"/>
                <a:sym typeface="Quicksand"/>
              </a:rPr>
              <a:t> untuk </a:t>
            </a:r>
            <a:r>
              <a:rPr lang="en-US" sz="2700" b="1" i="0" u="none" strike="noStrike" cap="none" dirty="0" err="1">
                <a:solidFill>
                  <a:srgbClr val="0F4662"/>
                </a:solidFill>
                <a:latin typeface="Quicksand"/>
                <a:ea typeface="Quicksand"/>
                <a:cs typeface="Quicksand"/>
                <a:sym typeface="Quicksand"/>
              </a:rPr>
              <a:t>mengidentifikasi</a:t>
            </a:r>
            <a:r>
              <a:rPr lang="en-US" sz="2700" b="1" i="0" u="none" strike="noStrike" cap="none" dirty="0">
                <a:solidFill>
                  <a:srgbClr val="0F4662"/>
                </a:solidFill>
                <a:latin typeface="Quicksand"/>
                <a:ea typeface="Quicksand"/>
                <a:cs typeface="Quicksand"/>
                <a:sym typeface="Quicksand"/>
              </a:rPr>
              <a:t> </a:t>
            </a:r>
            <a:r>
              <a:rPr lang="en-US" sz="2700" b="1" i="0" u="none" strike="noStrike" cap="none" dirty="0" err="1">
                <a:solidFill>
                  <a:srgbClr val="0F4662"/>
                </a:solidFill>
                <a:latin typeface="Quicksand"/>
                <a:ea typeface="Quicksand"/>
                <a:cs typeface="Quicksand"/>
                <a:sym typeface="Quicksand"/>
              </a:rPr>
              <a:t>tren</a:t>
            </a:r>
            <a:r>
              <a:rPr lang="en-US" sz="2700" b="1" i="0" u="none" strike="noStrike" cap="none" dirty="0">
                <a:solidFill>
                  <a:srgbClr val="0F4662"/>
                </a:solidFill>
                <a:latin typeface="Quicksand"/>
                <a:ea typeface="Quicksand"/>
                <a:cs typeface="Quicksand"/>
                <a:sym typeface="Quicksand"/>
              </a:rPr>
              <a:t> </a:t>
            </a:r>
            <a:r>
              <a:rPr lang="en-US" sz="2700" b="0" i="0" u="none" strike="noStrike" cap="none" dirty="0">
                <a:solidFill>
                  <a:srgbClr val="0F4662"/>
                </a:solidFill>
                <a:latin typeface="Quicksand"/>
                <a:ea typeface="Quicksand"/>
                <a:cs typeface="Quicksand"/>
                <a:sym typeface="Quicksand"/>
              </a:rPr>
              <a:t>penjualan, kategori produk </a:t>
            </a:r>
            <a:r>
              <a:rPr lang="en-US" sz="2700" b="0" i="0" u="none" strike="noStrike" cap="none" dirty="0" err="1">
                <a:solidFill>
                  <a:srgbClr val="0F4662"/>
                </a:solidFill>
                <a:latin typeface="Quicksand"/>
                <a:ea typeface="Quicksand"/>
                <a:cs typeface="Quicksand"/>
                <a:sym typeface="Quicksand"/>
              </a:rPr>
              <a:t>unggulan</a:t>
            </a:r>
            <a:r>
              <a:rPr lang="en-US" sz="2700" b="0" i="0" u="none" strike="noStrike" cap="none" dirty="0">
                <a:solidFill>
                  <a:srgbClr val="0F4662"/>
                </a:solidFill>
                <a:latin typeface="Quicksand"/>
                <a:ea typeface="Quicksand"/>
                <a:cs typeface="Quicksand"/>
                <a:sym typeface="Quicksand"/>
              </a:rPr>
              <a:t>, dan </a:t>
            </a:r>
            <a:r>
              <a:rPr lang="en-US" sz="2700" b="0" i="0" u="none" strike="noStrike" cap="none" dirty="0" err="1">
                <a:solidFill>
                  <a:srgbClr val="0F4662"/>
                </a:solidFill>
                <a:latin typeface="Quicksand"/>
                <a:ea typeface="Quicksand"/>
                <a:cs typeface="Quicksand"/>
                <a:sym typeface="Quicksand"/>
              </a:rPr>
              <a:t>preferensi</a:t>
            </a:r>
            <a:r>
              <a:rPr lang="en-US" sz="2700" b="0" i="0" u="none" strike="noStrike" cap="none" dirty="0">
                <a:solidFill>
                  <a:srgbClr val="0F4662"/>
                </a:solidFill>
                <a:latin typeface="Quicksand"/>
                <a:ea typeface="Quicksand"/>
                <a:cs typeface="Quicksand"/>
                <a:sym typeface="Quicksand"/>
              </a:rPr>
              <a:t> metode pembayaran</a:t>
            </a:r>
            <a:endParaRPr sz="2700" b="0" i="0" u="none" strike="noStrike" cap="none" dirty="0">
              <a:solidFill>
                <a:srgbClr val="0F4662"/>
              </a:solidFill>
              <a:latin typeface="Quicksand"/>
              <a:ea typeface="Quicksand"/>
              <a:cs typeface="Quicksand"/>
              <a:sym typeface="Quicksand"/>
            </a:endParaRPr>
          </a:p>
          <a:p>
            <a:pPr marL="0" marR="0" lvl="0" indent="0" algn="just" rtl="0">
              <a:lnSpc>
                <a:spcPct val="115000"/>
              </a:lnSpc>
              <a:spcBef>
                <a:spcPts val="0"/>
              </a:spcBef>
              <a:spcAft>
                <a:spcPts val="0"/>
              </a:spcAft>
              <a:buClr>
                <a:srgbClr val="000000"/>
              </a:buClr>
              <a:buSzPts val="2400"/>
              <a:buFont typeface="Arial"/>
              <a:buNone/>
            </a:pPr>
            <a:endParaRPr sz="2700" dirty="0">
              <a:solidFill>
                <a:srgbClr val="0F4662"/>
              </a:solidFill>
              <a:latin typeface="Quicksand"/>
              <a:ea typeface="Quicksand"/>
              <a:cs typeface="Quicksand"/>
              <a:sym typeface="Quicksand"/>
            </a:endParaRPr>
          </a:p>
          <a:p>
            <a:pPr marL="0" marR="0" lvl="0" indent="0" algn="just" rtl="0">
              <a:lnSpc>
                <a:spcPct val="150000"/>
              </a:lnSpc>
              <a:spcBef>
                <a:spcPts val="0"/>
              </a:spcBef>
              <a:spcAft>
                <a:spcPts val="0"/>
              </a:spcAft>
              <a:buClr>
                <a:srgbClr val="000000"/>
              </a:buClr>
              <a:buSzPts val="2400"/>
              <a:buFont typeface="Arial"/>
              <a:buNone/>
            </a:pPr>
            <a:r>
              <a:rPr lang="en-US" sz="2700" b="1" i="0" u="none" strike="noStrike" cap="none" dirty="0">
                <a:solidFill>
                  <a:srgbClr val="0F4662"/>
                </a:solidFill>
                <a:latin typeface="Quicksand"/>
                <a:ea typeface="Quicksand"/>
                <a:cs typeface="Quicksand"/>
                <a:sym typeface="Quicksand"/>
              </a:rPr>
              <a:t>Manfaat:</a:t>
            </a:r>
            <a:endParaRPr sz="2700" b="1" i="0" u="none" strike="noStrike" cap="none" dirty="0">
              <a:solidFill>
                <a:srgbClr val="000000"/>
              </a:solidFill>
            </a:endParaRPr>
          </a:p>
          <a:p>
            <a:pPr marL="342900" marR="0" lvl="0" indent="-361950" algn="just" rtl="0">
              <a:lnSpc>
                <a:spcPct val="150000"/>
              </a:lnSpc>
              <a:spcBef>
                <a:spcPts val="0"/>
              </a:spcBef>
              <a:spcAft>
                <a:spcPts val="0"/>
              </a:spcAft>
              <a:buClr>
                <a:srgbClr val="0F4662"/>
              </a:buClr>
              <a:buSzPts val="2700"/>
              <a:buFont typeface="Arial"/>
              <a:buChar char="•"/>
            </a:pPr>
            <a:r>
              <a:rPr lang="en-US" sz="2700" b="0" i="0" u="none" strike="noStrike" cap="none" dirty="0" err="1">
                <a:solidFill>
                  <a:srgbClr val="0F4662"/>
                </a:solidFill>
                <a:latin typeface="Quicksand"/>
                <a:ea typeface="Quicksand"/>
                <a:cs typeface="Quicksand"/>
                <a:sym typeface="Quicksand"/>
              </a:rPr>
              <a:t>Menyediakan</a:t>
            </a:r>
            <a:r>
              <a:rPr lang="en-US" sz="2700" b="1" i="0" u="none" strike="noStrike" cap="none" dirty="0">
                <a:solidFill>
                  <a:srgbClr val="0F4662"/>
                </a:solidFill>
                <a:latin typeface="Quicksand"/>
                <a:ea typeface="Quicksand"/>
                <a:cs typeface="Quicksand"/>
                <a:sym typeface="Quicksand"/>
              </a:rPr>
              <a:t> insight</a:t>
            </a:r>
            <a:r>
              <a:rPr lang="en-US" sz="2700" b="0" i="0" u="none" strike="noStrike" cap="none" dirty="0">
                <a:solidFill>
                  <a:srgbClr val="0F4662"/>
                </a:solidFill>
                <a:latin typeface="Quicksand"/>
                <a:ea typeface="Quicksand"/>
                <a:cs typeface="Quicksand"/>
                <a:sym typeface="Quicksand"/>
              </a:rPr>
              <a:t> </a:t>
            </a:r>
            <a:r>
              <a:rPr lang="en-US" sz="2700" b="0" i="0" u="none" strike="noStrike" cap="none" dirty="0" err="1">
                <a:solidFill>
                  <a:srgbClr val="0F4662"/>
                </a:solidFill>
                <a:latin typeface="Quicksand"/>
                <a:ea typeface="Quicksand"/>
                <a:cs typeface="Quicksand"/>
                <a:sym typeface="Quicksand"/>
              </a:rPr>
              <a:t>berbasis</a:t>
            </a:r>
            <a:r>
              <a:rPr lang="en-US" sz="2700" b="0" i="0" u="none" strike="noStrike" cap="none" dirty="0">
                <a:solidFill>
                  <a:srgbClr val="0F4662"/>
                </a:solidFill>
                <a:latin typeface="Quicksand"/>
                <a:ea typeface="Quicksand"/>
                <a:cs typeface="Quicksand"/>
                <a:sym typeface="Quicksand"/>
              </a:rPr>
              <a:t> data untuk </a:t>
            </a:r>
            <a:r>
              <a:rPr lang="en-US" sz="2700" b="1" i="0" u="none" strike="noStrike" cap="none" dirty="0" err="1">
                <a:solidFill>
                  <a:srgbClr val="0F4662"/>
                </a:solidFill>
                <a:latin typeface="Quicksand"/>
                <a:ea typeface="Quicksand"/>
                <a:cs typeface="Quicksand"/>
                <a:sym typeface="Quicksand"/>
              </a:rPr>
              <a:t>pengambilan</a:t>
            </a:r>
            <a:r>
              <a:rPr lang="en-US" sz="2700" b="1" i="0" u="none" strike="noStrike" cap="none" dirty="0">
                <a:solidFill>
                  <a:srgbClr val="0F4662"/>
                </a:solidFill>
                <a:latin typeface="Quicksand"/>
                <a:ea typeface="Quicksand"/>
                <a:cs typeface="Quicksand"/>
                <a:sym typeface="Quicksand"/>
              </a:rPr>
              <a:t> </a:t>
            </a:r>
            <a:r>
              <a:rPr lang="en-US" sz="2700" b="1" i="0" u="none" strike="noStrike" cap="none" dirty="0" err="1">
                <a:solidFill>
                  <a:srgbClr val="0F4662"/>
                </a:solidFill>
                <a:latin typeface="Quicksand"/>
                <a:ea typeface="Quicksand"/>
                <a:cs typeface="Quicksand"/>
                <a:sym typeface="Quicksand"/>
              </a:rPr>
              <a:t>keputusan</a:t>
            </a:r>
            <a:endParaRPr sz="2700" b="1" dirty="0">
              <a:solidFill>
                <a:srgbClr val="0F4662"/>
              </a:solidFill>
              <a:latin typeface="Quicksand"/>
              <a:ea typeface="Quicksand"/>
              <a:cs typeface="Quicksand"/>
              <a:sym typeface="Quicksand"/>
            </a:endParaRPr>
          </a:p>
          <a:p>
            <a:pPr marL="342900" marR="0" lvl="0" indent="-361950" algn="just" rtl="0">
              <a:lnSpc>
                <a:spcPct val="150000"/>
              </a:lnSpc>
              <a:spcBef>
                <a:spcPts val="0"/>
              </a:spcBef>
              <a:spcAft>
                <a:spcPts val="0"/>
              </a:spcAft>
              <a:buClr>
                <a:srgbClr val="0F4662"/>
              </a:buClr>
              <a:buSzPts val="2700"/>
              <a:buFont typeface="Arial"/>
              <a:buChar char="•"/>
            </a:pPr>
            <a:r>
              <a:rPr lang="en-US" sz="2700" b="0" i="0" u="none" strike="noStrike" cap="none" dirty="0">
                <a:solidFill>
                  <a:srgbClr val="0F4662"/>
                </a:solidFill>
                <a:latin typeface="Quicksand"/>
                <a:ea typeface="Quicksand"/>
                <a:cs typeface="Quicksand"/>
                <a:sym typeface="Quicksand"/>
              </a:rPr>
              <a:t>Memberikan </a:t>
            </a:r>
            <a:r>
              <a:rPr lang="en-US" sz="2700" b="1" i="0" u="none" strike="noStrike" cap="none" dirty="0">
                <a:solidFill>
                  <a:srgbClr val="0F4662"/>
                </a:solidFill>
                <a:latin typeface="Quicksand"/>
                <a:ea typeface="Quicksand"/>
                <a:cs typeface="Quicksand"/>
                <a:sym typeface="Quicksand"/>
              </a:rPr>
              <a:t>rekomendasi strategi</a:t>
            </a:r>
            <a:r>
              <a:rPr lang="en-US" sz="2700" b="0" i="0" u="none" strike="noStrike" cap="none" dirty="0">
                <a:solidFill>
                  <a:srgbClr val="0F4662"/>
                </a:solidFill>
                <a:latin typeface="Quicksand"/>
                <a:ea typeface="Quicksand"/>
                <a:cs typeface="Quicksand"/>
                <a:sym typeface="Quicksand"/>
              </a:rPr>
              <a:t> penjualan </a:t>
            </a:r>
            <a:endParaRPr sz="2700" b="0" i="0" u="none" strike="noStrike" cap="none" dirty="0">
              <a:solidFill>
                <a:srgbClr val="000000"/>
              </a:solidFill>
              <a:latin typeface="Arial"/>
              <a:ea typeface="Arial"/>
              <a:cs typeface="Arial"/>
              <a:sym typeface="Arial"/>
            </a:endParaRPr>
          </a:p>
          <a:p>
            <a:pPr marL="342900" marR="0" lvl="0" indent="-361950" algn="just" rtl="0">
              <a:lnSpc>
                <a:spcPct val="115000"/>
              </a:lnSpc>
              <a:spcBef>
                <a:spcPts val="0"/>
              </a:spcBef>
              <a:spcAft>
                <a:spcPts val="0"/>
              </a:spcAft>
              <a:buClr>
                <a:srgbClr val="0F4662"/>
              </a:buClr>
              <a:buSzPts val="2700"/>
              <a:buFont typeface="Arial"/>
              <a:buChar char="•"/>
            </a:pPr>
            <a:r>
              <a:rPr lang="en-US" sz="2700" b="0" i="0" u="none" strike="noStrike" cap="none" dirty="0" err="1">
                <a:solidFill>
                  <a:srgbClr val="0F4662"/>
                </a:solidFill>
                <a:latin typeface="Quicksand"/>
                <a:ea typeface="Quicksand"/>
                <a:cs typeface="Quicksand"/>
                <a:sym typeface="Quicksand"/>
              </a:rPr>
              <a:t>Meningkatkan</a:t>
            </a:r>
            <a:r>
              <a:rPr lang="en-US" sz="2700" b="0" i="0" u="none" strike="noStrike" cap="none" dirty="0">
                <a:solidFill>
                  <a:srgbClr val="0F4662"/>
                </a:solidFill>
                <a:latin typeface="Quicksand"/>
                <a:ea typeface="Quicksand"/>
                <a:cs typeface="Quicksand"/>
                <a:sym typeface="Quicksand"/>
              </a:rPr>
              <a:t> </a:t>
            </a:r>
            <a:r>
              <a:rPr lang="en-US" sz="2700" b="1" i="0" u="none" strike="noStrike" cap="none" dirty="0">
                <a:solidFill>
                  <a:srgbClr val="0F4662"/>
                </a:solidFill>
                <a:latin typeface="Quicksand"/>
                <a:ea typeface="Quicksand"/>
                <a:cs typeface="Quicksand"/>
                <a:sym typeface="Quicksand"/>
              </a:rPr>
              <a:t>pemahaman</a:t>
            </a:r>
            <a:r>
              <a:rPr lang="en-US" sz="2700" b="0" i="0" u="none" strike="noStrike" cap="none" dirty="0">
                <a:solidFill>
                  <a:srgbClr val="0F4662"/>
                </a:solidFill>
                <a:latin typeface="Quicksand"/>
                <a:ea typeface="Quicksand"/>
                <a:cs typeface="Quicksand"/>
                <a:sym typeface="Quicksand"/>
              </a:rPr>
              <a:t> </a:t>
            </a:r>
            <a:r>
              <a:rPr lang="en-US" sz="2700" b="0" i="0" u="none" strike="noStrike" cap="none" dirty="0" err="1">
                <a:solidFill>
                  <a:srgbClr val="0F4662"/>
                </a:solidFill>
                <a:latin typeface="Quicksand"/>
                <a:ea typeface="Quicksand"/>
                <a:cs typeface="Quicksand"/>
                <a:sym typeface="Quicksand"/>
              </a:rPr>
              <a:t>peserta</a:t>
            </a:r>
            <a:r>
              <a:rPr lang="en-US" sz="2700" b="0" i="0" u="none" strike="noStrike" cap="none" dirty="0">
                <a:solidFill>
                  <a:srgbClr val="0F4662"/>
                </a:solidFill>
                <a:latin typeface="Quicksand"/>
                <a:ea typeface="Quicksand"/>
                <a:cs typeface="Quicksand"/>
                <a:sym typeface="Quicksand"/>
              </a:rPr>
              <a:t> </a:t>
            </a:r>
            <a:r>
              <a:rPr lang="en-US" sz="2700" b="0" i="0" u="none" strike="noStrike" cap="none" dirty="0" err="1">
                <a:solidFill>
                  <a:srgbClr val="0F4662"/>
                </a:solidFill>
                <a:latin typeface="Quicksand"/>
                <a:ea typeface="Quicksand"/>
                <a:cs typeface="Quicksand"/>
                <a:sym typeface="Quicksand"/>
              </a:rPr>
              <a:t>terhadap</a:t>
            </a:r>
            <a:r>
              <a:rPr lang="en-US" sz="2700" b="0" i="0" u="none" strike="noStrike" cap="none" dirty="0">
                <a:solidFill>
                  <a:srgbClr val="0F4662"/>
                </a:solidFill>
                <a:latin typeface="Quicksand"/>
                <a:ea typeface="Quicksand"/>
                <a:cs typeface="Quicksand"/>
                <a:sym typeface="Quicksand"/>
              </a:rPr>
              <a:t> penggunaan SQL dalam </a:t>
            </a:r>
            <a:r>
              <a:rPr lang="en-US" sz="2700" b="0" i="1" u="none" strike="noStrike" cap="none" dirty="0">
                <a:solidFill>
                  <a:srgbClr val="0F4662"/>
                </a:solidFill>
                <a:latin typeface="Quicksand"/>
                <a:ea typeface="Quicksand"/>
                <a:cs typeface="Quicksand"/>
                <a:sym typeface="Quicksand"/>
              </a:rPr>
              <a:t>real business case</a:t>
            </a:r>
            <a:endParaRPr sz="2700" b="0" i="0" u="none" strike="noStrike" cap="none" dirty="0">
              <a:solidFill>
                <a:srgbClr val="000000"/>
              </a:solidFill>
              <a:latin typeface="Arial"/>
              <a:ea typeface="Arial"/>
              <a:cs typeface="Arial"/>
              <a:sym typeface="Arial"/>
            </a:endParaRPr>
          </a:p>
        </p:txBody>
      </p:sp>
      <p:pic>
        <p:nvPicPr>
          <p:cNvPr id="156" name="Google Shape;156;p5"/>
          <p:cNvPicPr preferRelativeResize="0"/>
          <p:nvPr/>
        </p:nvPicPr>
        <p:blipFill rotWithShape="1">
          <a:blip r:embed="rId4">
            <a:alphaModFix/>
          </a:blip>
          <a:srcRect/>
          <a:stretch/>
        </p:blipFill>
        <p:spPr>
          <a:xfrm>
            <a:off x="16272797" y="8478366"/>
            <a:ext cx="1624674" cy="162467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pic>
        <p:nvPicPr>
          <p:cNvPr id="161" name="Google Shape;161;p6"/>
          <p:cNvPicPr preferRelativeResize="0"/>
          <p:nvPr/>
        </p:nvPicPr>
        <p:blipFill rotWithShape="1">
          <a:blip r:embed="rId3">
            <a:alphaModFix/>
          </a:blip>
          <a:srcRect/>
          <a:stretch/>
        </p:blipFill>
        <p:spPr>
          <a:xfrm>
            <a:off x="10545950" y="1598412"/>
            <a:ext cx="6353175" cy="5857876"/>
          </a:xfrm>
          <a:prstGeom prst="rect">
            <a:avLst/>
          </a:prstGeom>
          <a:noFill/>
          <a:ln>
            <a:noFill/>
          </a:ln>
        </p:spPr>
      </p:pic>
      <p:pic>
        <p:nvPicPr>
          <p:cNvPr id="162" name="Google Shape;162;p6"/>
          <p:cNvPicPr preferRelativeResize="0"/>
          <p:nvPr/>
        </p:nvPicPr>
        <p:blipFill rotWithShape="1">
          <a:blip r:embed="rId4">
            <a:alphaModFix/>
          </a:blip>
          <a:srcRect/>
          <a:stretch/>
        </p:blipFill>
        <p:spPr>
          <a:xfrm>
            <a:off x="914400" y="2019300"/>
            <a:ext cx="8229600" cy="7376082"/>
          </a:xfrm>
          <a:prstGeom prst="rect">
            <a:avLst/>
          </a:prstGeom>
          <a:noFill/>
          <a:ln>
            <a:noFill/>
          </a:ln>
        </p:spPr>
      </p:pic>
      <p:sp>
        <p:nvSpPr>
          <p:cNvPr id="163" name="Google Shape;163;p6"/>
          <p:cNvSpPr txBox="1"/>
          <p:nvPr/>
        </p:nvSpPr>
        <p:spPr>
          <a:xfrm>
            <a:off x="1028700" y="371109"/>
            <a:ext cx="9390300" cy="984900"/>
          </a:xfrm>
          <a:prstGeom prst="rect">
            <a:avLst/>
          </a:prstGeom>
          <a:noFill/>
          <a:ln>
            <a:noFill/>
          </a:ln>
        </p:spPr>
        <p:txBody>
          <a:bodyPr spcFirstLastPara="1" wrap="square" lIns="0" tIns="0" rIns="0" bIns="0" anchor="t" anchorCtr="0">
            <a:spAutoFit/>
          </a:bodyPr>
          <a:lstStyle/>
          <a:p>
            <a:pPr marL="0" marR="0" lvl="0" indent="0" algn="l" rtl="0">
              <a:lnSpc>
                <a:spcPct val="140006"/>
              </a:lnSpc>
              <a:spcBef>
                <a:spcPts val="0"/>
              </a:spcBef>
              <a:spcAft>
                <a:spcPts val="0"/>
              </a:spcAft>
              <a:buClr>
                <a:srgbClr val="000000"/>
              </a:buClr>
              <a:buSzPts val="6399"/>
              <a:buFont typeface="Arial"/>
              <a:buNone/>
            </a:pPr>
            <a:r>
              <a:rPr lang="en-US" sz="6399" b="1" i="1" u="none" strike="noStrike" cap="none">
                <a:solidFill>
                  <a:srgbClr val="0F4662"/>
                </a:solidFill>
                <a:latin typeface="Cormorant Garamond"/>
                <a:ea typeface="Cormorant Garamond"/>
                <a:cs typeface="Cormorant Garamond"/>
                <a:sym typeface="Cormorant Garamond"/>
              </a:rPr>
              <a:t>Dataset Overview</a:t>
            </a:r>
            <a:endParaRPr sz="1400" b="0" i="0" u="none" strike="noStrike" cap="none">
              <a:solidFill>
                <a:srgbClr val="000000"/>
              </a:solidFill>
              <a:latin typeface="Arial"/>
              <a:ea typeface="Arial"/>
              <a:cs typeface="Arial"/>
              <a:sym typeface="Arial"/>
            </a:endParaRPr>
          </a:p>
        </p:txBody>
      </p:sp>
      <p:pic>
        <p:nvPicPr>
          <p:cNvPr id="164" name="Google Shape;164;p6"/>
          <p:cNvPicPr preferRelativeResize="0"/>
          <p:nvPr/>
        </p:nvPicPr>
        <p:blipFill rotWithShape="1">
          <a:blip r:embed="rId5">
            <a:alphaModFix/>
          </a:blip>
          <a:srcRect/>
          <a:stretch/>
        </p:blipFill>
        <p:spPr>
          <a:xfrm>
            <a:off x="16272797" y="8478366"/>
            <a:ext cx="1624674" cy="162467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g36bdb1501a7_4_20"/>
          <p:cNvSpPr txBox="1"/>
          <p:nvPr/>
        </p:nvSpPr>
        <p:spPr>
          <a:xfrm>
            <a:off x="411475" y="188225"/>
            <a:ext cx="15371700" cy="984900"/>
          </a:xfrm>
          <a:prstGeom prst="rect">
            <a:avLst/>
          </a:prstGeom>
          <a:noFill/>
          <a:ln>
            <a:noFill/>
          </a:ln>
        </p:spPr>
        <p:txBody>
          <a:bodyPr spcFirstLastPara="1" wrap="square" lIns="0" tIns="0" rIns="0" bIns="0" anchor="t" anchorCtr="0">
            <a:spAutoFit/>
          </a:bodyPr>
          <a:lstStyle/>
          <a:p>
            <a:pPr marL="0" marR="0" lvl="0" indent="0" algn="l" rtl="0">
              <a:lnSpc>
                <a:spcPct val="140006"/>
              </a:lnSpc>
              <a:spcBef>
                <a:spcPts val="0"/>
              </a:spcBef>
              <a:spcAft>
                <a:spcPts val="0"/>
              </a:spcAft>
              <a:buNone/>
            </a:pPr>
            <a:r>
              <a:rPr lang="en-US" sz="6399" b="1" i="1">
                <a:solidFill>
                  <a:srgbClr val="0F4662"/>
                </a:solidFill>
                <a:latin typeface="Cormorant Garamond"/>
                <a:ea typeface="Cormorant Garamond"/>
                <a:cs typeface="Cormorant Garamond"/>
                <a:sym typeface="Cormorant Garamond"/>
              </a:rPr>
              <a:t>Data Understanding (Cek Data Duplikat)</a:t>
            </a:r>
            <a:endParaRPr/>
          </a:p>
        </p:txBody>
      </p:sp>
      <p:sp>
        <p:nvSpPr>
          <p:cNvPr id="170" name="Google Shape;170;g36bdb1501a7_4_20"/>
          <p:cNvSpPr/>
          <p:nvPr/>
        </p:nvSpPr>
        <p:spPr>
          <a:xfrm>
            <a:off x="1365050" y="2004225"/>
            <a:ext cx="3994800" cy="984900"/>
          </a:xfrm>
          <a:prstGeom prst="roundRect">
            <a:avLst>
              <a:gd name="adj" fmla="val 16667"/>
            </a:avLst>
          </a:prstGeom>
          <a:solidFill>
            <a:srgbClr val="F4CCCC"/>
          </a:solidFill>
          <a:ln w="9525" cap="flat" cmpd="sng">
            <a:solidFill>
              <a:schemeClr val="dk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US" sz="3500" b="1">
                <a:latin typeface="Quicksand"/>
                <a:ea typeface="Quicksand"/>
                <a:cs typeface="Quicksand"/>
                <a:sym typeface="Quicksand"/>
              </a:rPr>
              <a:t>order_detail</a:t>
            </a:r>
            <a:endParaRPr sz="3500" b="1">
              <a:latin typeface="Quicksand"/>
              <a:ea typeface="Quicksand"/>
              <a:cs typeface="Quicksand"/>
              <a:sym typeface="Quicksand"/>
            </a:endParaRPr>
          </a:p>
        </p:txBody>
      </p:sp>
      <p:sp>
        <p:nvSpPr>
          <p:cNvPr id="171" name="Google Shape;171;g36bdb1501a7_4_20"/>
          <p:cNvSpPr/>
          <p:nvPr/>
        </p:nvSpPr>
        <p:spPr>
          <a:xfrm>
            <a:off x="11521550" y="4639413"/>
            <a:ext cx="6422700" cy="2623500"/>
          </a:xfrm>
          <a:prstGeom prst="round2DiagRect">
            <a:avLst>
              <a:gd name="adj1" fmla="val 16667"/>
              <a:gd name="adj2" fmla="val 0"/>
            </a:avLst>
          </a:prstGeom>
          <a:solidFill>
            <a:srgbClr val="D9D9D9"/>
          </a:solidFill>
          <a:ln w="9525" cap="flat" cmpd="sng">
            <a:solidFill>
              <a:schemeClr val="dk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just" rtl="0">
              <a:spcBef>
                <a:spcPts val="0"/>
              </a:spcBef>
              <a:spcAft>
                <a:spcPts val="0"/>
              </a:spcAft>
              <a:buClr>
                <a:schemeClr val="dk1"/>
              </a:buClr>
              <a:buSzPts val="1100"/>
              <a:buFont typeface="Arial"/>
              <a:buNone/>
            </a:pPr>
            <a:r>
              <a:rPr lang="en-US" sz="2900">
                <a:solidFill>
                  <a:schemeClr val="dk1"/>
                </a:solidFill>
                <a:latin typeface="Quicksand"/>
                <a:ea typeface="Quicksand"/>
                <a:cs typeface="Quicksand"/>
                <a:sym typeface="Quicksand"/>
              </a:rPr>
              <a:t>Pengecekan data duplikat dapat dilakukan dengan menggunakan syntax berikut. Kemudian untuk pengecekan data duplikat lain menggunakan syntax yang sama.</a:t>
            </a:r>
            <a:endParaRPr>
              <a:latin typeface="Calibri"/>
              <a:ea typeface="Calibri"/>
              <a:cs typeface="Calibri"/>
              <a:sym typeface="Calibri"/>
            </a:endParaRPr>
          </a:p>
        </p:txBody>
      </p:sp>
      <p:pic>
        <p:nvPicPr>
          <p:cNvPr id="172" name="Google Shape;172;g36bdb1501a7_4_20"/>
          <p:cNvPicPr preferRelativeResize="0"/>
          <p:nvPr/>
        </p:nvPicPr>
        <p:blipFill rotWithShape="1">
          <a:blip r:embed="rId3">
            <a:alphaModFix/>
          </a:blip>
          <a:srcRect r="9950"/>
          <a:stretch/>
        </p:blipFill>
        <p:spPr>
          <a:xfrm>
            <a:off x="411475" y="3559125"/>
            <a:ext cx="10692349" cy="47840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g36bdb1501a7_4_30"/>
          <p:cNvSpPr/>
          <p:nvPr/>
        </p:nvSpPr>
        <p:spPr>
          <a:xfrm>
            <a:off x="5694625" y="1675738"/>
            <a:ext cx="3581700" cy="804900"/>
          </a:xfrm>
          <a:prstGeom prst="roundRect">
            <a:avLst>
              <a:gd name="adj" fmla="val 16667"/>
            </a:avLst>
          </a:prstGeom>
          <a:solidFill>
            <a:srgbClr val="F4CCCC"/>
          </a:solidFill>
          <a:ln w="9525" cap="flat" cmpd="sng">
            <a:solidFill>
              <a:schemeClr val="dk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US" sz="3000" b="1">
                <a:latin typeface="Quicksand"/>
                <a:ea typeface="Quicksand"/>
                <a:cs typeface="Quicksand"/>
                <a:sym typeface="Quicksand"/>
              </a:rPr>
              <a:t>customer_detail</a:t>
            </a:r>
            <a:endParaRPr sz="3000" b="1">
              <a:latin typeface="Quicksand"/>
              <a:ea typeface="Quicksand"/>
              <a:cs typeface="Quicksand"/>
              <a:sym typeface="Quicksand"/>
            </a:endParaRPr>
          </a:p>
        </p:txBody>
      </p:sp>
      <p:pic>
        <p:nvPicPr>
          <p:cNvPr id="178" name="Google Shape;178;g36bdb1501a7_4_30"/>
          <p:cNvPicPr preferRelativeResize="0"/>
          <p:nvPr/>
        </p:nvPicPr>
        <p:blipFill rotWithShape="1">
          <a:blip r:embed="rId3">
            <a:alphaModFix/>
          </a:blip>
          <a:srcRect b="44930"/>
          <a:stretch/>
        </p:blipFill>
        <p:spPr>
          <a:xfrm>
            <a:off x="529600" y="508499"/>
            <a:ext cx="4583865" cy="2920500"/>
          </a:xfrm>
          <a:prstGeom prst="rect">
            <a:avLst/>
          </a:prstGeom>
          <a:noFill/>
          <a:ln>
            <a:noFill/>
          </a:ln>
        </p:spPr>
      </p:pic>
      <p:pic>
        <p:nvPicPr>
          <p:cNvPr id="179" name="Google Shape;179;g36bdb1501a7_4_30"/>
          <p:cNvPicPr preferRelativeResize="0"/>
          <p:nvPr/>
        </p:nvPicPr>
        <p:blipFill>
          <a:blip r:embed="rId4">
            <a:alphaModFix/>
          </a:blip>
          <a:stretch>
            <a:fillRect/>
          </a:stretch>
        </p:blipFill>
        <p:spPr>
          <a:xfrm>
            <a:off x="529600" y="4061424"/>
            <a:ext cx="4583875" cy="2389036"/>
          </a:xfrm>
          <a:prstGeom prst="rect">
            <a:avLst/>
          </a:prstGeom>
          <a:noFill/>
          <a:ln>
            <a:noFill/>
          </a:ln>
        </p:spPr>
      </p:pic>
      <p:sp>
        <p:nvSpPr>
          <p:cNvPr id="180" name="Google Shape;180;g36bdb1501a7_4_30"/>
          <p:cNvSpPr/>
          <p:nvPr/>
        </p:nvSpPr>
        <p:spPr>
          <a:xfrm>
            <a:off x="5694625" y="4943013"/>
            <a:ext cx="3581700" cy="804900"/>
          </a:xfrm>
          <a:prstGeom prst="roundRect">
            <a:avLst>
              <a:gd name="adj" fmla="val 16667"/>
            </a:avLst>
          </a:prstGeom>
          <a:solidFill>
            <a:srgbClr val="F4CCCC"/>
          </a:solidFill>
          <a:ln w="9525" cap="flat" cmpd="sng">
            <a:solidFill>
              <a:schemeClr val="dk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US" sz="3000" b="1">
                <a:latin typeface="Quicksand"/>
                <a:ea typeface="Quicksand"/>
                <a:cs typeface="Quicksand"/>
                <a:sym typeface="Quicksand"/>
              </a:rPr>
              <a:t>payment_detail</a:t>
            </a:r>
            <a:endParaRPr sz="3000" b="1">
              <a:latin typeface="Quicksand"/>
              <a:ea typeface="Quicksand"/>
              <a:cs typeface="Quicksand"/>
              <a:sym typeface="Quicksand"/>
            </a:endParaRPr>
          </a:p>
        </p:txBody>
      </p:sp>
      <p:pic>
        <p:nvPicPr>
          <p:cNvPr id="181" name="Google Shape;181;g36bdb1501a7_4_30"/>
          <p:cNvPicPr preferRelativeResize="0"/>
          <p:nvPr/>
        </p:nvPicPr>
        <p:blipFill>
          <a:blip r:embed="rId5">
            <a:alphaModFix/>
          </a:blip>
          <a:stretch>
            <a:fillRect/>
          </a:stretch>
        </p:blipFill>
        <p:spPr>
          <a:xfrm>
            <a:off x="529600" y="7082875"/>
            <a:ext cx="4583875" cy="2181938"/>
          </a:xfrm>
          <a:prstGeom prst="rect">
            <a:avLst/>
          </a:prstGeom>
          <a:noFill/>
          <a:ln>
            <a:noFill/>
          </a:ln>
        </p:spPr>
      </p:pic>
      <p:sp>
        <p:nvSpPr>
          <p:cNvPr id="182" name="Google Shape;182;g36bdb1501a7_4_30"/>
          <p:cNvSpPr/>
          <p:nvPr/>
        </p:nvSpPr>
        <p:spPr>
          <a:xfrm>
            <a:off x="5694625" y="7635888"/>
            <a:ext cx="3581700" cy="804900"/>
          </a:xfrm>
          <a:prstGeom prst="roundRect">
            <a:avLst>
              <a:gd name="adj" fmla="val 16667"/>
            </a:avLst>
          </a:prstGeom>
          <a:solidFill>
            <a:srgbClr val="F4CCCC"/>
          </a:solidFill>
          <a:ln w="9525" cap="flat" cmpd="sng">
            <a:solidFill>
              <a:schemeClr val="dk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US" sz="3000" b="1">
                <a:latin typeface="Quicksand"/>
                <a:ea typeface="Quicksand"/>
                <a:cs typeface="Quicksand"/>
                <a:sym typeface="Quicksand"/>
              </a:rPr>
              <a:t>sku_detail</a:t>
            </a:r>
            <a:endParaRPr sz="3000" b="1">
              <a:latin typeface="Quicksand"/>
              <a:ea typeface="Quicksand"/>
              <a:cs typeface="Quicksand"/>
              <a:sym typeface="Quicksand"/>
            </a:endParaRPr>
          </a:p>
        </p:txBody>
      </p:sp>
      <p:sp>
        <p:nvSpPr>
          <p:cNvPr id="183" name="Google Shape;183;g36bdb1501a7_4_30"/>
          <p:cNvSpPr/>
          <p:nvPr/>
        </p:nvSpPr>
        <p:spPr>
          <a:xfrm>
            <a:off x="10398875" y="3573750"/>
            <a:ext cx="7388700" cy="3542700"/>
          </a:xfrm>
          <a:prstGeom prst="round2DiagRect">
            <a:avLst>
              <a:gd name="adj1" fmla="val 16667"/>
              <a:gd name="adj2" fmla="val 0"/>
            </a:avLst>
          </a:prstGeom>
          <a:solidFill>
            <a:srgbClr val="D9D9D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r>
              <a:rPr lang="en-US" sz="3000">
                <a:latin typeface="Quicksand"/>
                <a:ea typeface="Quicksand"/>
                <a:cs typeface="Quicksand"/>
                <a:sym typeface="Quicksand"/>
              </a:rPr>
              <a:t>Hasil analisis menunjukkan bahwa tabel order_detail, customer_detail, payment_detail, dan sku_detail </a:t>
            </a:r>
            <a:r>
              <a:rPr lang="en-US" sz="3000" b="1">
                <a:latin typeface="Quicksand"/>
                <a:ea typeface="Quicksand"/>
                <a:cs typeface="Quicksand"/>
                <a:sym typeface="Quicksand"/>
              </a:rPr>
              <a:t>TIDAK </a:t>
            </a:r>
            <a:r>
              <a:rPr lang="en-US" sz="3000">
                <a:latin typeface="Quicksand"/>
                <a:ea typeface="Quicksand"/>
                <a:cs typeface="Quicksand"/>
                <a:sym typeface="Quicksand"/>
              </a:rPr>
              <a:t>memiliki </a:t>
            </a:r>
            <a:r>
              <a:rPr lang="en-US" sz="3000" b="1">
                <a:latin typeface="Quicksand"/>
                <a:ea typeface="Quicksand"/>
                <a:cs typeface="Quicksand"/>
                <a:sym typeface="Quicksand"/>
              </a:rPr>
              <a:t>DATA DUPLIKAT.</a:t>
            </a:r>
            <a:endParaRPr sz="3000" b="1">
              <a:latin typeface="Quicksand"/>
              <a:ea typeface="Quicksand"/>
              <a:cs typeface="Quicksand"/>
              <a:sym typeface="Quicksan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g36bdb1501a7_4_41"/>
          <p:cNvSpPr txBox="1"/>
          <p:nvPr/>
        </p:nvSpPr>
        <p:spPr>
          <a:xfrm>
            <a:off x="1220850" y="214350"/>
            <a:ext cx="15371700" cy="984900"/>
          </a:xfrm>
          <a:prstGeom prst="rect">
            <a:avLst/>
          </a:prstGeom>
          <a:noFill/>
          <a:ln>
            <a:noFill/>
          </a:ln>
        </p:spPr>
        <p:txBody>
          <a:bodyPr spcFirstLastPara="1" wrap="square" lIns="0" tIns="0" rIns="0" bIns="0" anchor="t" anchorCtr="0">
            <a:spAutoFit/>
          </a:bodyPr>
          <a:lstStyle/>
          <a:p>
            <a:pPr marL="0" marR="0" lvl="0" indent="0" algn="ctr" rtl="0">
              <a:lnSpc>
                <a:spcPct val="140006"/>
              </a:lnSpc>
              <a:spcBef>
                <a:spcPts val="0"/>
              </a:spcBef>
              <a:spcAft>
                <a:spcPts val="0"/>
              </a:spcAft>
              <a:buNone/>
            </a:pPr>
            <a:r>
              <a:rPr lang="en-US" sz="6399" b="1" i="1">
                <a:solidFill>
                  <a:srgbClr val="0F4662"/>
                </a:solidFill>
                <a:latin typeface="Cormorant Garamond"/>
                <a:ea typeface="Cormorant Garamond"/>
                <a:cs typeface="Cormorant Garamond"/>
                <a:sym typeface="Cormorant Garamond"/>
              </a:rPr>
              <a:t>CEK DATA NULL</a:t>
            </a:r>
            <a:endParaRPr/>
          </a:p>
        </p:txBody>
      </p:sp>
      <p:sp>
        <p:nvSpPr>
          <p:cNvPr id="189" name="Google Shape;189;g36bdb1501a7_4_41"/>
          <p:cNvSpPr/>
          <p:nvPr/>
        </p:nvSpPr>
        <p:spPr>
          <a:xfrm>
            <a:off x="451300" y="1346375"/>
            <a:ext cx="17258100" cy="8772600"/>
          </a:xfrm>
          <a:prstGeom prst="round2DiagRect">
            <a:avLst>
              <a:gd name="adj1" fmla="val 16667"/>
              <a:gd name="adj2" fmla="val 0"/>
            </a:avLst>
          </a:prstGeom>
          <a:solidFill>
            <a:srgbClr val="D9D9D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pic>
        <p:nvPicPr>
          <p:cNvPr id="190" name="Google Shape;190;g36bdb1501a7_4_41"/>
          <p:cNvPicPr preferRelativeResize="0"/>
          <p:nvPr/>
        </p:nvPicPr>
        <p:blipFill>
          <a:blip r:embed="rId3">
            <a:alphaModFix/>
          </a:blip>
          <a:stretch>
            <a:fillRect/>
          </a:stretch>
        </p:blipFill>
        <p:spPr>
          <a:xfrm>
            <a:off x="1011975" y="2316299"/>
            <a:ext cx="3668975" cy="4350475"/>
          </a:xfrm>
          <a:prstGeom prst="rect">
            <a:avLst/>
          </a:prstGeom>
          <a:noFill/>
          <a:ln>
            <a:noFill/>
          </a:ln>
        </p:spPr>
      </p:pic>
      <p:sp>
        <p:nvSpPr>
          <p:cNvPr id="191" name="Google Shape;191;g36bdb1501a7_4_41"/>
          <p:cNvSpPr/>
          <p:nvPr/>
        </p:nvSpPr>
        <p:spPr>
          <a:xfrm>
            <a:off x="4785400" y="3428999"/>
            <a:ext cx="3102600" cy="778200"/>
          </a:xfrm>
          <a:prstGeom prst="roundRect">
            <a:avLst>
              <a:gd name="adj" fmla="val 16667"/>
            </a:avLst>
          </a:prstGeom>
          <a:solidFill>
            <a:srgbClr val="FCE5CD"/>
          </a:solidFill>
          <a:ln w="9525" cap="flat" cmpd="sng">
            <a:solidFill>
              <a:schemeClr val="dk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US" sz="3000" b="1">
                <a:latin typeface="Quicksand"/>
                <a:ea typeface="Quicksand"/>
                <a:cs typeface="Quicksand"/>
                <a:sym typeface="Quicksand"/>
              </a:rPr>
              <a:t>order_detail</a:t>
            </a:r>
            <a:endParaRPr sz="3000" b="1">
              <a:latin typeface="Quicksand"/>
              <a:ea typeface="Quicksand"/>
              <a:cs typeface="Quicksand"/>
              <a:sym typeface="Quicksand"/>
            </a:endParaRPr>
          </a:p>
        </p:txBody>
      </p:sp>
      <p:pic>
        <p:nvPicPr>
          <p:cNvPr id="192" name="Google Shape;192;g36bdb1501a7_4_41"/>
          <p:cNvPicPr preferRelativeResize="0"/>
          <p:nvPr/>
        </p:nvPicPr>
        <p:blipFill>
          <a:blip r:embed="rId4">
            <a:alphaModFix/>
          </a:blip>
          <a:stretch>
            <a:fillRect/>
          </a:stretch>
        </p:blipFill>
        <p:spPr>
          <a:xfrm>
            <a:off x="10768663" y="2968013"/>
            <a:ext cx="4995114" cy="1700175"/>
          </a:xfrm>
          <a:prstGeom prst="rect">
            <a:avLst/>
          </a:prstGeom>
          <a:noFill/>
          <a:ln>
            <a:noFill/>
          </a:ln>
        </p:spPr>
      </p:pic>
      <p:sp>
        <p:nvSpPr>
          <p:cNvPr id="193" name="Google Shape;193;g36bdb1501a7_4_41"/>
          <p:cNvSpPr/>
          <p:nvPr/>
        </p:nvSpPr>
        <p:spPr>
          <a:xfrm>
            <a:off x="11475375" y="1930738"/>
            <a:ext cx="3581700" cy="804900"/>
          </a:xfrm>
          <a:prstGeom prst="roundRect">
            <a:avLst>
              <a:gd name="adj" fmla="val 16667"/>
            </a:avLst>
          </a:prstGeom>
          <a:solidFill>
            <a:srgbClr val="FCE5CD"/>
          </a:solidFill>
          <a:ln w="9525" cap="flat" cmpd="sng">
            <a:solidFill>
              <a:schemeClr val="dk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US" sz="3000" b="1">
                <a:latin typeface="Quicksand"/>
                <a:ea typeface="Quicksand"/>
                <a:cs typeface="Quicksand"/>
                <a:sym typeface="Quicksand"/>
              </a:rPr>
              <a:t>customer_detail</a:t>
            </a:r>
            <a:endParaRPr sz="3000" b="1">
              <a:latin typeface="Quicksand"/>
              <a:ea typeface="Quicksand"/>
              <a:cs typeface="Quicksand"/>
              <a:sym typeface="Quicksand"/>
            </a:endParaRPr>
          </a:p>
        </p:txBody>
      </p:sp>
      <p:pic>
        <p:nvPicPr>
          <p:cNvPr id="194" name="Google Shape;194;g36bdb1501a7_4_41"/>
          <p:cNvPicPr preferRelativeResize="0"/>
          <p:nvPr/>
        </p:nvPicPr>
        <p:blipFill>
          <a:blip r:embed="rId5">
            <a:alphaModFix/>
          </a:blip>
          <a:stretch>
            <a:fillRect/>
          </a:stretch>
        </p:blipFill>
        <p:spPr>
          <a:xfrm>
            <a:off x="1011975" y="7502275"/>
            <a:ext cx="3773425" cy="2264050"/>
          </a:xfrm>
          <a:prstGeom prst="rect">
            <a:avLst/>
          </a:prstGeom>
          <a:noFill/>
          <a:ln>
            <a:noFill/>
          </a:ln>
        </p:spPr>
      </p:pic>
      <p:sp>
        <p:nvSpPr>
          <p:cNvPr id="195" name="Google Shape;195;g36bdb1501a7_4_41"/>
          <p:cNvSpPr/>
          <p:nvPr/>
        </p:nvSpPr>
        <p:spPr>
          <a:xfrm>
            <a:off x="4915950" y="7502273"/>
            <a:ext cx="2615400" cy="778200"/>
          </a:xfrm>
          <a:prstGeom prst="roundRect">
            <a:avLst>
              <a:gd name="adj" fmla="val 16667"/>
            </a:avLst>
          </a:prstGeom>
          <a:solidFill>
            <a:srgbClr val="FCE5CD"/>
          </a:solidFill>
          <a:ln w="9525" cap="flat" cmpd="sng">
            <a:solidFill>
              <a:schemeClr val="dk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US" sz="3000" b="1">
                <a:latin typeface="Quicksand"/>
                <a:ea typeface="Quicksand"/>
                <a:cs typeface="Quicksand"/>
                <a:sym typeface="Quicksand"/>
              </a:rPr>
              <a:t>sku_detail</a:t>
            </a:r>
            <a:endParaRPr sz="3000" b="1">
              <a:latin typeface="Quicksand"/>
              <a:ea typeface="Quicksand"/>
              <a:cs typeface="Quicksand"/>
              <a:sym typeface="Quicksand"/>
            </a:endParaRPr>
          </a:p>
        </p:txBody>
      </p:sp>
      <p:pic>
        <p:nvPicPr>
          <p:cNvPr id="196" name="Google Shape;196;g36bdb1501a7_4_41"/>
          <p:cNvPicPr preferRelativeResize="0"/>
          <p:nvPr/>
        </p:nvPicPr>
        <p:blipFill>
          <a:blip r:embed="rId6">
            <a:alphaModFix/>
          </a:blip>
          <a:stretch>
            <a:fillRect/>
          </a:stretch>
        </p:blipFill>
        <p:spPr>
          <a:xfrm>
            <a:off x="7962813" y="5290287"/>
            <a:ext cx="4953300" cy="1700175"/>
          </a:xfrm>
          <a:prstGeom prst="rect">
            <a:avLst/>
          </a:prstGeom>
          <a:noFill/>
          <a:ln>
            <a:noFill/>
          </a:ln>
        </p:spPr>
      </p:pic>
      <p:sp>
        <p:nvSpPr>
          <p:cNvPr id="197" name="Google Shape;197;g36bdb1501a7_4_41"/>
          <p:cNvSpPr/>
          <p:nvPr/>
        </p:nvSpPr>
        <p:spPr>
          <a:xfrm>
            <a:off x="13020575" y="5737925"/>
            <a:ext cx="3297300" cy="804900"/>
          </a:xfrm>
          <a:prstGeom prst="roundRect">
            <a:avLst>
              <a:gd name="adj" fmla="val 16667"/>
            </a:avLst>
          </a:prstGeom>
          <a:solidFill>
            <a:srgbClr val="FCE5CD"/>
          </a:solidFill>
          <a:ln w="9525" cap="flat" cmpd="sng">
            <a:solidFill>
              <a:schemeClr val="dk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US" sz="2800" b="1">
                <a:latin typeface="Quicksand"/>
                <a:ea typeface="Quicksand"/>
                <a:cs typeface="Quicksand"/>
                <a:sym typeface="Quicksand"/>
              </a:rPr>
              <a:t>payment_detail</a:t>
            </a:r>
            <a:endParaRPr sz="2800" b="1">
              <a:latin typeface="Quicksand"/>
              <a:ea typeface="Quicksand"/>
              <a:cs typeface="Quicksand"/>
              <a:sym typeface="Quicksand"/>
            </a:endParaRPr>
          </a:p>
        </p:txBody>
      </p:sp>
      <p:sp>
        <p:nvSpPr>
          <p:cNvPr id="198" name="Google Shape;198;g36bdb1501a7_4_41"/>
          <p:cNvSpPr/>
          <p:nvPr/>
        </p:nvSpPr>
        <p:spPr>
          <a:xfrm>
            <a:off x="10581700" y="7742975"/>
            <a:ext cx="7127700" cy="2376000"/>
          </a:xfrm>
          <a:prstGeom prst="round2DiagRect">
            <a:avLst>
              <a:gd name="adj1" fmla="val 16667"/>
              <a:gd name="adj2" fmla="val 0"/>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r>
              <a:rPr lang="en-US" sz="2900" dirty="0">
                <a:latin typeface="Quicksand"/>
                <a:ea typeface="Quicksand"/>
                <a:cs typeface="Quicksand"/>
                <a:sym typeface="Quicksand"/>
              </a:rPr>
              <a:t>Hasil analisis menunjukkan </a:t>
            </a:r>
            <a:r>
              <a:rPr lang="en-US" sz="2900" dirty="0" err="1">
                <a:latin typeface="Quicksand"/>
                <a:ea typeface="Quicksand"/>
                <a:cs typeface="Quicksand"/>
                <a:sym typeface="Quicksand"/>
              </a:rPr>
              <a:t>bahwa</a:t>
            </a:r>
            <a:r>
              <a:rPr lang="en-US" sz="2900" dirty="0">
                <a:latin typeface="Quicksand"/>
                <a:ea typeface="Quicksand"/>
                <a:cs typeface="Quicksand"/>
                <a:sym typeface="Quicksand"/>
              </a:rPr>
              <a:t> </a:t>
            </a:r>
            <a:r>
              <a:rPr lang="en-US" sz="2900" dirty="0" err="1">
                <a:latin typeface="Quicksand"/>
                <a:ea typeface="Quicksand"/>
                <a:cs typeface="Quicksand"/>
                <a:sym typeface="Quicksand"/>
              </a:rPr>
              <a:t>tabel</a:t>
            </a:r>
            <a:r>
              <a:rPr lang="en-US" sz="2900" dirty="0">
                <a:latin typeface="Quicksand"/>
                <a:ea typeface="Quicksand"/>
                <a:cs typeface="Quicksand"/>
                <a:sym typeface="Quicksand"/>
              </a:rPr>
              <a:t> </a:t>
            </a:r>
            <a:r>
              <a:rPr lang="en-US" sz="2900" dirty="0" err="1">
                <a:latin typeface="Quicksand"/>
                <a:ea typeface="Quicksand"/>
                <a:cs typeface="Quicksand"/>
                <a:sym typeface="Quicksand"/>
              </a:rPr>
              <a:t>order_detail</a:t>
            </a:r>
            <a:r>
              <a:rPr lang="en-US" sz="2900" dirty="0">
                <a:latin typeface="Quicksand"/>
                <a:ea typeface="Quicksand"/>
                <a:cs typeface="Quicksand"/>
                <a:sym typeface="Quicksand"/>
              </a:rPr>
              <a:t>, </a:t>
            </a:r>
            <a:r>
              <a:rPr lang="en-US" sz="2900" dirty="0" err="1">
                <a:latin typeface="Quicksand"/>
                <a:ea typeface="Quicksand"/>
                <a:cs typeface="Quicksand"/>
                <a:sym typeface="Quicksand"/>
              </a:rPr>
              <a:t>customer_detail</a:t>
            </a:r>
            <a:r>
              <a:rPr lang="en-US" sz="2900" dirty="0">
                <a:latin typeface="Quicksand"/>
                <a:ea typeface="Quicksand"/>
                <a:cs typeface="Quicksand"/>
                <a:sym typeface="Quicksand"/>
              </a:rPr>
              <a:t>, </a:t>
            </a:r>
            <a:r>
              <a:rPr lang="en-US" sz="2900" dirty="0" err="1">
                <a:latin typeface="Quicksand"/>
                <a:ea typeface="Quicksand"/>
                <a:cs typeface="Quicksand"/>
                <a:sym typeface="Quicksand"/>
              </a:rPr>
              <a:t>payment_detail</a:t>
            </a:r>
            <a:r>
              <a:rPr lang="en-US" sz="2900" dirty="0">
                <a:latin typeface="Quicksand"/>
                <a:ea typeface="Quicksand"/>
                <a:cs typeface="Quicksand"/>
                <a:sym typeface="Quicksand"/>
              </a:rPr>
              <a:t>, dan </a:t>
            </a:r>
            <a:r>
              <a:rPr lang="en-US" sz="2900" dirty="0" err="1">
                <a:latin typeface="Quicksand"/>
                <a:ea typeface="Quicksand"/>
                <a:cs typeface="Quicksand"/>
                <a:sym typeface="Quicksand"/>
              </a:rPr>
              <a:t>sku_detail</a:t>
            </a:r>
            <a:r>
              <a:rPr lang="en-US" sz="2900" dirty="0">
                <a:latin typeface="Quicksand"/>
                <a:ea typeface="Quicksand"/>
                <a:cs typeface="Quicksand"/>
                <a:sym typeface="Quicksand"/>
              </a:rPr>
              <a:t> </a:t>
            </a:r>
            <a:r>
              <a:rPr lang="en-US" sz="2900" b="1" dirty="0">
                <a:latin typeface="Quicksand"/>
                <a:ea typeface="Quicksand"/>
                <a:cs typeface="Quicksand"/>
                <a:sym typeface="Quicksand"/>
              </a:rPr>
              <a:t>TIDAK </a:t>
            </a:r>
            <a:r>
              <a:rPr lang="en-US" sz="2900" dirty="0">
                <a:latin typeface="Quicksand"/>
                <a:ea typeface="Quicksand"/>
                <a:cs typeface="Quicksand"/>
                <a:sym typeface="Quicksand"/>
              </a:rPr>
              <a:t>memiliki </a:t>
            </a:r>
            <a:r>
              <a:rPr lang="en-US" sz="2900" b="1" dirty="0">
                <a:latin typeface="Quicksand"/>
                <a:ea typeface="Quicksand"/>
                <a:cs typeface="Quicksand"/>
                <a:sym typeface="Quicksand"/>
              </a:rPr>
              <a:t>DATA NULL</a:t>
            </a:r>
            <a:r>
              <a:rPr lang="en-US" sz="2900" dirty="0">
                <a:latin typeface="Quicksand"/>
                <a:ea typeface="Quicksand"/>
                <a:cs typeface="Quicksand"/>
                <a:sym typeface="Quicksand"/>
              </a:rPr>
              <a:t>.</a:t>
            </a:r>
            <a:endParaRPr sz="2900" dirty="0">
              <a:latin typeface="Quicksand"/>
              <a:ea typeface="Quicksand"/>
              <a:cs typeface="Quicksand"/>
              <a:sym typeface="Quicksan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g36bdb1501a7_3_30"/>
          <p:cNvSpPr txBox="1"/>
          <p:nvPr/>
        </p:nvSpPr>
        <p:spPr>
          <a:xfrm>
            <a:off x="1028700" y="599709"/>
            <a:ext cx="11534700" cy="984900"/>
          </a:xfrm>
          <a:prstGeom prst="rect">
            <a:avLst/>
          </a:prstGeom>
          <a:noFill/>
          <a:ln>
            <a:noFill/>
          </a:ln>
        </p:spPr>
        <p:txBody>
          <a:bodyPr spcFirstLastPara="1" wrap="square" lIns="0" tIns="0" rIns="0" bIns="0" anchor="t" anchorCtr="0">
            <a:spAutoFit/>
          </a:bodyPr>
          <a:lstStyle/>
          <a:p>
            <a:pPr marL="0" marR="0" lvl="0" indent="0" algn="l" rtl="0">
              <a:lnSpc>
                <a:spcPct val="140006"/>
              </a:lnSpc>
              <a:spcBef>
                <a:spcPts val="0"/>
              </a:spcBef>
              <a:spcAft>
                <a:spcPts val="0"/>
              </a:spcAft>
              <a:buClr>
                <a:srgbClr val="000000"/>
              </a:buClr>
              <a:buSzPts val="6399"/>
              <a:buFont typeface="Arial"/>
              <a:buNone/>
            </a:pPr>
            <a:r>
              <a:rPr lang="en-US" sz="6399" b="1" i="1">
                <a:solidFill>
                  <a:srgbClr val="0F4662"/>
                </a:solidFill>
                <a:latin typeface="Cormorant Garamond"/>
                <a:ea typeface="Cormorant Garamond"/>
                <a:cs typeface="Cormorant Garamond"/>
                <a:sym typeface="Cormorant Garamond"/>
              </a:rPr>
              <a:t>Question Number 1</a:t>
            </a:r>
            <a:endParaRPr sz="1400" b="0" i="0" u="none" strike="noStrike" cap="none">
              <a:solidFill>
                <a:srgbClr val="000000"/>
              </a:solidFill>
              <a:latin typeface="Arial"/>
              <a:ea typeface="Arial"/>
              <a:cs typeface="Arial"/>
              <a:sym typeface="Arial"/>
            </a:endParaRPr>
          </a:p>
        </p:txBody>
      </p:sp>
      <p:cxnSp>
        <p:nvCxnSpPr>
          <p:cNvPr id="204" name="Google Shape;204;g36bdb1501a7_3_30"/>
          <p:cNvCxnSpPr/>
          <p:nvPr/>
        </p:nvCxnSpPr>
        <p:spPr>
          <a:xfrm>
            <a:off x="5897880" y="3568974"/>
            <a:ext cx="6492300" cy="0"/>
          </a:xfrm>
          <a:prstGeom prst="straightConnector1">
            <a:avLst/>
          </a:prstGeom>
          <a:noFill/>
          <a:ln w="76200" cap="flat" cmpd="sng">
            <a:solidFill>
              <a:srgbClr val="0F4662"/>
            </a:solidFill>
            <a:prstDash val="solid"/>
            <a:round/>
            <a:headEnd type="none" w="sm" len="sm"/>
            <a:tailEnd type="none" w="sm" len="sm"/>
          </a:ln>
        </p:spPr>
      </p:cxnSp>
      <p:cxnSp>
        <p:nvCxnSpPr>
          <p:cNvPr id="205" name="Google Shape;205;g36bdb1501a7_3_30"/>
          <p:cNvCxnSpPr/>
          <p:nvPr/>
        </p:nvCxnSpPr>
        <p:spPr>
          <a:xfrm>
            <a:off x="5897880" y="7171009"/>
            <a:ext cx="6492300" cy="0"/>
          </a:xfrm>
          <a:prstGeom prst="straightConnector1">
            <a:avLst/>
          </a:prstGeom>
          <a:noFill/>
          <a:ln w="76200" cap="flat" cmpd="sng">
            <a:solidFill>
              <a:srgbClr val="0F4662"/>
            </a:solidFill>
            <a:prstDash val="solid"/>
            <a:round/>
            <a:headEnd type="none" w="sm" len="sm"/>
            <a:tailEnd type="none" w="sm" len="sm"/>
          </a:ln>
        </p:spPr>
      </p:cxnSp>
      <p:sp>
        <p:nvSpPr>
          <p:cNvPr id="206" name="Google Shape;206;g36bdb1501a7_3_30"/>
          <p:cNvSpPr/>
          <p:nvPr/>
        </p:nvSpPr>
        <p:spPr>
          <a:xfrm>
            <a:off x="8304001" y="2470557"/>
            <a:ext cx="1679997" cy="249900"/>
          </a:xfrm>
          <a:custGeom>
            <a:avLst/>
            <a:gdLst/>
            <a:ahLst/>
            <a:cxnLst/>
            <a:rect l="l" t="t" r="r" b="b"/>
            <a:pathLst>
              <a:path w="1679997" h="249900" extrusionOk="0">
                <a:moveTo>
                  <a:pt x="0" y="0"/>
                </a:moveTo>
                <a:lnTo>
                  <a:pt x="1679998" y="0"/>
                </a:lnTo>
                <a:lnTo>
                  <a:pt x="1679998" y="249899"/>
                </a:lnTo>
                <a:lnTo>
                  <a:pt x="0" y="249899"/>
                </a:lnTo>
                <a:lnTo>
                  <a:pt x="0" y="0"/>
                </a:lnTo>
                <a:close/>
              </a:path>
            </a:pathLst>
          </a:custGeom>
          <a:blipFill rotWithShape="1">
            <a:blip r:embed="rId3">
              <a:alphaModFix/>
            </a:blip>
            <a:stretch>
              <a:fillRect/>
            </a:stretch>
          </a:blipFill>
          <a:ln>
            <a:noFill/>
          </a:ln>
        </p:spPr>
      </p:sp>
      <p:sp>
        <p:nvSpPr>
          <p:cNvPr id="207" name="Google Shape;207;g36bdb1501a7_3_30"/>
          <p:cNvSpPr/>
          <p:nvPr/>
        </p:nvSpPr>
        <p:spPr>
          <a:xfrm>
            <a:off x="8304001" y="8019527"/>
            <a:ext cx="1679997" cy="249900"/>
          </a:xfrm>
          <a:custGeom>
            <a:avLst/>
            <a:gdLst/>
            <a:ahLst/>
            <a:cxnLst/>
            <a:rect l="l" t="t" r="r" b="b"/>
            <a:pathLst>
              <a:path w="1679997" h="249900" extrusionOk="0">
                <a:moveTo>
                  <a:pt x="0" y="0"/>
                </a:moveTo>
                <a:lnTo>
                  <a:pt x="1679998" y="0"/>
                </a:lnTo>
                <a:lnTo>
                  <a:pt x="1679998" y="249900"/>
                </a:lnTo>
                <a:lnTo>
                  <a:pt x="0" y="249900"/>
                </a:lnTo>
                <a:lnTo>
                  <a:pt x="0" y="0"/>
                </a:lnTo>
                <a:close/>
              </a:path>
            </a:pathLst>
          </a:custGeom>
          <a:blipFill rotWithShape="1">
            <a:blip r:embed="rId3">
              <a:alphaModFix/>
            </a:blip>
            <a:stretch>
              <a:fillRect/>
            </a:stretch>
          </a:blipFill>
          <a:ln>
            <a:noFill/>
          </a:ln>
        </p:spPr>
      </p:sp>
      <p:sp>
        <p:nvSpPr>
          <p:cNvPr id="208" name="Google Shape;208;g36bdb1501a7_3_30"/>
          <p:cNvSpPr txBox="1"/>
          <p:nvPr/>
        </p:nvSpPr>
        <p:spPr>
          <a:xfrm>
            <a:off x="837450" y="4307850"/>
            <a:ext cx="16613100" cy="2075400"/>
          </a:xfrm>
          <a:prstGeom prst="rect">
            <a:avLst/>
          </a:prstGeom>
          <a:noFill/>
          <a:ln>
            <a:noFill/>
          </a:ln>
        </p:spPr>
        <p:txBody>
          <a:bodyPr spcFirstLastPara="1" wrap="square" lIns="91425" tIns="91425" rIns="91425" bIns="91425" anchor="t" anchorCtr="0">
            <a:spAutoFit/>
          </a:bodyPr>
          <a:lstStyle/>
          <a:p>
            <a:pPr marL="0" lvl="0" indent="0" algn="ctr" rtl="0">
              <a:lnSpc>
                <a:spcPct val="127468"/>
              </a:lnSpc>
              <a:spcBef>
                <a:spcPts val="0"/>
              </a:spcBef>
              <a:spcAft>
                <a:spcPts val="0"/>
              </a:spcAft>
              <a:buNone/>
            </a:pPr>
            <a:r>
              <a:rPr lang="en-US" sz="5400">
                <a:solidFill>
                  <a:srgbClr val="0F4662"/>
                </a:solidFill>
                <a:latin typeface="Quicksand"/>
                <a:ea typeface="Quicksand"/>
                <a:cs typeface="Quicksand"/>
                <a:sym typeface="Quicksand"/>
              </a:rPr>
              <a:t>Selama transaksi yang terjadi selama </a:t>
            </a:r>
            <a:r>
              <a:rPr lang="en-US" sz="5400" b="1">
                <a:solidFill>
                  <a:srgbClr val="0F4662"/>
                </a:solidFill>
                <a:latin typeface="Quicksand"/>
                <a:ea typeface="Quicksand"/>
                <a:cs typeface="Quicksand"/>
                <a:sym typeface="Quicksand"/>
              </a:rPr>
              <a:t>2021</a:t>
            </a:r>
            <a:r>
              <a:rPr lang="en-US" sz="5400">
                <a:solidFill>
                  <a:srgbClr val="0F4662"/>
                </a:solidFill>
                <a:latin typeface="Quicksand"/>
                <a:ea typeface="Quicksand"/>
                <a:cs typeface="Quicksand"/>
                <a:sym typeface="Quicksand"/>
              </a:rPr>
              <a:t>, pada</a:t>
            </a:r>
            <a:r>
              <a:rPr lang="en-US" sz="5400" b="1">
                <a:solidFill>
                  <a:srgbClr val="0F4662"/>
                </a:solidFill>
                <a:latin typeface="Quicksand"/>
                <a:ea typeface="Quicksand"/>
                <a:cs typeface="Quicksand"/>
                <a:sym typeface="Quicksand"/>
              </a:rPr>
              <a:t> bulan </a:t>
            </a:r>
            <a:r>
              <a:rPr lang="en-US" sz="5400">
                <a:solidFill>
                  <a:srgbClr val="0F4662"/>
                </a:solidFill>
                <a:latin typeface="Quicksand"/>
                <a:ea typeface="Quicksand"/>
                <a:cs typeface="Quicksand"/>
                <a:sym typeface="Quicksand"/>
              </a:rPr>
              <a:t>apa total </a:t>
            </a:r>
            <a:r>
              <a:rPr lang="en-US" sz="5400" b="1">
                <a:solidFill>
                  <a:srgbClr val="0F4662"/>
                </a:solidFill>
                <a:latin typeface="Quicksand"/>
                <a:ea typeface="Quicksand"/>
                <a:cs typeface="Quicksand"/>
                <a:sym typeface="Quicksand"/>
              </a:rPr>
              <a:t>nilai transaksi</a:t>
            </a:r>
            <a:r>
              <a:rPr lang="en-US" sz="5400">
                <a:solidFill>
                  <a:srgbClr val="0F4662"/>
                </a:solidFill>
                <a:latin typeface="Quicksand"/>
                <a:ea typeface="Quicksand"/>
                <a:cs typeface="Quicksand"/>
                <a:sym typeface="Quicksand"/>
              </a:rPr>
              <a:t> paling</a:t>
            </a:r>
            <a:r>
              <a:rPr lang="en-US" sz="5400" b="1">
                <a:solidFill>
                  <a:srgbClr val="0F4662"/>
                </a:solidFill>
                <a:latin typeface="Quicksand"/>
                <a:ea typeface="Quicksand"/>
                <a:cs typeface="Quicksand"/>
                <a:sym typeface="Quicksand"/>
              </a:rPr>
              <a:t> besar</a:t>
            </a:r>
            <a:r>
              <a:rPr lang="en-US" sz="5400">
                <a:solidFill>
                  <a:srgbClr val="0F4662"/>
                </a:solidFill>
                <a:latin typeface="Quicksand"/>
                <a:ea typeface="Quicksand"/>
                <a:cs typeface="Quicksand"/>
                <a:sym typeface="Quicksand"/>
              </a:rPr>
              <a:t>?</a:t>
            </a:r>
            <a:endParaRPr sz="3000">
              <a:solidFill>
                <a:srgbClr val="0F4662"/>
              </a:solidFill>
              <a:latin typeface="Quicksand"/>
              <a:ea typeface="Quicksand"/>
              <a:cs typeface="Quicksand"/>
              <a:sym typeface="Quicksand"/>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TotalTime>
  <Words>2330</Words>
  <Application>Microsoft Office PowerPoint</Application>
  <PresentationFormat>Custom</PresentationFormat>
  <Paragraphs>187</Paragraphs>
  <Slides>25</Slides>
  <Notes>25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Quicksand</vt:lpstr>
      <vt:lpstr>Cormorant Garamond</vt:lpstr>
      <vt:lpstr>Arial</vt:lpstr>
      <vt:lpstr>Quicksand Medium</vt:lpstr>
      <vt:lpstr>Courier New</vt:lpstr>
      <vt:lpstr>Bai Jamjuree</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Jedy Sean Syah</cp:lastModifiedBy>
  <cp:revision>3</cp:revision>
  <dcterms:created xsi:type="dcterms:W3CDTF">2006-08-16T00:00:00Z</dcterms:created>
  <dcterms:modified xsi:type="dcterms:W3CDTF">2025-08-01T07:32:40Z</dcterms:modified>
</cp:coreProperties>
</file>