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onda Bold" charset="1" panose="02000803000000000000"/>
      <p:regular r:id="rId17"/>
    </p:embeddedFont>
    <p:embeddedFont>
      <p:font typeface="Monda" charset="1" panose="02000503000000000000"/>
      <p:regular r:id="rId18"/>
    </p:embeddedFont>
    <p:embeddedFont>
      <p:font typeface="Calibri (MS) Bold" charset="1" panose="020F0702030404030204"/>
      <p:regular r:id="rId19"/>
    </p:embeddedFont>
    <p:embeddedFont>
      <p:font typeface="Calibri (MS) Italics" charset="1" panose="020F05020202040A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2.jpeg" Type="http://schemas.openxmlformats.org/officeDocument/2006/relationships/image"/><Relationship Id="rId8" Target="../media/image23.jpeg" Type="http://schemas.openxmlformats.org/officeDocument/2006/relationships/image"/><Relationship Id="rId9"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7.jpeg" Type="http://schemas.openxmlformats.org/officeDocument/2006/relationships/image"/><Relationship Id="rId8"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11" Target="../media/image6.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jpeg" Type="http://schemas.openxmlformats.org/officeDocument/2006/relationships/image"/><Relationship Id="rId8" Target="../media/image9.jpeg" Type="http://schemas.openxmlformats.org/officeDocument/2006/relationships/image"/><Relationship Id="rId9"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2.jpeg" Type="http://schemas.openxmlformats.org/officeDocument/2006/relationships/image"/><Relationship Id="rId8" Target="../media/image13.jpeg" Type="http://schemas.openxmlformats.org/officeDocument/2006/relationships/image"/><Relationship Id="rId9"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4.jpeg" Type="http://schemas.openxmlformats.org/officeDocument/2006/relationships/image"/><Relationship Id="rId8" Target="../media/image15.jpeg" Type="http://schemas.openxmlformats.org/officeDocument/2006/relationships/image"/><Relationship Id="rId9"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6.jpeg" Type="http://schemas.openxmlformats.org/officeDocument/2006/relationships/image"/><Relationship Id="rId8" Target="../media/image17.jpeg" Type="http://schemas.openxmlformats.org/officeDocument/2006/relationships/image"/><Relationship Id="rId9" Target="../media/image1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9.jpeg" Type="http://schemas.openxmlformats.org/officeDocument/2006/relationships/image"/><Relationship Id="rId8" Target="../media/image20.jpeg" Type="http://schemas.openxmlformats.org/officeDocument/2006/relationships/image"/><Relationship Id="rId9"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1.jpeg" Type="http://schemas.openxmlformats.org/officeDocument/2006/relationships/image"/><Relationship Id="rId8"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743480" y="3091431"/>
            <a:ext cx="12801040" cy="2893449"/>
          </a:xfrm>
          <a:prstGeom prst="rect">
            <a:avLst/>
          </a:prstGeom>
        </p:spPr>
        <p:txBody>
          <a:bodyPr anchor="t" rtlCol="false" tIns="0" lIns="0" bIns="0" rIns="0">
            <a:spAutoFit/>
          </a:bodyPr>
          <a:lstStyle/>
          <a:p>
            <a:pPr algn="ctr">
              <a:lnSpc>
                <a:spcPts val="11668"/>
              </a:lnSpc>
            </a:pPr>
            <a:r>
              <a:rPr lang="en-US" b="true" sz="8334">
                <a:solidFill>
                  <a:srgbClr val="002B58"/>
                </a:solidFill>
                <a:latin typeface="Monda Bold"/>
                <a:ea typeface="Monda Bold"/>
                <a:cs typeface="Monda Bold"/>
                <a:sym typeface="Monda Bold"/>
              </a:rPr>
              <a:t>WINE CLASSIFICATION</a:t>
            </a:r>
          </a:p>
        </p:txBody>
      </p:sp>
      <p:sp>
        <p:nvSpPr>
          <p:cNvPr name="Freeform 8" id="8"/>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7"/>
            <a:stretch>
              <a:fillRect l="0" t="0" r="0" b="0"/>
            </a:stretch>
          </a:blipFill>
        </p:spPr>
      </p:sp>
      <p:sp>
        <p:nvSpPr>
          <p:cNvPr name="TextBox 9" id="9"/>
          <p:cNvSpPr txBox="true"/>
          <p:nvPr/>
        </p:nvSpPr>
        <p:spPr>
          <a:xfrm rot="0">
            <a:off x="5385527" y="6075644"/>
            <a:ext cx="7516946" cy="713863"/>
          </a:xfrm>
          <a:prstGeom prst="rect">
            <a:avLst/>
          </a:prstGeom>
        </p:spPr>
        <p:txBody>
          <a:bodyPr anchor="t" rtlCol="false" tIns="0" lIns="0" bIns="0" rIns="0">
            <a:spAutoFit/>
          </a:bodyPr>
          <a:lstStyle/>
          <a:p>
            <a:pPr algn="ctr">
              <a:lnSpc>
                <a:spcPts val="5803"/>
              </a:lnSpc>
            </a:pPr>
            <a:r>
              <a:rPr lang="en-US" sz="4145">
                <a:solidFill>
                  <a:srgbClr val="002B58">
                    <a:alpha val="60000"/>
                  </a:srgbClr>
                </a:solidFill>
                <a:latin typeface="Monda"/>
                <a:ea typeface="Monda"/>
                <a:cs typeface="Monda"/>
                <a:sym typeface="Monda"/>
              </a:rPr>
              <a:t>By Jedy Sean Syah</a:t>
            </a:r>
          </a:p>
        </p:txBody>
      </p:sp>
      <p:sp>
        <p:nvSpPr>
          <p:cNvPr name="TextBox 10" id="10"/>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482311" y="2329993"/>
            <a:ext cx="6661689" cy="4696491"/>
          </a:xfrm>
          <a:custGeom>
            <a:avLst/>
            <a:gdLst/>
            <a:ahLst/>
            <a:cxnLst/>
            <a:rect r="r" b="b" t="t" l="l"/>
            <a:pathLst>
              <a:path h="4696491" w="6661689">
                <a:moveTo>
                  <a:pt x="0" y="0"/>
                </a:moveTo>
                <a:lnTo>
                  <a:pt x="6661689" y="0"/>
                </a:lnTo>
                <a:lnTo>
                  <a:pt x="6661689" y="4696491"/>
                </a:lnTo>
                <a:lnTo>
                  <a:pt x="0" y="4696491"/>
                </a:lnTo>
                <a:lnTo>
                  <a:pt x="0" y="0"/>
                </a:lnTo>
                <a:close/>
              </a:path>
            </a:pathLst>
          </a:custGeom>
          <a:blipFill>
            <a:blip r:embed="rId7"/>
            <a:stretch>
              <a:fillRect l="0" t="0" r="0" b="0"/>
            </a:stretch>
          </a:blipFill>
          <a:ln w="19050" cap="sq">
            <a:solidFill>
              <a:srgbClr val="000000"/>
            </a:solidFill>
            <a:prstDash val="solid"/>
            <a:miter/>
          </a:ln>
        </p:spPr>
      </p:sp>
      <p:sp>
        <p:nvSpPr>
          <p:cNvPr name="Freeform 8" id="8"/>
          <p:cNvSpPr/>
          <p:nvPr/>
        </p:nvSpPr>
        <p:spPr>
          <a:xfrm flipH="false" flipV="false" rot="0">
            <a:off x="9693209" y="2339518"/>
            <a:ext cx="3406933" cy="2870657"/>
          </a:xfrm>
          <a:custGeom>
            <a:avLst/>
            <a:gdLst/>
            <a:ahLst/>
            <a:cxnLst/>
            <a:rect r="r" b="b" t="t" l="l"/>
            <a:pathLst>
              <a:path h="2870657" w="3406933">
                <a:moveTo>
                  <a:pt x="0" y="0"/>
                </a:moveTo>
                <a:lnTo>
                  <a:pt x="3406933" y="0"/>
                </a:lnTo>
                <a:lnTo>
                  <a:pt x="3406933" y="2870657"/>
                </a:lnTo>
                <a:lnTo>
                  <a:pt x="0" y="2870657"/>
                </a:lnTo>
                <a:lnTo>
                  <a:pt x="0" y="0"/>
                </a:lnTo>
                <a:close/>
              </a:path>
            </a:pathLst>
          </a:custGeom>
          <a:blipFill>
            <a:blip r:embed="rId8"/>
            <a:stretch>
              <a:fillRect l="0" t="0" r="0" b="0"/>
            </a:stretch>
          </a:blipFill>
          <a:ln w="19050" cap="sq">
            <a:solidFill>
              <a:srgbClr val="000000"/>
            </a:solidFill>
            <a:prstDash val="solid"/>
            <a:miter/>
          </a:ln>
        </p:spPr>
      </p:sp>
      <p:sp>
        <p:nvSpPr>
          <p:cNvPr name="TextBox 9" id="9"/>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VISUALISASI</a:t>
            </a:r>
          </a:p>
        </p:txBody>
      </p:sp>
      <p:sp>
        <p:nvSpPr>
          <p:cNvPr name="TextBox 10" id="10"/>
          <p:cNvSpPr txBox="true"/>
          <p:nvPr/>
        </p:nvSpPr>
        <p:spPr>
          <a:xfrm rot="0">
            <a:off x="9381213" y="5318283"/>
            <a:ext cx="5742293" cy="1921682"/>
          </a:xfrm>
          <a:prstGeom prst="rect">
            <a:avLst/>
          </a:prstGeom>
        </p:spPr>
        <p:txBody>
          <a:bodyPr anchor="t" rtlCol="false" tIns="0" lIns="0" bIns="0" rIns="0">
            <a:spAutoFit/>
          </a:bodyPr>
          <a:lstStyle/>
          <a:p>
            <a:pPr algn="just">
              <a:lnSpc>
                <a:spcPts val="2230"/>
              </a:lnSpc>
            </a:pPr>
            <a:r>
              <a:rPr lang="en-US" sz="1593">
                <a:solidFill>
                  <a:srgbClr val="002B58"/>
                </a:solidFill>
                <a:latin typeface="Monda"/>
                <a:ea typeface="Monda"/>
                <a:cs typeface="Monda"/>
                <a:sym typeface="Monda"/>
              </a:rPr>
              <a:t>Kriteria penilaian :</a:t>
            </a:r>
          </a:p>
          <a:p>
            <a:pPr algn="just" marL="343977" indent="-171989" lvl="1">
              <a:lnSpc>
                <a:spcPts val="2230"/>
              </a:lnSpc>
              <a:buFont typeface="Arial"/>
              <a:buChar char="•"/>
            </a:pPr>
            <a:r>
              <a:rPr lang="en-US" sz="1593">
                <a:solidFill>
                  <a:srgbClr val="002B58"/>
                </a:solidFill>
                <a:latin typeface="Monda"/>
                <a:ea typeface="Monda"/>
                <a:cs typeface="Monda"/>
                <a:sym typeface="Monda"/>
              </a:rPr>
              <a:t>Mendekati 1 → Hubungan positif kuat (jika fitur naik, target naik).</a:t>
            </a:r>
          </a:p>
          <a:p>
            <a:pPr algn="just" marL="343977" indent="-171989" lvl="1">
              <a:lnSpc>
                <a:spcPts val="2230"/>
              </a:lnSpc>
              <a:buFont typeface="Arial"/>
              <a:buChar char="•"/>
            </a:pPr>
            <a:r>
              <a:rPr lang="en-US" sz="1593">
                <a:solidFill>
                  <a:srgbClr val="002B58"/>
                </a:solidFill>
                <a:latin typeface="Monda"/>
                <a:ea typeface="Monda"/>
                <a:cs typeface="Monda"/>
                <a:sym typeface="Monda"/>
              </a:rPr>
              <a:t>Mendekati -1 → Hubungan negatif kuat (jika fitur naik, target turun).</a:t>
            </a:r>
          </a:p>
          <a:p>
            <a:pPr algn="just" marL="343977" indent="-171989" lvl="1">
              <a:lnSpc>
                <a:spcPts val="2230"/>
              </a:lnSpc>
              <a:buFont typeface="Arial"/>
              <a:buChar char="•"/>
            </a:pPr>
            <a:r>
              <a:rPr lang="en-US" sz="1593">
                <a:solidFill>
                  <a:srgbClr val="002B58"/>
                </a:solidFill>
                <a:latin typeface="Monda"/>
                <a:ea typeface="Monda"/>
                <a:cs typeface="Monda"/>
                <a:sym typeface="Monda"/>
              </a:rPr>
              <a:t>Mendekati 0 → Hubungan lemah/tidak ada hubungan.</a:t>
            </a:r>
          </a:p>
          <a:p>
            <a:pPr algn="just">
              <a:lnSpc>
                <a:spcPts val="2230"/>
              </a:lnSpc>
            </a:pPr>
          </a:p>
        </p:txBody>
      </p:sp>
      <p:sp>
        <p:nvSpPr>
          <p:cNvPr name="TextBox 11" id="11"/>
          <p:cNvSpPr txBox="true"/>
          <p:nvPr/>
        </p:nvSpPr>
        <p:spPr>
          <a:xfrm rot="0">
            <a:off x="2715236" y="7252824"/>
            <a:ext cx="12408270" cy="2223135"/>
          </a:xfrm>
          <a:prstGeom prst="rect">
            <a:avLst/>
          </a:prstGeom>
        </p:spPr>
        <p:txBody>
          <a:bodyPr anchor="t" rtlCol="false" tIns="0" lIns="0" bIns="0" rIns="0">
            <a:spAutoFit/>
          </a:bodyPr>
          <a:lstStyle/>
          <a:p>
            <a:pPr algn="just">
              <a:lnSpc>
                <a:spcPts val="2940"/>
              </a:lnSpc>
            </a:pPr>
            <a:r>
              <a:rPr lang="en-US" sz="2100">
                <a:solidFill>
                  <a:srgbClr val="002B58"/>
                </a:solidFill>
                <a:latin typeface="Monda"/>
                <a:ea typeface="Monda"/>
                <a:cs typeface="Monda"/>
                <a:sym typeface="Monda"/>
              </a:rPr>
              <a:t>Kesimpulan:</a:t>
            </a:r>
          </a:p>
          <a:p>
            <a:pPr algn="just" marL="453392" indent="-226696" lvl="1">
              <a:lnSpc>
                <a:spcPts val="2940"/>
              </a:lnSpc>
              <a:buFont typeface="Arial"/>
              <a:buChar char="•"/>
            </a:pPr>
            <a:r>
              <a:rPr lang="en-US" sz="2100">
                <a:solidFill>
                  <a:srgbClr val="002B58"/>
                </a:solidFill>
                <a:latin typeface="Monda"/>
                <a:ea typeface="Monda"/>
                <a:cs typeface="Monda"/>
                <a:sym typeface="Monda"/>
              </a:rPr>
              <a:t>Fitur flavanoids, od280/od315_of_diluted_wines, dan total_phenols adalah yang paling menentukan target karena memiliki korelasi paling tinggi dengan target (mendekati -1).</a:t>
            </a:r>
          </a:p>
          <a:p>
            <a:pPr algn="just" marL="453392" indent="-226696" lvl="1">
              <a:lnSpc>
                <a:spcPts val="2940"/>
              </a:lnSpc>
              <a:buFont typeface="Arial"/>
              <a:buChar char="•"/>
            </a:pPr>
            <a:r>
              <a:rPr lang="en-US" sz="2100">
                <a:solidFill>
                  <a:srgbClr val="002B58"/>
                </a:solidFill>
                <a:latin typeface="Monda"/>
                <a:ea typeface="Monda"/>
                <a:cs typeface="Monda"/>
                <a:sym typeface="Monda"/>
              </a:rPr>
              <a:t>Semakin tinggi nilai flavonoid, semakin kecil nilai target (kelas wine berubah).</a:t>
            </a:r>
          </a:p>
          <a:p>
            <a:pPr algn="just" marL="453392" indent="-226696" lvl="1">
              <a:lnSpc>
                <a:spcPts val="2940"/>
              </a:lnSpc>
              <a:buFont typeface="Arial"/>
              <a:buChar char="•"/>
            </a:pPr>
            <a:r>
              <a:rPr lang="en-US" sz="2100">
                <a:solidFill>
                  <a:srgbClr val="002B58"/>
                </a:solidFill>
                <a:latin typeface="Monda"/>
                <a:ea typeface="Monda"/>
                <a:cs typeface="Monda"/>
                <a:sym typeface="Monda"/>
              </a:rPr>
              <a:t>Fitur ash memiliki korelasi yang kecil sehingga kurang berpengaruh terhadap target.</a:t>
            </a:r>
          </a:p>
          <a:p>
            <a:pPr algn="just">
              <a:lnSpc>
                <a:spcPts val="2940"/>
              </a:lnSpc>
            </a:pPr>
          </a:p>
        </p:txBody>
      </p:sp>
      <p:sp>
        <p:nvSpPr>
          <p:cNvPr name="Freeform 12" id="12"/>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9"/>
            <a:stretch>
              <a:fillRect l="0" t="0" r="0" b="0"/>
            </a:stretch>
          </a:blipFill>
        </p:spPr>
      </p:sp>
      <p:sp>
        <p:nvSpPr>
          <p:cNvPr name="TextBox 13" id="13"/>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
        <p:nvSpPr>
          <p:cNvPr name="TextBox 14" id="14"/>
          <p:cNvSpPr txBox="true"/>
          <p:nvPr/>
        </p:nvSpPr>
        <p:spPr>
          <a:xfrm rot="0">
            <a:off x="3714983" y="2049324"/>
            <a:ext cx="1885512" cy="280670"/>
          </a:xfrm>
          <a:prstGeom prst="rect">
            <a:avLst/>
          </a:prstGeom>
        </p:spPr>
        <p:txBody>
          <a:bodyPr anchor="t" rtlCol="false" tIns="0" lIns="0" bIns="0" rIns="0">
            <a:spAutoFit/>
          </a:bodyPr>
          <a:lstStyle/>
          <a:p>
            <a:pPr algn="just">
              <a:lnSpc>
                <a:spcPts val="2380"/>
              </a:lnSpc>
            </a:pPr>
            <a:r>
              <a:rPr lang="en-US" sz="1700">
                <a:solidFill>
                  <a:srgbClr val="002B58"/>
                </a:solidFill>
                <a:latin typeface="Monda"/>
                <a:ea typeface="Monda"/>
                <a:cs typeface="Monda"/>
                <a:sym typeface="Monda"/>
              </a:rPr>
              <a:t>Heatmap Korelasi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4712634" y="4322048"/>
            <a:ext cx="8862732" cy="1480978"/>
          </a:xfrm>
          <a:prstGeom prst="rect">
            <a:avLst/>
          </a:prstGeom>
        </p:spPr>
        <p:txBody>
          <a:bodyPr anchor="t" rtlCol="false" tIns="0" lIns="0" bIns="0" rIns="0">
            <a:spAutoFit/>
          </a:bodyPr>
          <a:lstStyle/>
          <a:p>
            <a:pPr algn="ctr">
              <a:lnSpc>
                <a:spcPts val="12157"/>
              </a:lnSpc>
            </a:pPr>
            <a:r>
              <a:rPr lang="en-US" b="true" sz="8683">
                <a:solidFill>
                  <a:srgbClr val="002B58"/>
                </a:solidFill>
                <a:latin typeface="Monda Bold"/>
                <a:ea typeface="Monda Bold"/>
                <a:cs typeface="Monda Bold"/>
                <a:sym typeface="Monda Bold"/>
              </a:rPr>
              <a:t>TERIMAKASIH</a:t>
            </a:r>
          </a:p>
        </p:txBody>
      </p:sp>
      <p:sp>
        <p:nvSpPr>
          <p:cNvPr name="Freeform 8" id="8"/>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7"/>
            <a:stretch>
              <a:fillRect l="0" t="0" r="0" b="0"/>
            </a:stretch>
          </a:blipFill>
        </p:spPr>
      </p:sp>
      <p:sp>
        <p:nvSpPr>
          <p:cNvPr name="TextBox 9" id="9"/>
          <p:cNvSpPr txBox="true"/>
          <p:nvPr/>
        </p:nvSpPr>
        <p:spPr>
          <a:xfrm rot="0">
            <a:off x="6169138" y="6055331"/>
            <a:ext cx="5949724" cy="621651"/>
          </a:xfrm>
          <a:prstGeom prst="rect">
            <a:avLst/>
          </a:prstGeom>
        </p:spPr>
        <p:txBody>
          <a:bodyPr anchor="t" rtlCol="false" tIns="0" lIns="0" bIns="0" rIns="0">
            <a:spAutoFit/>
          </a:bodyPr>
          <a:lstStyle/>
          <a:p>
            <a:pPr algn="ctr">
              <a:lnSpc>
                <a:spcPts val="5147"/>
              </a:lnSpc>
            </a:pPr>
            <a:r>
              <a:rPr lang="en-US" sz="3676">
                <a:solidFill>
                  <a:srgbClr val="002B58">
                    <a:alpha val="60000"/>
                  </a:srgbClr>
                </a:solidFill>
                <a:latin typeface="Monda"/>
                <a:ea typeface="Monda"/>
                <a:cs typeface="Monda"/>
                <a:sym typeface="Monda"/>
              </a:rPr>
              <a:t>By Jedy Sean Syah</a:t>
            </a:r>
          </a:p>
        </p:txBody>
      </p:sp>
      <p:sp>
        <p:nvSpPr>
          <p:cNvPr name="TextBox 10" id="10"/>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535761" y="3470210"/>
            <a:ext cx="13216477" cy="4322989"/>
          </a:xfrm>
          <a:prstGeom prst="rect">
            <a:avLst/>
          </a:prstGeom>
        </p:spPr>
        <p:txBody>
          <a:bodyPr anchor="t" rtlCol="false" tIns="0" lIns="0" bIns="0" rIns="0">
            <a:spAutoFit/>
          </a:bodyPr>
          <a:lstStyle/>
          <a:p>
            <a:pPr algn="just">
              <a:lnSpc>
                <a:spcPts val="4275"/>
              </a:lnSpc>
            </a:pPr>
            <a:r>
              <a:rPr lang="en-US" sz="3053">
                <a:solidFill>
                  <a:srgbClr val="002B58"/>
                </a:solidFill>
                <a:latin typeface="Monda"/>
                <a:ea typeface="Monda"/>
                <a:cs typeface="Monda"/>
                <a:sym typeface="Monda"/>
              </a:rPr>
              <a:t>Dataset ini adalah kumpulan data yang digunakan untuk mengklasifikasikan jenis anggur berdasarkan hasil analisis kimia. Data ini berasal dari tiga jenis kultivar anggur dari Italia yang ditanam diwilayah yang sama di Italia. Tujuan dataset ini untuk mengklasifikasikan sampel anggur kedalam salah satu dari tiga kelas kultivar berdasarkan 13 atribut kimia yang dapat digunakan untuk memastikan keaslian suatu wine dan mendeteksi pemalsuan dalam industri minuman.</a:t>
            </a:r>
          </a:p>
        </p:txBody>
      </p:sp>
      <p:sp>
        <p:nvSpPr>
          <p:cNvPr name="TextBox 8" id="8"/>
          <p:cNvSpPr txBox="true"/>
          <p:nvPr/>
        </p:nvSpPr>
        <p:spPr>
          <a:xfrm rot="0">
            <a:off x="5799902" y="1798085"/>
            <a:ext cx="6688195"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LATAR BELAKANG</a:t>
            </a:r>
          </a:p>
        </p:txBody>
      </p:sp>
      <p:sp>
        <p:nvSpPr>
          <p:cNvPr name="Freeform 9" id="9"/>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7"/>
            <a:stretch>
              <a:fillRect l="0" t="0" r="0" b="0"/>
            </a:stretch>
          </a:blipFill>
        </p:spPr>
      </p:sp>
      <p:sp>
        <p:nvSpPr>
          <p:cNvPr name="TextBox 10" id="10"/>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138209" y="3080918"/>
            <a:ext cx="14558724" cy="3839863"/>
          </a:xfrm>
          <a:custGeom>
            <a:avLst/>
            <a:gdLst/>
            <a:ahLst/>
            <a:cxnLst/>
            <a:rect r="r" b="b" t="t" l="l"/>
            <a:pathLst>
              <a:path h="3839863" w="14558724">
                <a:moveTo>
                  <a:pt x="0" y="0"/>
                </a:moveTo>
                <a:lnTo>
                  <a:pt x="14558724" y="0"/>
                </a:lnTo>
                <a:lnTo>
                  <a:pt x="14558724" y="3839864"/>
                </a:lnTo>
                <a:lnTo>
                  <a:pt x="0" y="3839864"/>
                </a:lnTo>
                <a:lnTo>
                  <a:pt x="0" y="0"/>
                </a:lnTo>
                <a:close/>
              </a:path>
            </a:pathLst>
          </a:custGeom>
          <a:blipFill>
            <a:blip r:embed="rId7"/>
            <a:stretch>
              <a:fillRect l="0" t="0" r="0" b="0"/>
            </a:stretch>
          </a:blipFill>
          <a:ln w="19050" cap="sq">
            <a:solidFill>
              <a:srgbClr val="000000"/>
            </a:solidFill>
            <a:prstDash val="solid"/>
            <a:miter/>
          </a:ln>
        </p:spPr>
      </p:sp>
      <p:sp>
        <p:nvSpPr>
          <p:cNvPr name="TextBox 8" id="8"/>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DATASET</a:t>
            </a:r>
          </a:p>
        </p:txBody>
      </p:sp>
      <p:sp>
        <p:nvSpPr>
          <p:cNvPr name="TextBox 9" id="9"/>
          <p:cNvSpPr txBox="true"/>
          <p:nvPr/>
        </p:nvSpPr>
        <p:spPr>
          <a:xfrm rot="0">
            <a:off x="3825801" y="7218230"/>
            <a:ext cx="11091337" cy="1489619"/>
          </a:xfrm>
          <a:prstGeom prst="rect">
            <a:avLst/>
          </a:prstGeom>
        </p:spPr>
        <p:txBody>
          <a:bodyPr anchor="t" rtlCol="false" tIns="0" lIns="0" bIns="0" rIns="0">
            <a:spAutoFit/>
          </a:bodyPr>
          <a:lstStyle/>
          <a:p>
            <a:pPr algn="just">
              <a:lnSpc>
                <a:spcPts val="3995"/>
              </a:lnSpc>
            </a:pPr>
            <a:r>
              <a:rPr lang="en-US" sz="2853">
                <a:solidFill>
                  <a:srgbClr val="002B58"/>
                </a:solidFill>
                <a:latin typeface="Monda"/>
                <a:ea typeface="Monda"/>
                <a:cs typeface="Monda"/>
                <a:sym typeface="Monda"/>
              </a:rPr>
              <a:t>Dataset diambil dari libari Scikit Learn dengan total sampel 178, total kolom 13, dan 1 kolom target. Model machine learning yang akan digunakan adalah K Nearest Neighbors.</a:t>
            </a:r>
          </a:p>
        </p:txBody>
      </p:sp>
      <p:sp>
        <p:nvSpPr>
          <p:cNvPr name="Freeform 10" id="10"/>
          <p:cNvSpPr/>
          <p:nvPr/>
        </p:nvSpPr>
        <p:spPr>
          <a:xfrm flipH="false" flipV="false" rot="0">
            <a:off x="1578721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8"/>
            <a:stretch>
              <a:fillRect l="0" t="0" r="0" b="0"/>
            </a:stretch>
          </a:blipFill>
        </p:spPr>
      </p:sp>
      <p:sp>
        <p:nvSpPr>
          <p:cNvPr name="TextBox 11" id="11"/>
          <p:cNvSpPr txBox="true"/>
          <p:nvPr/>
        </p:nvSpPr>
        <p:spPr>
          <a:xfrm rot="0">
            <a:off x="53838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105592" y="2981332"/>
            <a:ext cx="5882834" cy="1747718"/>
          </a:xfrm>
          <a:custGeom>
            <a:avLst/>
            <a:gdLst/>
            <a:ahLst/>
            <a:cxnLst/>
            <a:rect r="r" b="b" t="t" l="l"/>
            <a:pathLst>
              <a:path h="1747718" w="5882834">
                <a:moveTo>
                  <a:pt x="0" y="0"/>
                </a:moveTo>
                <a:lnTo>
                  <a:pt x="5882833" y="0"/>
                </a:lnTo>
                <a:lnTo>
                  <a:pt x="5882833" y="1747718"/>
                </a:lnTo>
                <a:lnTo>
                  <a:pt x="0" y="1747718"/>
                </a:lnTo>
                <a:lnTo>
                  <a:pt x="0" y="0"/>
                </a:lnTo>
                <a:close/>
              </a:path>
            </a:pathLst>
          </a:custGeom>
          <a:blipFill>
            <a:blip r:embed="rId7"/>
            <a:stretch>
              <a:fillRect l="-1699" t="0" r="-1699" b="0"/>
            </a:stretch>
          </a:blipFill>
          <a:ln w="19050" cap="sq">
            <a:solidFill>
              <a:srgbClr val="000000"/>
            </a:solidFill>
            <a:prstDash val="solid"/>
            <a:miter/>
          </a:ln>
        </p:spPr>
      </p:sp>
      <p:sp>
        <p:nvSpPr>
          <p:cNvPr name="Freeform 8" id="8"/>
          <p:cNvSpPr/>
          <p:nvPr/>
        </p:nvSpPr>
        <p:spPr>
          <a:xfrm flipH="false" flipV="false" rot="0">
            <a:off x="2138209" y="2981332"/>
            <a:ext cx="4882983" cy="4324337"/>
          </a:xfrm>
          <a:custGeom>
            <a:avLst/>
            <a:gdLst/>
            <a:ahLst/>
            <a:cxnLst/>
            <a:rect r="r" b="b" t="t" l="l"/>
            <a:pathLst>
              <a:path h="4324337" w="4882983">
                <a:moveTo>
                  <a:pt x="0" y="0"/>
                </a:moveTo>
                <a:lnTo>
                  <a:pt x="4882983" y="0"/>
                </a:lnTo>
                <a:lnTo>
                  <a:pt x="4882983" y="4324336"/>
                </a:lnTo>
                <a:lnTo>
                  <a:pt x="0" y="4324336"/>
                </a:lnTo>
                <a:lnTo>
                  <a:pt x="0" y="0"/>
                </a:lnTo>
                <a:close/>
              </a:path>
            </a:pathLst>
          </a:custGeom>
          <a:blipFill>
            <a:blip r:embed="rId8"/>
            <a:stretch>
              <a:fillRect l="0" t="0" r="0" b="0"/>
            </a:stretch>
          </a:blipFill>
          <a:ln w="19050" cap="sq">
            <a:solidFill>
              <a:srgbClr val="000000"/>
            </a:solidFill>
            <a:prstDash val="solid"/>
            <a:miter/>
          </a:ln>
        </p:spPr>
      </p:sp>
      <p:sp>
        <p:nvSpPr>
          <p:cNvPr name="Freeform 9" id="9"/>
          <p:cNvSpPr/>
          <p:nvPr/>
        </p:nvSpPr>
        <p:spPr>
          <a:xfrm flipH="false" flipV="false" rot="0">
            <a:off x="7658923" y="2981332"/>
            <a:ext cx="1976623" cy="4324337"/>
          </a:xfrm>
          <a:custGeom>
            <a:avLst/>
            <a:gdLst/>
            <a:ahLst/>
            <a:cxnLst/>
            <a:rect r="r" b="b" t="t" l="l"/>
            <a:pathLst>
              <a:path h="4324337" w="1976623">
                <a:moveTo>
                  <a:pt x="0" y="0"/>
                </a:moveTo>
                <a:lnTo>
                  <a:pt x="1976623" y="0"/>
                </a:lnTo>
                <a:lnTo>
                  <a:pt x="1976623" y="4324336"/>
                </a:lnTo>
                <a:lnTo>
                  <a:pt x="0" y="4324336"/>
                </a:lnTo>
                <a:lnTo>
                  <a:pt x="0" y="0"/>
                </a:lnTo>
                <a:close/>
              </a:path>
            </a:pathLst>
          </a:custGeom>
          <a:blipFill>
            <a:blip r:embed="rId9"/>
            <a:stretch>
              <a:fillRect l="0" t="0" r="0" b="0"/>
            </a:stretch>
          </a:blipFill>
          <a:ln w="19050" cap="sq">
            <a:solidFill>
              <a:srgbClr val="000000"/>
            </a:solidFill>
            <a:prstDash val="solid"/>
            <a:miter/>
          </a:ln>
        </p:spPr>
      </p:sp>
      <p:sp>
        <p:nvSpPr>
          <p:cNvPr name="Freeform 10" id="10"/>
          <p:cNvSpPr/>
          <p:nvPr/>
        </p:nvSpPr>
        <p:spPr>
          <a:xfrm flipH="false" flipV="false" rot="0">
            <a:off x="10105592" y="5346721"/>
            <a:ext cx="1755797" cy="1958947"/>
          </a:xfrm>
          <a:custGeom>
            <a:avLst/>
            <a:gdLst/>
            <a:ahLst/>
            <a:cxnLst/>
            <a:rect r="r" b="b" t="t" l="l"/>
            <a:pathLst>
              <a:path h="1958947" w="1755797">
                <a:moveTo>
                  <a:pt x="0" y="0"/>
                </a:moveTo>
                <a:lnTo>
                  <a:pt x="1755797" y="0"/>
                </a:lnTo>
                <a:lnTo>
                  <a:pt x="1755797" y="1958947"/>
                </a:lnTo>
                <a:lnTo>
                  <a:pt x="0" y="1958947"/>
                </a:lnTo>
                <a:lnTo>
                  <a:pt x="0" y="0"/>
                </a:lnTo>
                <a:close/>
              </a:path>
            </a:pathLst>
          </a:custGeom>
          <a:blipFill>
            <a:blip r:embed="rId10"/>
            <a:stretch>
              <a:fillRect l="0" t="0" r="0" b="0"/>
            </a:stretch>
          </a:blipFill>
          <a:ln w="19050" cap="sq">
            <a:solidFill>
              <a:srgbClr val="000000"/>
            </a:solidFill>
            <a:prstDash val="solid"/>
            <a:miter/>
          </a:ln>
        </p:spPr>
      </p:sp>
      <p:sp>
        <p:nvSpPr>
          <p:cNvPr name="TextBox 11" id="11"/>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EXPLORATORY DATA ANALYSIS (EDA)</a:t>
            </a:r>
          </a:p>
        </p:txBody>
      </p:sp>
      <p:sp>
        <p:nvSpPr>
          <p:cNvPr name="TextBox 12" id="12"/>
          <p:cNvSpPr txBox="true"/>
          <p:nvPr/>
        </p:nvSpPr>
        <p:spPr>
          <a:xfrm rot="0">
            <a:off x="2532124" y="7701944"/>
            <a:ext cx="12909878" cy="1325788"/>
          </a:xfrm>
          <a:prstGeom prst="rect">
            <a:avLst/>
          </a:prstGeom>
        </p:spPr>
        <p:txBody>
          <a:bodyPr anchor="t" rtlCol="false" tIns="0" lIns="0" bIns="0" rIns="0">
            <a:spAutoFit/>
          </a:bodyPr>
          <a:lstStyle/>
          <a:p>
            <a:pPr algn="just">
              <a:lnSpc>
                <a:spcPts val="3575"/>
              </a:lnSpc>
            </a:pPr>
            <a:r>
              <a:rPr lang="en-US" sz="2553">
                <a:solidFill>
                  <a:srgbClr val="002B58"/>
                </a:solidFill>
                <a:latin typeface="Monda"/>
                <a:ea typeface="Monda"/>
                <a:cs typeface="Monda"/>
                <a:sym typeface="Monda"/>
              </a:rPr>
              <a:t>Total data berjumlah 178 entri dan tidak terdapat missing value ataupun data duplikat. Distribusi setiap kelas yaitu 59, 71, dan 48. Perbedaan distribusi ini tidak terlalu signifikan sehingga akurasi dapat digunakan untuk penilaian.</a:t>
            </a:r>
          </a:p>
        </p:txBody>
      </p:sp>
      <p:sp>
        <p:nvSpPr>
          <p:cNvPr name="TextBox 13" id="13"/>
          <p:cNvSpPr txBox="true"/>
          <p:nvPr/>
        </p:nvSpPr>
        <p:spPr>
          <a:xfrm rot="0">
            <a:off x="3825801" y="2597884"/>
            <a:ext cx="1443152"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Tipe Data</a:t>
            </a:r>
          </a:p>
        </p:txBody>
      </p:sp>
      <p:sp>
        <p:nvSpPr>
          <p:cNvPr name="TextBox 14" id="14"/>
          <p:cNvSpPr txBox="true"/>
          <p:nvPr/>
        </p:nvSpPr>
        <p:spPr>
          <a:xfrm rot="0">
            <a:off x="7700848" y="2597884"/>
            <a:ext cx="2572429"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Cek Missing Value</a:t>
            </a:r>
          </a:p>
        </p:txBody>
      </p:sp>
      <p:sp>
        <p:nvSpPr>
          <p:cNvPr name="TextBox 15" id="15"/>
          <p:cNvSpPr txBox="true"/>
          <p:nvPr/>
        </p:nvSpPr>
        <p:spPr>
          <a:xfrm rot="0">
            <a:off x="10273278" y="2597884"/>
            <a:ext cx="2572429"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Cek Data Duplikat</a:t>
            </a:r>
          </a:p>
        </p:txBody>
      </p:sp>
      <p:sp>
        <p:nvSpPr>
          <p:cNvPr name="TextBox 16" id="16"/>
          <p:cNvSpPr txBox="true"/>
          <p:nvPr/>
        </p:nvSpPr>
        <p:spPr>
          <a:xfrm rot="0">
            <a:off x="10154938" y="4962638"/>
            <a:ext cx="2572429"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Distribusi Kelas</a:t>
            </a:r>
          </a:p>
        </p:txBody>
      </p:sp>
      <p:sp>
        <p:nvSpPr>
          <p:cNvPr name="Freeform 17" id="17"/>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11"/>
            <a:stretch>
              <a:fillRect l="0" t="0" r="0" b="0"/>
            </a:stretch>
          </a:blipFill>
        </p:spPr>
      </p:sp>
      <p:sp>
        <p:nvSpPr>
          <p:cNvPr name="TextBox 18" id="18"/>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578756" y="2723722"/>
            <a:ext cx="6027644" cy="4839555"/>
          </a:xfrm>
          <a:custGeom>
            <a:avLst/>
            <a:gdLst/>
            <a:ahLst/>
            <a:cxnLst/>
            <a:rect r="r" b="b" t="t" l="l"/>
            <a:pathLst>
              <a:path h="4839555" w="6027644">
                <a:moveTo>
                  <a:pt x="0" y="0"/>
                </a:moveTo>
                <a:lnTo>
                  <a:pt x="6027644" y="0"/>
                </a:lnTo>
                <a:lnTo>
                  <a:pt x="6027644" y="4839556"/>
                </a:lnTo>
                <a:lnTo>
                  <a:pt x="0" y="4839556"/>
                </a:lnTo>
                <a:lnTo>
                  <a:pt x="0" y="0"/>
                </a:lnTo>
                <a:close/>
              </a:path>
            </a:pathLst>
          </a:custGeom>
          <a:blipFill>
            <a:blip r:embed="rId7"/>
            <a:stretch>
              <a:fillRect l="0" t="0" r="0" b="0"/>
            </a:stretch>
          </a:blipFill>
          <a:ln w="19050" cap="sq">
            <a:solidFill>
              <a:srgbClr val="000000"/>
            </a:solidFill>
            <a:prstDash val="solid"/>
            <a:miter/>
          </a:ln>
        </p:spPr>
      </p:sp>
      <p:sp>
        <p:nvSpPr>
          <p:cNvPr name="Freeform 8" id="8"/>
          <p:cNvSpPr/>
          <p:nvPr/>
        </p:nvSpPr>
        <p:spPr>
          <a:xfrm flipH="false" flipV="false" rot="0">
            <a:off x="9144979" y="2839821"/>
            <a:ext cx="6592033" cy="2294286"/>
          </a:xfrm>
          <a:custGeom>
            <a:avLst/>
            <a:gdLst/>
            <a:ahLst/>
            <a:cxnLst/>
            <a:rect r="r" b="b" t="t" l="l"/>
            <a:pathLst>
              <a:path h="2294286" w="6592033">
                <a:moveTo>
                  <a:pt x="0" y="0"/>
                </a:moveTo>
                <a:lnTo>
                  <a:pt x="6592033" y="0"/>
                </a:lnTo>
                <a:lnTo>
                  <a:pt x="6592033" y="2294285"/>
                </a:lnTo>
                <a:lnTo>
                  <a:pt x="0" y="2294285"/>
                </a:lnTo>
                <a:lnTo>
                  <a:pt x="0" y="0"/>
                </a:lnTo>
                <a:close/>
              </a:path>
            </a:pathLst>
          </a:custGeom>
          <a:blipFill>
            <a:blip r:embed="rId8"/>
            <a:stretch>
              <a:fillRect l="0" t="0" r="0" b="0"/>
            </a:stretch>
          </a:blipFill>
          <a:ln w="19050" cap="sq">
            <a:solidFill>
              <a:srgbClr val="000000"/>
            </a:solidFill>
            <a:prstDash val="solid"/>
            <a:miter/>
          </a:ln>
        </p:spPr>
      </p:sp>
      <p:sp>
        <p:nvSpPr>
          <p:cNvPr name="TextBox 9" id="9"/>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EXPLORATORY DATA ANALYSIS (EDA)</a:t>
            </a:r>
          </a:p>
        </p:txBody>
      </p:sp>
      <p:sp>
        <p:nvSpPr>
          <p:cNvPr name="TextBox 10" id="10"/>
          <p:cNvSpPr txBox="true"/>
          <p:nvPr/>
        </p:nvSpPr>
        <p:spPr>
          <a:xfrm rot="0">
            <a:off x="3011492" y="7744253"/>
            <a:ext cx="11909388" cy="1271178"/>
          </a:xfrm>
          <a:prstGeom prst="rect">
            <a:avLst/>
          </a:prstGeom>
        </p:spPr>
        <p:txBody>
          <a:bodyPr anchor="t" rtlCol="false" tIns="0" lIns="0" bIns="0" rIns="0">
            <a:spAutoFit/>
          </a:bodyPr>
          <a:lstStyle/>
          <a:p>
            <a:pPr algn="just">
              <a:lnSpc>
                <a:spcPts val="3435"/>
              </a:lnSpc>
            </a:pPr>
            <a:r>
              <a:rPr lang="en-US" sz="2453">
                <a:solidFill>
                  <a:srgbClr val="002B58"/>
                </a:solidFill>
                <a:latin typeface="Monda"/>
                <a:ea typeface="Monda"/>
                <a:cs typeface="Monda"/>
                <a:sym typeface="Monda"/>
              </a:rPr>
              <a:t>Dataset pada kolom X (feature) memiliki skala yang berbeda-beda, hal ini dapat berpengaruh pada model K Nearest Neighbors yang berbasis jarak. Untuk menghindari hal tersebut perlu dilakukan scaling untuk menyamakan skala.</a:t>
            </a:r>
          </a:p>
        </p:txBody>
      </p:sp>
      <p:sp>
        <p:nvSpPr>
          <p:cNvPr name="TextBox 11" id="11"/>
          <p:cNvSpPr txBox="true"/>
          <p:nvPr/>
        </p:nvSpPr>
        <p:spPr>
          <a:xfrm rot="0">
            <a:off x="9144000" y="5436959"/>
            <a:ext cx="6593012" cy="780958"/>
          </a:xfrm>
          <a:prstGeom prst="rect">
            <a:avLst/>
          </a:prstGeom>
        </p:spPr>
        <p:txBody>
          <a:bodyPr anchor="t" rtlCol="false" tIns="0" lIns="0" bIns="0" rIns="0">
            <a:spAutoFit/>
          </a:bodyPr>
          <a:lstStyle/>
          <a:p>
            <a:pPr algn="just">
              <a:lnSpc>
                <a:spcPts val="3155"/>
              </a:lnSpc>
            </a:pPr>
            <a:r>
              <a:rPr lang="en-US" sz="2253">
                <a:solidFill>
                  <a:srgbClr val="002B58"/>
                </a:solidFill>
                <a:latin typeface="Monda"/>
                <a:ea typeface="Monda"/>
                <a:cs typeface="Monda"/>
                <a:sym typeface="Monda"/>
              </a:rPr>
              <a:t>Standarisasi digunakan karena distribusi dataset memiliki distribusi normal.</a:t>
            </a:r>
          </a:p>
        </p:txBody>
      </p:sp>
      <p:sp>
        <p:nvSpPr>
          <p:cNvPr name="TextBox 12" id="12"/>
          <p:cNvSpPr txBox="true"/>
          <p:nvPr/>
        </p:nvSpPr>
        <p:spPr>
          <a:xfrm rot="0">
            <a:off x="4341430" y="2398951"/>
            <a:ext cx="2502295" cy="265338"/>
          </a:xfrm>
          <a:prstGeom prst="rect">
            <a:avLst/>
          </a:prstGeom>
        </p:spPr>
        <p:txBody>
          <a:bodyPr anchor="t" rtlCol="false" tIns="0" lIns="0" bIns="0" rIns="0">
            <a:spAutoFit/>
          </a:bodyPr>
          <a:lstStyle/>
          <a:p>
            <a:pPr algn="just">
              <a:lnSpc>
                <a:spcPts val="2175"/>
              </a:lnSpc>
            </a:pPr>
            <a:r>
              <a:rPr lang="en-US" sz="1553">
                <a:solidFill>
                  <a:srgbClr val="002B58"/>
                </a:solidFill>
                <a:latin typeface="Monda"/>
                <a:ea typeface="Monda"/>
                <a:cs typeface="Monda"/>
                <a:sym typeface="Monda"/>
              </a:rPr>
              <a:t>Data berdistribusi normal</a:t>
            </a:r>
          </a:p>
        </p:txBody>
      </p:sp>
      <p:sp>
        <p:nvSpPr>
          <p:cNvPr name="TextBox 13" id="13"/>
          <p:cNvSpPr txBox="true"/>
          <p:nvPr/>
        </p:nvSpPr>
        <p:spPr>
          <a:xfrm rot="0">
            <a:off x="9147781" y="2469708"/>
            <a:ext cx="4681451" cy="265338"/>
          </a:xfrm>
          <a:prstGeom prst="rect">
            <a:avLst/>
          </a:prstGeom>
        </p:spPr>
        <p:txBody>
          <a:bodyPr anchor="t" rtlCol="false" tIns="0" lIns="0" bIns="0" rIns="0">
            <a:spAutoFit/>
          </a:bodyPr>
          <a:lstStyle/>
          <a:p>
            <a:pPr algn="just">
              <a:lnSpc>
                <a:spcPts val="2175"/>
              </a:lnSpc>
            </a:pPr>
            <a:r>
              <a:rPr lang="en-US" sz="1553">
                <a:solidFill>
                  <a:srgbClr val="002B58"/>
                </a:solidFill>
                <a:latin typeface="Monda"/>
                <a:ea typeface="Monda"/>
                <a:cs typeface="Monda"/>
                <a:sym typeface="Monda"/>
              </a:rPr>
              <a:t>Feature scaling dengan metode standarization</a:t>
            </a:r>
          </a:p>
        </p:txBody>
      </p:sp>
      <p:sp>
        <p:nvSpPr>
          <p:cNvPr name="Freeform 14" id="14"/>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9"/>
            <a:stretch>
              <a:fillRect l="0" t="0" r="0" b="0"/>
            </a:stretch>
          </a:blipFill>
        </p:spPr>
      </p:sp>
      <p:sp>
        <p:nvSpPr>
          <p:cNvPr name="TextBox 15" id="15"/>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490190" y="2879476"/>
            <a:ext cx="7959724" cy="2184459"/>
          </a:xfrm>
          <a:custGeom>
            <a:avLst/>
            <a:gdLst/>
            <a:ahLst/>
            <a:cxnLst/>
            <a:rect r="r" b="b" t="t" l="l"/>
            <a:pathLst>
              <a:path h="2184459" w="7959724">
                <a:moveTo>
                  <a:pt x="0" y="0"/>
                </a:moveTo>
                <a:lnTo>
                  <a:pt x="7959724" y="0"/>
                </a:lnTo>
                <a:lnTo>
                  <a:pt x="7959724" y="2184460"/>
                </a:lnTo>
                <a:lnTo>
                  <a:pt x="0" y="2184460"/>
                </a:lnTo>
                <a:lnTo>
                  <a:pt x="0" y="0"/>
                </a:lnTo>
                <a:close/>
              </a:path>
            </a:pathLst>
          </a:custGeom>
          <a:blipFill>
            <a:blip r:embed="rId7"/>
            <a:stretch>
              <a:fillRect l="0" t="-7905" r="0" b="-4596"/>
            </a:stretch>
          </a:blipFill>
          <a:ln w="19050" cap="sq">
            <a:solidFill>
              <a:srgbClr val="000000"/>
            </a:solidFill>
            <a:prstDash val="solid"/>
            <a:miter/>
          </a:ln>
        </p:spPr>
      </p:sp>
      <p:sp>
        <p:nvSpPr>
          <p:cNvPr name="Freeform 8" id="8"/>
          <p:cNvSpPr/>
          <p:nvPr/>
        </p:nvSpPr>
        <p:spPr>
          <a:xfrm flipH="false" flipV="false" rot="0">
            <a:off x="2490190" y="5451822"/>
            <a:ext cx="7959724" cy="2921457"/>
          </a:xfrm>
          <a:custGeom>
            <a:avLst/>
            <a:gdLst/>
            <a:ahLst/>
            <a:cxnLst/>
            <a:rect r="r" b="b" t="t" l="l"/>
            <a:pathLst>
              <a:path h="2921457" w="7959724">
                <a:moveTo>
                  <a:pt x="0" y="0"/>
                </a:moveTo>
                <a:lnTo>
                  <a:pt x="7959724" y="0"/>
                </a:lnTo>
                <a:lnTo>
                  <a:pt x="7959724" y="2921457"/>
                </a:lnTo>
                <a:lnTo>
                  <a:pt x="0" y="2921457"/>
                </a:lnTo>
                <a:lnTo>
                  <a:pt x="0" y="0"/>
                </a:lnTo>
                <a:close/>
              </a:path>
            </a:pathLst>
          </a:custGeom>
          <a:blipFill>
            <a:blip r:embed="rId8"/>
            <a:stretch>
              <a:fillRect l="0" t="0" r="0" b="-5917"/>
            </a:stretch>
          </a:blipFill>
          <a:ln w="19050" cap="sq">
            <a:solidFill>
              <a:srgbClr val="000000"/>
            </a:solidFill>
            <a:prstDash val="solid"/>
            <a:miter/>
          </a:ln>
        </p:spPr>
      </p:sp>
      <p:sp>
        <p:nvSpPr>
          <p:cNvPr name="TextBox 9" id="9"/>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EXPLORATORY DATA ANALYSIS (EDA)</a:t>
            </a:r>
          </a:p>
        </p:txBody>
      </p:sp>
      <p:sp>
        <p:nvSpPr>
          <p:cNvPr name="TextBox 10" id="10"/>
          <p:cNvSpPr txBox="true"/>
          <p:nvPr/>
        </p:nvSpPr>
        <p:spPr>
          <a:xfrm rot="0">
            <a:off x="10856402" y="2831851"/>
            <a:ext cx="5498252" cy="3863883"/>
          </a:xfrm>
          <a:prstGeom prst="rect">
            <a:avLst/>
          </a:prstGeom>
        </p:spPr>
        <p:txBody>
          <a:bodyPr anchor="t" rtlCol="false" tIns="0" lIns="0" bIns="0" rIns="0">
            <a:spAutoFit/>
          </a:bodyPr>
          <a:lstStyle/>
          <a:p>
            <a:pPr algn="just">
              <a:lnSpc>
                <a:spcPts val="3855"/>
              </a:lnSpc>
            </a:pPr>
            <a:r>
              <a:rPr lang="en-US" sz="2753">
                <a:solidFill>
                  <a:srgbClr val="002B58"/>
                </a:solidFill>
                <a:latin typeface="Monda"/>
                <a:ea typeface="Monda"/>
                <a:cs typeface="Monda"/>
                <a:sym typeface="Monda"/>
              </a:rPr>
              <a:t>Dengan metode scaling-standarisasi membuat fitur memiliki nilai mean = 0 dan standar deviasi = 1, sehingga lebih seimbang untuk model yang menggunakan perhitungan jarak seperti K Nearest Neighbors.</a:t>
            </a:r>
          </a:p>
        </p:txBody>
      </p:sp>
      <p:sp>
        <p:nvSpPr>
          <p:cNvPr name="TextBox 11" id="11"/>
          <p:cNvSpPr txBox="true"/>
          <p:nvPr/>
        </p:nvSpPr>
        <p:spPr>
          <a:xfrm rot="0">
            <a:off x="2490190" y="2331113"/>
            <a:ext cx="2563096"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sebelum di standarisasi</a:t>
            </a:r>
          </a:p>
        </p:txBody>
      </p:sp>
      <p:sp>
        <p:nvSpPr>
          <p:cNvPr name="TextBox 12" id="12"/>
          <p:cNvSpPr txBox="true"/>
          <p:nvPr/>
        </p:nvSpPr>
        <p:spPr>
          <a:xfrm rot="0">
            <a:off x="2490190" y="5218734"/>
            <a:ext cx="2563096" cy="288833"/>
          </a:xfrm>
          <a:prstGeom prst="rect">
            <a:avLst/>
          </a:prstGeom>
        </p:spPr>
        <p:txBody>
          <a:bodyPr anchor="t" rtlCol="false" tIns="0" lIns="0" bIns="0" rIns="0">
            <a:spAutoFit/>
          </a:bodyPr>
          <a:lstStyle/>
          <a:p>
            <a:pPr algn="just">
              <a:lnSpc>
                <a:spcPts val="2455"/>
              </a:lnSpc>
            </a:pPr>
            <a:r>
              <a:rPr lang="en-US" sz="1753">
                <a:solidFill>
                  <a:srgbClr val="002B58"/>
                </a:solidFill>
                <a:latin typeface="Monda"/>
                <a:ea typeface="Monda"/>
                <a:cs typeface="Monda"/>
                <a:sym typeface="Monda"/>
              </a:rPr>
              <a:t>setelah di standarisasi</a:t>
            </a:r>
          </a:p>
        </p:txBody>
      </p:sp>
      <p:sp>
        <p:nvSpPr>
          <p:cNvPr name="Freeform 13" id="13"/>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9"/>
            <a:stretch>
              <a:fillRect l="0" t="0" r="0" b="0"/>
            </a:stretch>
          </a:blipFill>
        </p:spPr>
      </p:sp>
      <p:sp>
        <p:nvSpPr>
          <p:cNvPr name="TextBox 14" id="14"/>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122621" y="2608314"/>
            <a:ext cx="7957747" cy="1083608"/>
          </a:xfrm>
          <a:custGeom>
            <a:avLst/>
            <a:gdLst/>
            <a:ahLst/>
            <a:cxnLst/>
            <a:rect r="r" b="b" t="t" l="l"/>
            <a:pathLst>
              <a:path h="1083608" w="7957747">
                <a:moveTo>
                  <a:pt x="0" y="0"/>
                </a:moveTo>
                <a:lnTo>
                  <a:pt x="7957747" y="0"/>
                </a:lnTo>
                <a:lnTo>
                  <a:pt x="7957747" y="1083608"/>
                </a:lnTo>
                <a:lnTo>
                  <a:pt x="0" y="1083608"/>
                </a:lnTo>
                <a:lnTo>
                  <a:pt x="0" y="0"/>
                </a:lnTo>
                <a:close/>
              </a:path>
            </a:pathLst>
          </a:custGeom>
          <a:blipFill>
            <a:blip r:embed="rId7"/>
            <a:stretch>
              <a:fillRect l="0" t="0" r="0" b="0"/>
            </a:stretch>
          </a:blipFill>
          <a:ln w="19050" cap="sq">
            <a:solidFill>
              <a:srgbClr val="000000"/>
            </a:solidFill>
            <a:prstDash val="solid"/>
            <a:miter/>
          </a:ln>
        </p:spPr>
      </p:sp>
      <p:sp>
        <p:nvSpPr>
          <p:cNvPr name="Freeform 8" id="8"/>
          <p:cNvSpPr/>
          <p:nvPr/>
        </p:nvSpPr>
        <p:spPr>
          <a:xfrm flipH="false" flipV="false" rot="0">
            <a:off x="3122621" y="6547053"/>
            <a:ext cx="7957747" cy="1338923"/>
          </a:xfrm>
          <a:custGeom>
            <a:avLst/>
            <a:gdLst/>
            <a:ahLst/>
            <a:cxnLst/>
            <a:rect r="r" b="b" t="t" l="l"/>
            <a:pathLst>
              <a:path h="1338923" w="7957747">
                <a:moveTo>
                  <a:pt x="0" y="0"/>
                </a:moveTo>
                <a:lnTo>
                  <a:pt x="7957747" y="0"/>
                </a:lnTo>
                <a:lnTo>
                  <a:pt x="7957747" y="1338922"/>
                </a:lnTo>
                <a:lnTo>
                  <a:pt x="0" y="1338922"/>
                </a:lnTo>
                <a:lnTo>
                  <a:pt x="0" y="0"/>
                </a:lnTo>
                <a:close/>
              </a:path>
            </a:pathLst>
          </a:custGeom>
          <a:blipFill>
            <a:blip r:embed="rId8"/>
            <a:stretch>
              <a:fillRect l="0" t="0" r="0" b="0"/>
            </a:stretch>
          </a:blipFill>
          <a:ln w="19050" cap="sq">
            <a:solidFill>
              <a:srgbClr val="000000"/>
            </a:solidFill>
            <a:prstDash val="solid"/>
            <a:miter/>
          </a:ln>
        </p:spPr>
      </p:sp>
      <p:sp>
        <p:nvSpPr>
          <p:cNvPr name="Freeform 9" id="9"/>
          <p:cNvSpPr/>
          <p:nvPr/>
        </p:nvSpPr>
        <p:spPr>
          <a:xfrm flipH="false" flipV="false" rot="0">
            <a:off x="3140322" y="4025297"/>
            <a:ext cx="7922345" cy="2198451"/>
          </a:xfrm>
          <a:custGeom>
            <a:avLst/>
            <a:gdLst/>
            <a:ahLst/>
            <a:cxnLst/>
            <a:rect r="r" b="b" t="t" l="l"/>
            <a:pathLst>
              <a:path h="2198451" w="7922345">
                <a:moveTo>
                  <a:pt x="0" y="0"/>
                </a:moveTo>
                <a:lnTo>
                  <a:pt x="7922345" y="0"/>
                </a:lnTo>
                <a:lnTo>
                  <a:pt x="7922345" y="2198451"/>
                </a:lnTo>
                <a:lnTo>
                  <a:pt x="0" y="2198451"/>
                </a:lnTo>
                <a:lnTo>
                  <a:pt x="0" y="0"/>
                </a:lnTo>
                <a:close/>
              </a:path>
            </a:pathLst>
          </a:custGeom>
          <a:blipFill>
            <a:blip r:embed="rId9"/>
            <a:stretch>
              <a:fillRect l="0" t="0" r="0" b="0"/>
            </a:stretch>
          </a:blipFill>
          <a:ln w="19050" cap="sq">
            <a:solidFill>
              <a:srgbClr val="000000"/>
            </a:solidFill>
            <a:prstDash val="solid"/>
            <a:miter/>
          </a:ln>
        </p:spPr>
      </p:sp>
      <p:sp>
        <p:nvSpPr>
          <p:cNvPr name="TextBox 10" id="10"/>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MACHINE LEARNING MODEL</a:t>
            </a:r>
          </a:p>
        </p:txBody>
      </p:sp>
      <p:sp>
        <p:nvSpPr>
          <p:cNvPr name="TextBox 11" id="11"/>
          <p:cNvSpPr txBox="true"/>
          <p:nvPr/>
        </p:nvSpPr>
        <p:spPr>
          <a:xfrm rot="0">
            <a:off x="11323189" y="2560689"/>
            <a:ext cx="4838105" cy="1516923"/>
          </a:xfrm>
          <a:prstGeom prst="rect">
            <a:avLst/>
          </a:prstGeom>
        </p:spPr>
        <p:txBody>
          <a:bodyPr anchor="t" rtlCol="false" tIns="0" lIns="0" bIns="0" rIns="0">
            <a:spAutoFit/>
          </a:bodyPr>
          <a:lstStyle/>
          <a:p>
            <a:pPr algn="just">
              <a:lnSpc>
                <a:spcPts val="3015"/>
              </a:lnSpc>
            </a:pPr>
            <a:r>
              <a:rPr lang="en-US" sz="2153">
                <a:solidFill>
                  <a:srgbClr val="002B58"/>
                </a:solidFill>
                <a:latin typeface="Monda"/>
                <a:ea typeface="Monda"/>
                <a:cs typeface="Monda"/>
                <a:sym typeface="Monda"/>
              </a:rPr>
              <a:t>Split Data :</a:t>
            </a:r>
          </a:p>
          <a:p>
            <a:pPr algn="just">
              <a:lnSpc>
                <a:spcPts val="3015"/>
              </a:lnSpc>
            </a:pPr>
            <a:r>
              <a:rPr lang="en-US" sz="2153">
                <a:solidFill>
                  <a:srgbClr val="002B58"/>
                </a:solidFill>
                <a:latin typeface="Monda"/>
                <a:ea typeface="Monda"/>
                <a:cs typeface="Monda"/>
                <a:sym typeface="Monda"/>
              </a:rPr>
              <a:t>data dibagi menjadi 75% train untuk model latih dan 25% test untuk model uji.</a:t>
            </a:r>
          </a:p>
        </p:txBody>
      </p:sp>
      <p:sp>
        <p:nvSpPr>
          <p:cNvPr name="TextBox 12" id="12"/>
          <p:cNvSpPr txBox="true"/>
          <p:nvPr/>
        </p:nvSpPr>
        <p:spPr>
          <a:xfrm rot="0">
            <a:off x="11323189" y="4274371"/>
            <a:ext cx="4838105" cy="1897923"/>
          </a:xfrm>
          <a:prstGeom prst="rect">
            <a:avLst/>
          </a:prstGeom>
        </p:spPr>
        <p:txBody>
          <a:bodyPr anchor="t" rtlCol="false" tIns="0" lIns="0" bIns="0" rIns="0">
            <a:spAutoFit/>
          </a:bodyPr>
          <a:lstStyle/>
          <a:p>
            <a:pPr algn="just">
              <a:lnSpc>
                <a:spcPts val="3015"/>
              </a:lnSpc>
            </a:pPr>
            <a:r>
              <a:rPr lang="en-US" sz="2153">
                <a:solidFill>
                  <a:srgbClr val="002B58"/>
                </a:solidFill>
                <a:latin typeface="Monda"/>
                <a:ea typeface="Monda"/>
                <a:cs typeface="Monda"/>
                <a:sym typeface="Monda"/>
              </a:rPr>
              <a:t>Looping:</a:t>
            </a:r>
          </a:p>
          <a:p>
            <a:pPr algn="just">
              <a:lnSpc>
                <a:spcPts val="3015"/>
              </a:lnSpc>
            </a:pPr>
            <a:r>
              <a:rPr lang="en-US" sz="2153">
                <a:solidFill>
                  <a:srgbClr val="002B58"/>
                </a:solidFill>
                <a:latin typeface="Monda"/>
                <a:ea typeface="Monda"/>
                <a:cs typeface="Monda"/>
                <a:sym typeface="Monda"/>
              </a:rPr>
              <a:t>melakukan looping/perulangan untuk menemukan nilai n_neighbors terbaik (dengan error rate paling minimum).</a:t>
            </a:r>
          </a:p>
        </p:txBody>
      </p:sp>
      <p:sp>
        <p:nvSpPr>
          <p:cNvPr name="TextBox 13" id="13"/>
          <p:cNvSpPr txBox="true"/>
          <p:nvPr/>
        </p:nvSpPr>
        <p:spPr>
          <a:xfrm rot="0">
            <a:off x="11323189" y="6369052"/>
            <a:ext cx="4838105" cy="1516923"/>
          </a:xfrm>
          <a:prstGeom prst="rect">
            <a:avLst/>
          </a:prstGeom>
        </p:spPr>
        <p:txBody>
          <a:bodyPr anchor="t" rtlCol="false" tIns="0" lIns="0" bIns="0" rIns="0">
            <a:spAutoFit/>
          </a:bodyPr>
          <a:lstStyle/>
          <a:p>
            <a:pPr algn="just">
              <a:lnSpc>
                <a:spcPts val="3015"/>
              </a:lnSpc>
            </a:pPr>
            <a:r>
              <a:rPr lang="en-US" sz="2153">
                <a:solidFill>
                  <a:srgbClr val="002B58"/>
                </a:solidFill>
                <a:latin typeface="Monda"/>
                <a:ea typeface="Monda"/>
                <a:cs typeface="Monda"/>
                <a:sym typeface="Monda"/>
              </a:rPr>
              <a:t>Prediksi:</a:t>
            </a:r>
          </a:p>
          <a:p>
            <a:pPr algn="just">
              <a:lnSpc>
                <a:spcPts val="3015"/>
              </a:lnSpc>
            </a:pPr>
            <a:r>
              <a:rPr lang="en-US" sz="2153">
                <a:solidFill>
                  <a:srgbClr val="002B58"/>
                </a:solidFill>
                <a:latin typeface="Monda"/>
                <a:ea typeface="Monda"/>
                <a:cs typeface="Monda"/>
                <a:sym typeface="Monda"/>
              </a:rPr>
              <a:t>prediksi menggunakan parameter n_neighbors terbaik yaitu n_neighbors = 6.</a:t>
            </a:r>
          </a:p>
        </p:txBody>
      </p:sp>
      <p:sp>
        <p:nvSpPr>
          <p:cNvPr name="Freeform 14" id="14"/>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10"/>
            <a:stretch>
              <a:fillRect l="0" t="0" r="0" b="0"/>
            </a:stretch>
          </a:blipFill>
        </p:spPr>
      </p:sp>
      <p:sp>
        <p:nvSpPr>
          <p:cNvPr name="TextBox 15" id="15"/>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586017" y="3134183"/>
            <a:ext cx="6980966" cy="1370015"/>
          </a:xfrm>
          <a:custGeom>
            <a:avLst/>
            <a:gdLst/>
            <a:ahLst/>
            <a:cxnLst/>
            <a:rect r="r" b="b" t="t" l="l"/>
            <a:pathLst>
              <a:path h="1370015" w="6980966">
                <a:moveTo>
                  <a:pt x="0" y="0"/>
                </a:moveTo>
                <a:lnTo>
                  <a:pt x="6980967" y="0"/>
                </a:lnTo>
                <a:lnTo>
                  <a:pt x="6980967" y="1370014"/>
                </a:lnTo>
                <a:lnTo>
                  <a:pt x="0" y="1370014"/>
                </a:lnTo>
                <a:lnTo>
                  <a:pt x="0" y="0"/>
                </a:lnTo>
                <a:close/>
              </a:path>
            </a:pathLst>
          </a:custGeom>
          <a:blipFill>
            <a:blip r:embed="rId7"/>
            <a:stretch>
              <a:fillRect l="0" t="0" r="0" b="0"/>
            </a:stretch>
          </a:blipFill>
          <a:ln w="19050" cap="sq">
            <a:solidFill>
              <a:srgbClr val="000000"/>
            </a:solidFill>
            <a:prstDash val="solid"/>
            <a:miter/>
          </a:ln>
        </p:spPr>
      </p:sp>
      <p:sp>
        <p:nvSpPr>
          <p:cNvPr name="Freeform 8" id="8"/>
          <p:cNvSpPr/>
          <p:nvPr/>
        </p:nvSpPr>
        <p:spPr>
          <a:xfrm flipH="false" flipV="false" rot="0">
            <a:off x="2655979" y="4879906"/>
            <a:ext cx="6911004" cy="3584079"/>
          </a:xfrm>
          <a:custGeom>
            <a:avLst/>
            <a:gdLst/>
            <a:ahLst/>
            <a:cxnLst/>
            <a:rect r="r" b="b" t="t" l="l"/>
            <a:pathLst>
              <a:path h="3584079" w="6911004">
                <a:moveTo>
                  <a:pt x="0" y="0"/>
                </a:moveTo>
                <a:lnTo>
                  <a:pt x="6911005" y="0"/>
                </a:lnTo>
                <a:lnTo>
                  <a:pt x="6911005" y="3584079"/>
                </a:lnTo>
                <a:lnTo>
                  <a:pt x="0" y="3584079"/>
                </a:lnTo>
                <a:lnTo>
                  <a:pt x="0" y="0"/>
                </a:lnTo>
                <a:close/>
              </a:path>
            </a:pathLst>
          </a:custGeom>
          <a:blipFill>
            <a:blip r:embed="rId8"/>
            <a:stretch>
              <a:fillRect l="0" t="0" r="0" b="0"/>
            </a:stretch>
          </a:blipFill>
          <a:ln w="19050" cap="sq">
            <a:solidFill>
              <a:srgbClr val="000000"/>
            </a:solidFill>
            <a:prstDash val="solid"/>
            <a:miter/>
          </a:ln>
        </p:spPr>
      </p:sp>
      <p:sp>
        <p:nvSpPr>
          <p:cNvPr name="TextBox 9" id="9"/>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MACHINE LEARNING MODEL</a:t>
            </a:r>
          </a:p>
        </p:txBody>
      </p:sp>
      <p:sp>
        <p:nvSpPr>
          <p:cNvPr name="TextBox 10" id="10"/>
          <p:cNvSpPr txBox="true"/>
          <p:nvPr/>
        </p:nvSpPr>
        <p:spPr>
          <a:xfrm rot="0">
            <a:off x="10082775" y="2518756"/>
            <a:ext cx="6402898" cy="2572293"/>
          </a:xfrm>
          <a:prstGeom prst="rect">
            <a:avLst/>
          </a:prstGeom>
        </p:spPr>
        <p:txBody>
          <a:bodyPr anchor="t" rtlCol="false" tIns="0" lIns="0" bIns="0" rIns="0">
            <a:spAutoFit/>
          </a:bodyPr>
          <a:lstStyle/>
          <a:p>
            <a:pPr algn="just">
              <a:lnSpc>
                <a:spcPts val="2595"/>
              </a:lnSpc>
            </a:pPr>
            <a:r>
              <a:rPr lang="en-US" sz="1853">
                <a:solidFill>
                  <a:srgbClr val="002B58"/>
                </a:solidFill>
                <a:latin typeface="Monda"/>
                <a:ea typeface="Monda"/>
                <a:cs typeface="Monda"/>
                <a:sym typeface="Monda"/>
              </a:rPr>
              <a:t>Classification Report</a:t>
            </a:r>
          </a:p>
          <a:p>
            <a:pPr algn="just" marL="400198" indent="-200099" lvl="1">
              <a:lnSpc>
                <a:spcPts val="2595"/>
              </a:lnSpc>
              <a:buFont typeface="Arial"/>
              <a:buChar char="•"/>
            </a:pPr>
            <a:r>
              <a:rPr lang="en-US" sz="1853">
                <a:solidFill>
                  <a:srgbClr val="002B58"/>
                </a:solidFill>
                <a:latin typeface="Monda"/>
                <a:ea typeface="Monda"/>
                <a:cs typeface="Monda"/>
                <a:sym typeface="Monda"/>
              </a:rPr>
              <a:t>Precision untuk menunjukkan sebererapa banyak prediksi porsitif yang benar dari semua yang diprediksi positif</a:t>
            </a:r>
          </a:p>
          <a:p>
            <a:pPr algn="just" marL="400198" indent="-200099" lvl="1">
              <a:lnSpc>
                <a:spcPts val="2595"/>
              </a:lnSpc>
              <a:buFont typeface="Arial"/>
              <a:buChar char="•"/>
            </a:pPr>
            <a:r>
              <a:rPr lang="en-US" sz="1853">
                <a:solidFill>
                  <a:srgbClr val="002B58"/>
                </a:solidFill>
                <a:latin typeface="Monda"/>
                <a:ea typeface="Monda"/>
                <a:cs typeface="Monda"/>
                <a:sym typeface="Monda"/>
              </a:rPr>
              <a:t>Recall untuk menunjukkan seberapa banyak positif yang benar dari semua yang sebenarnya positif</a:t>
            </a:r>
          </a:p>
          <a:p>
            <a:pPr algn="just" marL="400198" indent="-200099" lvl="1">
              <a:lnSpc>
                <a:spcPts val="2595"/>
              </a:lnSpc>
              <a:buFont typeface="Arial"/>
              <a:buChar char="•"/>
            </a:pPr>
            <a:r>
              <a:rPr lang="en-US" sz="1853">
                <a:solidFill>
                  <a:srgbClr val="002B58"/>
                </a:solidFill>
                <a:latin typeface="Monda"/>
                <a:ea typeface="Monda"/>
                <a:cs typeface="Monda"/>
                <a:sym typeface="Monda"/>
              </a:rPr>
              <a:t>F1-Score untuk menunjukkan rata-rata dari nilai precision dan recall.</a:t>
            </a:r>
          </a:p>
        </p:txBody>
      </p:sp>
      <p:sp>
        <p:nvSpPr>
          <p:cNvPr name="TextBox 11" id="11"/>
          <p:cNvSpPr txBox="true"/>
          <p:nvPr/>
        </p:nvSpPr>
        <p:spPr>
          <a:xfrm rot="0">
            <a:off x="10082775" y="5338699"/>
            <a:ext cx="6402898" cy="2248443"/>
          </a:xfrm>
          <a:prstGeom prst="rect">
            <a:avLst/>
          </a:prstGeom>
        </p:spPr>
        <p:txBody>
          <a:bodyPr anchor="t" rtlCol="false" tIns="0" lIns="0" bIns="0" rIns="0">
            <a:spAutoFit/>
          </a:bodyPr>
          <a:lstStyle/>
          <a:p>
            <a:pPr algn="just">
              <a:lnSpc>
                <a:spcPts val="2595"/>
              </a:lnSpc>
            </a:pPr>
            <a:r>
              <a:rPr lang="en-US" sz="1853">
                <a:solidFill>
                  <a:srgbClr val="002B58"/>
                </a:solidFill>
                <a:latin typeface="Monda"/>
                <a:ea typeface="Monda"/>
                <a:cs typeface="Monda"/>
                <a:sym typeface="Monda"/>
              </a:rPr>
              <a:t>Interpretasi Hasil</a:t>
            </a:r>
          </a:p>
          <a:p>
            <a:pPr algn="just" marL="400198" indent="-200099" lvl="1">
              <a:lnSpc>
                <a:spcPts val="2595"/>
              </a:lnSpc>
              <a:buFont typeface="Arial"/>
              <a:buChar char="•"/>
            </a:pPr>
            <a:r>
              <a:rPr lang="en-US" sz="1853">
                <a:solidFill>
                  <a:srgbClr val="002B58"/>
                </a:solidFill>
                <a:latin typeface="Monda"/>
                <a:ea typeface="Monda"/>
                <a:cs typeface="Monda"/>
                <a:sym typeface="Monda"/>
              </a:rPr>
              <a:t>Kelas 0 → Precision 0.94, Recall 1.00 (semua kelas 0 terdeteksi, ada sedikit false positif).</a:t>
            </a:r>
          </a:p>
          <a:p>
            <a:pPr algn="just" marL="400198" indent="-200099" lvl="1">
              <a:lnSpc>
                <a:spcPts val="2595"/>
              </a:lnSpc>
              <a:buFont typeface="Arial"/>
              <a:buChar char="•"/>
            </a:pPr>
            <a:r>
              <a:rPr lang="en-US" sz="1853">
                <a:solidFill>
                  <a:srgbClr val="002B58"/>
                </a:solidFill>
                <a:latin typeface="Monda"/>
                <a:ea typeface="Monda"/>
                <a:cs typeface="Monda"/>
                <a:sym typeface="Monda"/>
              </a:rPr>
              <a:t>Kelas 1 → Precision 1.00, Recall 0.94 (tidak ada false positif, tapi ada false negatif).</a:t>
            </a:r>
          </a:p>
          <a:p>
            <a:pPr algn="just" marL="400198" indent="-200099" lvl="1">
              <a:lnSpc>
                <a:spcPts val="2595"/>
              </a:lnSpc>
              <a:buFont typeface="Arial"/>
              <a:buChar char="•"/>
            </a:pPr>
            <a:r>
              <a:rPr lang="en-US" sz="1853">
                <a:solidFill>
                  <a:srgbClr val="002B58"/>
                </a:solidFill>
                <a:latin typeface="Monda"/>
                <a:ea typeface="Monda"/>
                <a:cs typeface="Monda"/>
                <a:sym typeface="Monda"/>
              </a:rPr>
              <a:t>Kelas 2 → Precision &amp; Recall 1.00 (semua kelas 2 terdeteksi dengan sempurna).</a:t>
            </a:r>
          </a:p>
        </p:txBody>
      </p:sp>
      <p:sp>
        <p:nvSpPr>
          <p:cNvPr name="TextBox 12" id="12"/>
          <p:cNvSpPr txBox="true"/>
          <p:nvPr/>
        </p:nvSpPr>
        <p:spPr>
          <a:xfrm rot="0">
            <a:off x="10082775" y="7834792"/>
            <a:ext cx="5227267" cy="629193"/>
          </a:xfrm>
          <a:prstGeom prst="rect">
            <a:avLst/>
          </a:prstGeom>
        </p:spPr>
        <p:txBody>
          <a:bodyPr anchor="t" rtlCol="false" tIns="0" lIns="0" bIns="0" rIns="0">
            <a:spAutoFit/>
          </a:bodyPr>
          <a:lstStyle/>
          <a:p>
            <a:pPr algn="just">
              <a:lnSpc>
                <a:spcPts val="2595"/>
              </a:lnSpc>
            </a:pPr>
            <a:r>
              <a:rPr lang="en-US" sz="1853">
                <a:solidFill>
                  <a:srgbClr val="002B58"/>
                </a:solidFill>
                <a:latin typeface="Monda"/>
                <a:ea typeface="Monda"/>
                <a:cs typeface="Monda"/>
                <a:sym typeface="Monda"/>
              </a:rPr>
              <a:t>Akurasi keseluruhan = 97.77% (model memiliki performa yang sangat baik).</a:t>
            </a:r>
          </a:p>
        </p:txBody>
      </p:sp>
      <p:sp>
        <p:nvSpPr>
          <p:cNvPr name="TextBox 13" id="13"/>
          <p:cNvSpPr txBox="true"/>
          <p:nvPr/>
        </p:nvSpPr>
        <p:spPr>
          <a:xfrm rot="0">
            <a:off x="4860256" y="2450783"/>
            <a:ext cx="2432490" cy="521335"/>
          </a:xfrm>
          <a:prstGeom prst="rect">
            <a:avLst/>
          </a:prstGeom>
        </p:spPr>
        <p:txBody>
          <a:bodyPr anchor="t" rtlCol="false" tIns="0" lIns="0" bIns="0" rIns="0">
            <a:spAutoFit/>
          </a:bodyPr>
          <a:lstStyle/>
          <a:p>
            <a:pPr algn="ctr">
              <a:lnSpc>
                <a:spcPts val="4339"/>
              </a:lnSpc>
            </a:pPr>
            <a:r>
              <a:rPr lang="en-US" b="true" sz="3099">
                <a:solidFill>
                  <a:srgbClr val="002B58"/>
                </a:solidFill>
                <a:latin typeface="Monda Bold"/>
                <a:ea typeface="Monda Bold"/>
                <a:cs typeface="Monda Bold"/>
                <a:sym typeface="Monda Bold"/>
              </a:rPr>
              <a:t>EVALUASI</a:t>
            </a:r>
          </a:p>
        </p:txBody>
      </p:sp>
      <p:sp>
        <p:nvSpPr>
          <p:cNvPr name="Freeform 14" id="14"/>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9"/>
            <a:stretch>
              <a:fillRect l="0" t="0" r="0" b="0"/>
            </a:stretch>
          </a:blipFill>
        </p:spPr>
      </p:sp>
      <p:sp>
        <p:nvSpPr>
          <p:cNvPr name="TextBox 15" id="15"/>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457034" y="2547331"/>
            <a:ext cx="6914435" cy="5849849"/>
          </a:xfrm>
          <a:custGeom>
            <a:avLst/>
            <a:gdLst/>
            <a:ahLst/>
            <a:cxnLst/>
            <a:rect r="r" b="b" t="t" l="l"/>
            <a:pathLst>
              <a:path h="5849849" w="6914435">
                <a:moveTo>
                  <a:pt x="0" y="0"/>
                </a:moveTo>
                <a:lnTo>
                  <a:pt x="6914436" y="0"/>
                </a:lnTo>
                <a:lnTo>
                  <a:pt x="6914436" y="5849849"/>
                </a:lnTo>
                <a:lnTo>
                  <a:pt x="0" y="5849849"/>
                </a:lnTo>
                <a:lnTo>
                  <a:pt x="0" y="0"/>
                </a:lnTo>
                <a:close/>
              </a:path>
            </a:pathLst>
          </a:custGeom>
          <a:blipFill>
            <a:blip r:embed="rId7"/>
            <a:stretch>
              <a:fillRect l="0" t="0" r="0" b="0"/>
            </a:stretch>
          </a:blipFill>
          <a:ln w="19050" cap="sq">
            <a:solidFill>
              <a:srgbClr val="000000"/>
            </a:solidFill>
            <a:prstDash val="solid"/>
            <a:miter/>
          </a:ln>
        </p:spPr>
      </p:sp>
      <p:sp>
        <p:nvSpPr>
          <p:cNvPr name="TextBox 8" id="8"/>
          <p:cNvSpPr txBox="true"/>
          <p:nvPr/>
        </p:nvSpPr>
        <p:spPr>
          <a:xfrm rot="0">
            <a:off x="1921498" y="1418577"/>
            <a:ext cx="14899943" cy="854267"/>
          </a:xfrm>
          <a:prstGeom prst="rect">
            <a:avLst/>
          </a:prstGeom>
        </p:spPr>
        <p:txBody>
          <a:bodyPr anchor="t" rtlCol="false" tIns="0" lIns="0" bIns="0" rIns="0">
            <a:spAutoFit/>
          </a:bodyPr>
          <a:lstStyle/>
          <a:p>
            <a:pPr algn="ctr">
              <a:lnSpc>
                <a:spcPts val="6989"/>
              </a:lnSpc>
            </a:pPr>
            <a:r>
              <a:rPr lang="en-US" b="true" sz="4992">
                <a:solidFill>
                  <a:srgbClr val="002B58"/>
                </a:solidFill>
                <a:latin typeface="Monda Bold"/>
                <a:ea typeface="Monda Bold"/>
                <a:cs typeface="Monda Bold"/>
                <a:sym typeface="Monda Bold"/>
              </a:rPr>
              <a:t>VISUALISASI</a:t>
            </a:r>
          </a:p>
        </p:txBody>
      </p:sp>
      <p:sp>
        <p:nvSpPr>
          <p:cNvPr name="TextBox 9" id="9"/>
          <p:cNvSpPr txBox="true"/>
          <p:nvPr/>
        </p:nvSpPr>
        <p:spPr>
          <a:xfrm rot="0">
            <a:off x="9959416" y="2899963"/>
            <a:ext cx="6402898" cy="4191543"/>
          </a:xfrm>
          <a:prstGeom prst="rect">
            <a:avLst/>
          </a:prstGeom>
        </p:spPr>
        <p:txBody>
          <a:bodyPr anchor="t" rtlCol="false" tIns="0" lIns="0" bIns="0" rIns="0">
            <a:spAutoFit/>
          </a:bodyPr>
          <a:lstStyle/>
          <a:p>
            <a:pPr algn="just">
              <a:lnSpc>
                <a:spcPts val="2595"/>
              </a:lnSpc>
            </a:pPr>
            <a:r>
              <a:rPr lang="en-US" sz="1853">
                <a:solidFill>
                  <a:srgbClr val="002B58"/>
                </a:solidFill>
                <a:latin typeface="Monda"/>
                <a:ea typeface="Monda"/>
                <a:cs typeface="Monda"/>
                <a:sym typeface="Monda"/>
              </a:rPr>
              <a:t>Prediksi Benar:</a:t>
            </a:r>
          </a:p>
          <a:p>
            <a:pPr algn="just" marL="400198" indent="-200099" lvl="1">
              <a:lnSpc>
                <a:spcPts val="2595"/>
              </a:lnSpc>
              <a:buFont typeface="Arial"/>
              <a:buChar char="•"/>
            </a:pPr>
            <a:r>
              <a:rPr lang="en-US" sz="1853">
                <a:solidFill>
                  <a:srgbClr val="002B58"/>
                </a:solidFill>
                <a:latin typeface="Monda"/>
                <a:ea typeface="Monda"/>
                <a:cs typeface="Monda"/>
                <a:sym typeface="Monda"/>
              </a:rPr>
              <a:t>Kelas 0 → 15 benar diklasifikasikan sebagai class_0</a:t>
            </a:r>
          </a:p>
          <a:p>
            <a:pPr algn="just" marL="400198" indent="-200099" lvl="1">
              <a:lnSpc>
                <a:spcPts val="2595"/>
              </a:lnSpc>
              <a:buFont typeface="Arial"/>
              <a:buChar char="•"/>
            </a:pPr>
            <a:r>
              <a:rPr lang="en-US" sz="1853">
                <a:solidFill>
                  <a:srgbClr val="002B58"/>
                </a:solidFill>
                <a:latin typeface="Monda"/>
                <a:ea typeface="Monda"/>
                <a:cs typeface="Monda"/>
                <a:sym typeface="Monda"/>
              </a:rPr>
              <a:t>Kelas 1 → 17 benar diklasifikasikan sebagai class_1</a:t>
            </a:r>
          </a:p>
          <a:p>
            <a:pPr algn="just" marL="400198" indent="-200099" lvl="1">
              <a:lnSpc>
                <a:spcPts val="2595"/>
              </a:lnSpc>
              <a:buFont typeface="Arial"/>
              <a:buChar char="•"/>
            </a:pPr>
            <a:r>
              <a:rPr lang="en-US" sz="1853">
                <a:solidFill>
                  <a:srgbClr val="002B58"/>
                </a:solidFill>
                <a:latin typeface="Monda"/>
                <a:ea typeface="Monda"/>
                <a:cs typeface="Monda"/>
                <a:sym typeface="Monda"/>
              </a:rPr>
              <a:t>Kelas 2 → 12 benar diklasifikasikan sebagai class_2</a:t>
            </a:r>
          </a:p>
          <a:p>
            <a:pPr algn="just">
              <a:lnSpc>
                <a:spcPts val="2595"/>
              </a:lnSpc>
            </a:pPr>
          </a:p>
          <a:p>
            <a:pPr algn="just">
              <a:lnSpc>
                <a:spcPts val="2595"/>
              </a:lnSpc>
            </a:pPr>
            <a:r>
              <a:rPr lang="en-US" sz="1853">
                <a:solidFill>
                  <a:srgbClr val="002B58"/>
                </a:solidFill>
                <a:latin typeface="Monda"/>
                <a:ea typeface="Monda"/>
                <a:cs typeface="Monda"/>
                <a:sym typeface="Monda"/>
              </a:rPr>
              <a:t>Prediksi Salah:</a:t>
            </a:r>
          </a:p>
          <a:p>
            <a:pPr algn="just" marL="400198" indent="-200099" lvl="1">
              <a:lnSpc>
                <a:spcPts val="2595"/>
              </a:lnSpc>
              <a:buFont typeface="Arial"/>
              <a:buChar char="•"/>
            </a:pPr>
            <a:r>
              <a:rPr lang="en-US" sz="1853">
                <a:solidFill>
                  <a:srgbClr val="002B58"/>
                </a:solidFill>
                <a:latin typeface="Monda"/>
                <a:ea typeface="Monda"/>
                <a:cs typeface="Monda"/>
                <a:sym typeface="Monda"/>
              </a:rPr>
              <a:t>1 data dari class_1 salah diklasifikasikan sebagai class_0.</a:t>
            </a:r>
          </a:p>
          <a:p>
            <a:pPr algn="just">
              <a:lnSpc>
                <a:spcPts val="2595"/>
              </a:lnSpc>
            </a:pPr>
          </a:p>
          <a:p>
            <a:pPr algn="just">
              <a:lnSpc>
                <a:spcPts val="2595"/>
              </a:lnSpc>
            </a:pPr>
            <a:r>
              <a:rPr lang="en-US" sz="1853">
                <a:solidFill>
                  <a:srgbClr val="002B58"/>
                </a:solidFill>
                <a:latin typeface="Monda"/>
                <a:ea typeface="Monda"/>
                <a:cs typeface="Monda"/>
                <a:sym typeface="Monda"/>
              </a:rPr>
              <a:t>Kesimpulan :</a:t>
            </a:r>
          </a:p>
          <a:p>
            <a:pPr algn="just">
              <a:lnSpc>
                <a:spcPts val="2595"/>
              </a:lnSpc>
            </a:pPr>
            <a:r>
              <a:rPr lang="en-US" sz="1853">
                <a:solidFill>
                  <a:srgbClr val="002B58"/>
                </a:solidFill>
                <a:latin typeface="Monda"/>
                <a:ea typeface="Monda"/>
                <a:cs typeface="Monda"/>
                <a:sym typeface="Monda"/>
              </a:rPr>
              <a:t>Model hanya mengalami 1 kali kesalahan prediksi yaitu 1 data class_1 salah diklasifikasikan sebagai class_0. Sehingga dapat dikatakan bahwa model ini sangat baik.</a:t>
            </a:r>
          </a:p>
        </p:txBody>
      </p:sp>
      <p:sp>
        <p:nvSpPr>
          <p:cNvPr name="Freeform 10" id="10"/>
          <p:cNvSpPr/>
          <p:nvPr/>
        </p:nvSpPr>
        <p:spPr>
          <a:xfrm flipH="false" flipV="false" rot="0">
            <a:off x="15768167" y="304390"/>
            <a:ext cx="2149827" cy="648110"/>
          </a:xfrm>
          <a:custGeom>
            <a:avLst/>
            <a:gdLst/>
            <a:ahLst/>
            <a:cxnLst/>
            <a:rect r="r" b="b" t="t" l="l"/>
            <a:pathLst>
              <a:path h="648110" w="2149827">
                <a:moveTo>
                  <a:pt x="0" y="0"/>
                </a:moveTo>
                <a:lnTo>
                  <a:pt x="2149826" y="0"/>
                </a:lnTo>
                <a:lnTo>
                  <a:pt x="2149826" y="648110"/>
                </a:lnTo>
                <a:lnTo>
                  <a:pt x="0" y="648110"/>
                </a:lnTo>
                <a:lnTo>
                  <a:pt x="0" y="0"/>
                </a:lnTo>
                <a:close/>
              </a:path>
            </a:pathLst>
          </a:custGeom>
          <a:blipFill>
            <a:blip r:embed="rId8"/>
            <a:stretch>
              <a:fillRect l="0" t="0" r="0" b="0"/>
            </a:stretch>
          </a:blipFill>
        </p:spPr>
      </p:sp>
      <p:sp>
        <p:nvSpPr>
          <p:cNvPr name="TextBox 11" id="11"/>
          <p:cNvSpPr txBox="true"/>
          <p:nvPr/>
        </p:nvSpPr>
        <p:spPr>
          <a:xfrm rot="0">
            <a:off x="519337" y="9338282"/>
            <a:ext cx="4866190" cy="605699"/>
          </a:xfrm>
          <a:prstGeom prst="rect">
            <a:avLst/>
          </a:prstGeom>
        </p:spPr>
        <p:txBody>
          <a:bodyPr anchor="t" rtlCol="false" tIns="0" lIns="0" bIns="0" rIns="0">
            <a:spAutoFit/>
          </a:bodyPr>
          <a:lstStyle/>
          <a:p>
            <a:pPr algn="just">
              <a:lnSpc>
                <a:spcPts val="4415"/>
              </a:lnSpc>
            </a:pPr>
            <a:r>
              <a:rPr lang="en-US" sz="3153" b="true">
                <a:solidFill>
                  <a:srgbClr val="002B58">
                    <a:alpha val="73725"/>
                  </a:srgbClr>
                </a:solidFill>
                <a:latin typeface="Calibri (MS) Bold"/>
                <a:ea typeface="Calibri (MS) Bold"/>
                <a:cs typeface="Calibri (MS) Bold"/>
                <a:sym typeface="Calibri (MS) Bold"/>
              </a:rPr>
              <a:t>DSF 36.0 - </a:t>
            </a:r>
            <a:r>
              <a:rPr lang="en-US" sz="3153" i="true">
                <a:solidFill>
                  <a:srgbClr val="002B58">
                    <a:alpha val="73725"/>
                  </a:srgbClr>
                </a:solidFill>
                <a:latin typeface="Calibri (MS) Italics"/>
                <a:ea typeface="Calibri (MS) Italics"/>
                <a:cs typeface="Calibri (MS) Italics"/>
                <a:sym typeface="Calibri (MS) Italics"/>
              </a:rPr>
              <a:t>Data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DAGgHsx2Ilk</dc:identifier>
  <dcterms:modified xsi:type="dcterms:W3CDTF">2011-08-01T06:04:30Z</dcterms:modified>
  <cp:revision>1</cp:revision>
  <dc:title>Blue Modern Elegant Presentation</dc:title>
</cp:coreProperties>
</file>