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da Bold" charset="1" panose="02000803000000000000"/>
      <p:regular r:id="rId17"/>
    </p:embeddedFont>
    <p:embeddedFont>
      <p:font typeface="Monda" charset="1" panose="02000503000000000000"/>
      <p:regular r:id="rId18"/>
    </p:embeddedFont>
    <p:embeddedFont>
      <p:font typeface="Calibri (MS) Bold" charset="1" panose="020F0702030404030204"/>
      <p:regular r:id="rId19"/>
    </p:embeddedFont>
    <p:embeddedFont>
      <p:font typeface="Calibri (MS) Italics" charset="1" panose="020F05020202040A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2.jpeg" Type="http://schemas.openxmlformats.org/officeDocument/2006/relationships/image"/><Relationship Id="rId8" Target="../media/image23.jpeg" Type="http://schemas.openxmlformats.org/officeDocument/2006/relationships/image"/><Relationship Id="rId9"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jpeg" Type="http://schemas.openxmlformats.org/officeDocument/2006/relationships/image"/><Relationship Id="rId8"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11" Target="../media/image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jpeg" Type="http://schemas.openxmlformats.org/officeDocument/2006/relationships/image"/><Relationship Id="rId8" Target="../media/image9.jpeg" Type="http://schemas.openxmlformats.org/officeDocument/2006/relationships/image"/><Relationship Id="rId9"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 Id="rId9"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jpeg" Type="http://schemas.openxmlformats.org/officeDocument/2006/relationships/image"/><Relationship Id="rId8" Target="../media/image15.jpe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jpeg" Type="http://schemas.openxmlformats.org/officeDocument/2006/relationships/image"/><Relationship Id="rId8" Target="../media/image17.jpeg" Type="http://schemas.openxmlformats.org/officeDocument/2006/relationships/image"/><Relationship Id="rId9" Target="../media/image1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9.jpeg" Type="http://schemas.openxmlformats.org/officeDocument/2006/relationships/image"/><Relationship Id="rId8" Target="../media/image20.jpeg" Type="http://schemas.openxmlformats.org/officeDocument/2006/relationships/image"/><Relationship Id="rId9"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1.jpeg" Type="http://schemas.openxmlformats.org/officeDocument/2006/relationships/image"/><Relationship Id="rId8"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43480" y="3091431"/>
            <a:ext cx="12801040" cy="2893449"/>
          </a:xfrm>
          <a:prstGeom prst="rect">
            <a:avLst/>
          </a:prstGeom>
        </p:spPr>
        <p:txBody>
          <a:bodyPr anchor="t" rtlCol="false" tIns="0" lIns="0" bIns="0" rIns="0">
            <a:spAutoFit/>
          </a:bodyPr>
          <a:lstStyle/>
          <a:p>
            <a:pPr algn="ctr">
              <a:lnSpc>
                <a:spcPts val="11668"/>
              </a:lnSpc>
            </a:pPr>
            <a:r>
              <a:rPr lang="en-US" b="true" sz="8334">
                <a:solidFill>
                  <a:srgbClr val="002B58"/>
                </a:solidFill>
                <a:latin typeface="Monda Bold"/>
                <a:ea typeface="Monda Bold"/>
                <a:cs typeface="Monda Bold"/>
                <a:sym typeface="Monda Bold"/>
              </a:rPr>
              <a:t>WINE CLASSIFICATION</a:t>
            </a:r>
          </a:p>
        </p:txBody>
      </p:sp>
      <p:sp>
        <p:nvSpPr>
          <p:cNvPr name="Freeform 8" id="8"/>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7"/>
            <a:stretch>
              <a:fillRect l="0" t="0" r="0" b="0"/>
            </a:stretch>
          </a:blipFill>
        </p:spPr>
      </p:sp>
      <p:sp>
        <p:nvSpPr>
          <p:cNvPr name="TextBox 9" id="9"/>
          <p:cNvSpPr txBox="true"/>
          <p:nvPr/>
        </p:nvSpPr>
        <p:spPr>
          <a:xfrm rot="0">
            <a:off x="5385527" y="6075644"/>
            <a:ext cx="7516946" cy="713863"/>
          </a:xfrm>
          <a:prstGeom prst="rect">
            <a:avLst/>
          </a:prstGeom>
        </p:spPr>
        <p:txBody>
          <a:bodyPr anchor="t" rtlCol="false" tIns="0" lIns="0" bIns="0" rIns="0">
            <a:spAutoFit/>
          </a:bodyPr>
          <a:lstStyle/>
          <a:p>
            <a:pPr algn="ctr">
              <a:lnSpc>
                <a:spcPts val="5803"/>
              </a:lnSpc>
            </a:pPr>
            <a:r>
              <a:rPr lang="en-US" sz="4145">
                <a:solidFill>
                  <a:srgbClr val="002B58">
                    <a:alpha val="60000"/>
                  </a:srgbClr>
                </a:solidFill>
                <a:latin typeface="Monda"/>
                <a:ea typeface="Monda"/>
                <a:cs typeface="Monda"/>
                <a:sym typeface="Monda"/>
              </a:rPr>
              <a:t>By Jedy Sean Syah</a:t>
            </a:r>
          </a:p>
        </p:txBody>
      </p:sp>
      <p:sp>
        <p:nvSpPr>
          <p:cNvPr name="TextBox 10" id="10"/>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82311" y="2329993"/>
            <a:ext cx="6661689" cy="4696491"/>
          </a:xfrm>
          <a:custGeom>
            <a:avLst/>
            <a:gdLst/>
            <a:ahLst/>
            <a:cxnLst/>
            <a:rect r="r" b="b" t="t" l="l"/>
            <a:pathLst>
              <a:path h="4696491" w="6661689">
                <a:moveTo>
                  <a:pt x="0" y="0"/>
                </a:moveTo>
                <a:lnTo>
                  <a:pt x="6661689" y="0"/>
                </a:lnTo>
                <a:lnTo>
                  <a:pt x="6661689" y="4696491"/>
                </a:lnTo>
                <a:lnTo>
                  <a:pt x="0" y="4696491"/>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9693209" y="2339518"/>
            <a:ext cx="3406933" cy="2870657"/>
          </a:xfrm>
          <a:custGeom>
            <a:avLst/>
            <a:gdLst/>
            <a:ahLst/>
            <a:cxnLst/>
            <a:rect r="r" b="b" t="t" l="l"/>
            <a:pathLst>
              <a:path h="2870657" w="3406933">
                <a:moveTo>
                  <a:pt x="0" y="0"/>
                </a:moveTo>
                <a:lnTo>
                  <a:pt x="3406933" y="0"/>
                </a:lnTo>
                <a:lnTo>
                  <a:pt x="3406933" y="2870657"/>
                </a:lnTo>
                <a:lnTo>
                  <a:pt x="0" y="2870657"/>
                </a:lnTo>
                <a:lnTo>
                  <a:pt x="0" y="0"/>
                </a:lnTo>
                <a:close/>
              </a:path>
            </a:pathLst>
          </a:custGeom>
          <a:blipFill>
            <a:blip r:embed="rId8"/>
            <a:stretch>
              <a:fillRect l="0" t="0" r="0" b="0"/>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VISUALISASI</a:t>
            </a:r>
          </a:p>
        </p:txBody>
      </p:sp>
      <p:sp>
        <p:nvSpPr>
          <p:cNvPr name="TextBox 10" id="10"/>
          <p:cNvSpPr txBox="true"/>
          <p:nvPr/>
        </p:nvSpPr>
        <p:spPr>
          <a:xfrm rot="0">
            <a:off x="9381213" y="5318283"/>
            <a:ext cx="5742293" cy="1645457"/>
          </a:xfrm>
          <a:prstGeom prst="rect">
            <a:avLst/>
          </a:prstGeom>
        </p:spPr>
        <p:txBody>
          <a:bodyPr anchor="t" rtlCol="false" tIns="0" lIns="0" bIns="0" rIns="0">
            <a:spAutoFit/>
          </a:bodyPr>
          <a:lstStyle/>
          <a:p>
            <a:pPr algn="just">
              <a:lnSpc>
                <a:spcPts val="2230"/>
              </a:lnSpc>
            </a:pPr>
            <a:r>
              <a:rPr lang="en-US" sz="1593">
                <a:solidFill>
                  <a:srgbClr val="002B58"/>
                </a:solidFill>
                <a:latin typeface="Monda"/>
                <a:ea typeface="Monda"/>
                <a:cs typeface="Monda"/>
                <a:sym typeface="Monda"/>
              </a:rPr>
              <a:t>Scoring criteria:</a:t>
            </a:r>
          </a:p>
          <a:p>
            <a:pPr algn="just" marL="343977" indent="-171989" lvl="1">
              <a:lnSpc>
                <a:spcPts val="2230"/>
              </a:lnSpc>
              <a:buFont typeface="Arial"/>
              <a:buChar char="•"/>
            </a:pPr>
            <a:r>
              <a:rPr lang="en-US" sz="1593">
                <a:solidFill>
                  <a:srgbClr val="002B58"/>
                </a:solidFill>
                <a:latin typeface="Monda"/>
                <a:ea typeface="Monda"/>
                <a:cs typeface="Monda"/>
                <a:sym typeface="Monda"/>
              </a:rPr>
              <a:t>Closer to 1 → Strong positive relationship (if feature goes up, target goes up).</a:t>
            </a:r>
          </a:p>
          <a:p>
            <a:pPr algn="just" marL="343977" indent="-171989" lvl="1">
              <a:lnSpc>
                <a:spcPts val="2230"/>
              </a:lnSpc>
              <a:buFont typeface="Arial"/>
              <a:buChar char="•"/>
            </a:pPr>
            <a:r>
              <a:rPr lang="en-US" sz="1593">
                <a:solidFill>
                  <a:srgbClr val="002B58"/>
                </a:solidFill>
                <a:latin typeface="Monda"/>
                <a:ea typeface="Monda"/>
                <a:cs typeface="Monda"/>
                <a:sym typeface="Monda"/>
              </a:rPr>
              <a:t>Closer to -1 → Strong negative relationship (if feature goes up, target goes down).</a:t>
            </a:r>
          </a:p>
          <a:p>
            <a:pPr algn="just" marL="343977" indent="-171989" lvl="1">
              <a:lnSpc>
                <a:spcPts val="2230"/>
              </a:lnSpc>
              <a:buFont typeface="Arial"/>
              <a:buChar char="•"/>
            </a:pPr>
            <a:r>
              <a:rPr lang="en-US" sz="1593">
                <a:solidFill>
                  <a:srgbClr val="002B58"/>
                </a:solidFill>
                <a:latin typeface="Monda"/>
                <a:ea typeface="Monda"/>
                <a:cs typeface="Monda"/>
                <a:sym typeface="Monda"/>
              </a:rPr>
              <a:t>Closer to 0 → Weak relationship/no relationship.</a:t>
            </a:r>
          </a:p>
        </p:txBody>
      </p:sp>
      <p:sp>
        <p:nvSpPr>
          <p:cNvPr name="TextBox 11" id="11"/>
          <p:cNvSpPr txBox="true"/>
          <p:nvPr/>
        </p:nvSpPr>
        <p:spPr>
          <a:xfrm rot="0">
            <a:off x="2715236" y="7119474"/>
            <a:ext cx="12408270" cy="2223135"/>
          </a:xfrm>
          <a:prstGeom prst="rect">
            <a:avLst/>
          </a:prstGeom>
        </p:spPr>
        <p:txBody>
          <a:bodyPr anchor="t" rtlCol="false" tIns="0" lIns="0" bIns="0" rIns="0">
            <a:spAutoFit/>
          </a:bodyPr>
          <a:lstStyle/>
          <a:p>
            <a:pPr algn="just">
              <a:lnSpc>
                <a:spcPts val="2940"/>
              </a:lnSpc>
            </a:pPr>
            <a:r>
              <a:rPr lang="en-US" sz="2100">
                <a:solidFill>
                  <a:srgbClr val="002B58"/>
                </a:solidFill>
                <a:latin typeface="Monda"/>
                <a:ea typeface="Monda"/>
                <a:cs typeface="Monda"/>
                <a:sym typeface="Monda"/>
              </a:rPr>
              <a:t>Conclusion:</a:t>
            </a:r>
          </a:p>
          <a:p>
            <a:pPr algn="just" marL="453392" indent="-226696" lvl="1">
              <a:lnSpc>
                <a:spcPts val="2940"/>
              </a:lnSpc>
              <a:buFont typeface="Arial"/>
              <a:buChar char="•"/>
            </a:pPr>
            <a:r>
              <a:rPr lang="en-US" sz="2100">
                <a:solidFill>
                  <a:srgbClr val="002B58"/>
                </a:solidFill>
                <a:latin typeface="Monda"/>
                <a:ea typeface="Monda"/>
                <a:cs typeface="Monda"/>
                <a:sym typeface="Monda"/>
              </a:rPr>
              <a:t>The flavanoids, od280/od315_of_diluted_wines, and total_phenols features are the most target-defining as they have the highest correlation with the target (close to -1).</a:t>
            </a:r>
          </a:p>
          <a:p>
            <a:pPr algn="just" marL="453392" indent="-226696" lvl="1">
              <a:lnSpc>
                <a:spcPts val="2940"/>
              </a:lnSpc>
              <a:buFont typeface="Arial"/>
              <a:buChar char="•"/>
            </a:pPr>
            <a:r>
              <a:rPr lang="en-US" sz="2100">
                <a:solidFill>
                  <a:srgbClr val="002B58"/>
                </a:solidFill>
                <a:latin typeface="Monda"/>
                <a:ea typeface="Monda"/>
                <a:cs typeface="Monda"/>
                <a:sym typeface="Monda"/>
              </a:rPr>
              <a:t>The higher the value of flavonoids, od280/0d315_of diluted wines, and total_phenols, the smaller the target value (wine class changes).</a:t>
            </a:r>
          </a:p>
          <a:p>
            <a:pPr algn="just" marL="453392" indent="-226696" lvl="1">
              <a:lnSpc>
                <a:spcPts val="2940"/>
              </a:lnSpc>
              <a:buFont typeface="Arial"/>
              <a:buChar char="•"/>
            </a:pPr>
            <a:r>
              <a:rPr lang="en-US" sz="2100">
                <a:solidFill>
                  <a:srgbClr val="002B58"/>
                </a:solidFill>
                <a:latin typeface="Monda"/>
                <a:ea typeface="Monda"/>
                <a:cs typeface="Monda"/>
                <a:sym typeface="Monda"/>
              </a:rPr>
              <a:t>The ash feature has a small correlation so it has less influence on the target.</a:t>
            </a:r>
          </a:p>
        </p:txBody>
      </p:sp>
      <p:sp>
        <p:nvSpPr>
          <p:cNvPr name="Freeform 12" id="12"/>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3" id="13"/>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712634" y="4322048"/>
            <a:ext cx="8862732" cy="1480978"/>
          </a:xfrm>
          <a:prstGeom prst="rect">
            <a:avLst/>
          </a:prstGeom>
        </p:spPr>
        <p:txBody>
          <a:bodyPr anchor="t" rtlCol="false" tIns="0" lIns="0" bIns="0" rIns="0">
            <a:spAutoFit/>
          </a:bodyPr>
          <a:lstStyle/>
          <a:p>
            <a:pPr algn="ctr">
              <a:lnSpc>
                <a:spcPts val="12157"/>
              </a:lnSpc>
            </a:pPr>
            <a:r>
              <a:rPr lang="en-US" b="true" sz="8683">
                <a:solidFill>
                  <a:srgbClr val="002B58"/>
                </a:solidFill>
                <a:latin typeface="Monda Bold"/>
                <a:ea typeface="Monda Bold"/>
                <a:cs typeface="Monda Bold"/>
                <a:sym typeface="Monda Bold"/>
              </a:rPr>
              <a:t>THANK YOU</a:t>
            </a:r>
          </a:p>
        </p:txBody>
      </p:sp>
      <p:sp>
        <p:nvSpPr>
          <p:cNvPr name="Freeform 8" id="8"/>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7"/>
            <a:stretch>
              <a:fillRect l="0" t="0" r="0" b="0"/>
            </a:stretch>
          </a:blipFill>
        </p:spPr>
      </p:sp>
      <p:sp>
        <p:nvSpPr>
          <p:cNvPr name="TextBox 9" id="9"/>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535761" y="3470210"/>
            <a:ext cx="13216477" cy="3237139"/>
          </a:xfrm>
          <a:prstGeom prst="rect">
            <a:avLst/>
          </a:prstGeom>
        </p:spPr>
        <p:txBody>
          <a:bodyPr anchor="t" rtlCol="false" tIns="0" lIns="0" bIns="0" rIns="0">
            <a:spAutoFit/>
          </a:bodyPr>
          <a:lstStyle/>
          <a:p>
            <a:pPr algn="just">
              <a:lnSpc>
                <a:spcPts val="4275"/>
              </a:lnSpc>
            </a:pPr>
            <a:r>
              <a:rPr lang="en-US" sz="3053">
                <a:solidFill>
                  <a:srgbClr val="002B58"/>
                </a:solidFill>
                <a:latin typeface="Monda"/>
                <a:ea typeface="Monda"/>
                <a:cs typeface="Monda"/>
                <a:sym typeface="Monda"/>
              </a:rPr>
              <a:t>This dataset is a collection of data used to classify grape types based on chemical analysis results. The data comes from three Italian grape cultivars grown in the same region of Italy. The purpose of this dataset is to classify grape samples into one of three cultivar classes based on 13 chemical attributes that can be used to confirm the authenticity of a wine and detect counterfeiting in the beverage industry.</a:t>
            </a:r>
          </a:p>
        </p:txBody>
      </p:sp>
      <p:sp>
        <p:nvSpPr>
          <p:cNvPr name="TextBox 8" id="8"/>
          <p:cNvSpPr txBox="true"/>
          <p:nvPr/>
        </p:nvSpPr>
        <p:spPr>
          <a:xfrm rot="0">
            <a:off x="5799902" y="1798085"/>
            <a:ext cx="6688195"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BACKGROUND</a:t>
            </a:r>
          </a:p>
        </p:txBody>
      </p:sp>
      <p:sp>
        <p:nvSpPr>
          <p:cNvPr name="Freeform 9" id="9"/>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7"/>
            <a:stretch>
              <a:fillRect l="0" t="0" r="0" b="0"/>
            </a:stretch>
          </a:blipFill>
        </p:spPr>
      </p:sp>
      <p:sp>
        <p:nvSpPr>
          <p:cNvPr name="TextBox 10" id="10"/>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138209" y="3080918"/>
            <a:ext cx="14558724" cy="3839863"/>
          </a:xfrm>
          <a:custGeom>
            <a:avLst/>
            <a:gdLst/>
            <a:ahLst/>
            <a:cxnLst/>
            <a:rect r="r" b="b" t="t" l="l"/>
            <a:pathLst>
              <a:path h="3839863" w="14558724">
                <a:moveTo>
                  <a:pt x="0" y="0"/>
                </a:moveTo>
                <a:lnTo>
                  <a:pt x="14558724" y="0"/>
                </a:lnTo>
                <a:lnTo>
                  <a:pt x="14558724" y="3839864"/>
                </a:lnTo>
                <a:lnTo>
                  <a:pt x="0" y="3839864"/>
                </a:lnTo>
                <a:lnTo>
                  <a:pt x="0" y="0"/>
                </a:lnTo>
                <a:close/>
              </a:path>
            </a:pathLst>
          </a:custGeom>
          <a:blipFill>
            <a:blip r:embed="rId7"/>
            <a:stretch>
              <a:fillRect l="0" t="0" r="0" b="0"/>
            </a:stretch>
          </a:blipFill>
          <a:ln w="19050" cap="sq">
            <a:solidFill>
              <a:srgbClr val="000000"/>
            </a:solidFill>
            <a:prstDash val="solid"/>
            <a:miter/>
          </a:ln>
        </p:spPr>
      </p:sp>
      <p:sp>
        <p:nvSpPr>
          <p:cNvPr name="TextBox 8" id="8"/>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DATASET</a:t>
            </a:r>
          </a:p>
        </p:txBody>
      </p:sp>
      <p:sp>
        <p:nvSpPr>
          <p:cNvPr name="TextBox 9" id="9"/>
          <p:cNvSpPr txBox="true"/>
          <p:nvPr/>
        </p:nvSpPr>
        <p:spPr>
          <a:xfrm rot="0">
            <a:off x="3825801" y="7218230"/>
            <a:ext cx="11091337" cy="1489619"/>
          </a:xfrm>
          <a:prstGeom prst="rect">
            <a:avLst/>
          </a:prstGeom>
        </p:spPr>
        <p:txBody>
          <a:bodyPr anchor="t" rtlCol="false" tIns="0" lIns="0" bIns="0" rIns="0">
            <a:spAutoFit/>
          </a:bodyPr>
          <a:lstStyle/>
          <a:p>
            <a:pPr algn="just">
              <a:lnSpc>
                <a:spcPts val="3995"/>
              </a:lnSpc>
            </a:pPr>
            <a:r>
              <a:rPr lang="en-US" sz="2853">
                <a:solidFill>
                  <a:srgbClr val="002B58"/>
                </a:solidFill>
                <a:latin typeface="Monda"/>
                <a:ea typeface="Monda"/>
                <a:cs typeface="Monda"/>
                <a:sym typeface="Monda"/>
              </a:rPr>
              <a:t>The dataset is taken from the Scikit Learn library with a total of 178 samples, 13 columns, and 1 target column. The machine learning model to be used is K Nearest Neighbors.</a:t>
            </a:r>
          </a:p>
        </p:txBody>
      </p:sp>
      <p:sp>
        <p:nvSpPr>
          <p:cNvPr name="Freeform 10" id="10"/>
          <p:cNvSpPr/>
          <p:nvPr/>
        </p:nvSpPr>
        <p:spPr>
          <a:xfrm flipH="false" flipV="false" rot="0">
            <a:off x="1578721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8"/>
            <a:stretch>
              <a:fillRect l="0" t="0" r="0" b="0"/>
            </a:stretch>
          </a:blipFill>
        </p:spPr>
      </p:sp>
      <p:sp>
        <p:nvSpPr>
          <p:cNvPr name="TextBox 11" id="11"/>
          <p:cNvSpPr txBox="true"/>
          <p:nvPr/>
        </p:nvSpPr>
        <p:spPr>
          <a:xfrm rot="0">
            <a:off x="53838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105592" y="2981332"/>
            <a:ext cx="5882834" cy="1747718"/>
          </a:xfrm>
          <a:custGeom>
            <a:avLst/>
            <a:gdLst/>
            <a:ahLst/>
            <a:cxnLst/>
            <a:rect r="r" b="b" t="t" l="l"/>
            <a:pathLst>
              <a:path h="1747718" w="5882834">
                <a:moveTo>
                  <a:pt x="0" y="0"/>
                </a:moveTo>
                <a:lnTo>
                  <a:pt x="5882833" y="0"/>
                </a:lnTo>
                <a:lnTo>
                  <a:pt x="5882833" y="1747718"/>
                </a:lnTo>
                <a:lnTo>
                  <a:pt x="0" y="1747718"/>
                </a:lnTo>
                <a:lnTo>
                  <a:pt x="0" y="0"/>
                </a:lnTo>
                <a:close/>
              </a:path>
            </a:pathLst>
          </a:custGeom>
          <a:blipFill>
            <a:blip r:embed="rId7"/>
            <a:stretch>
              <a:fillRect l="-1699" t="0" r="-1699" b="0"/>
            </a:stretch>
          </a:blipFill>
          <a:ln w="19050" cap="sq">
            <a:solidFill>
              <a:srgbClr val="000000"/>
            </a:solidFill>
            <a:prstDash val="solid"/>
            <a:miter/>
          </a:ln>
        </p:spPr>
      </p:sp>
      <p:sp>
        <p:nvSpPr>
          <p:cNvPr name="Freeform 8" id="8"/>
          <p:cNvSpPr/>
          <p:nvPr/>
        </p:nvSpPr>
        <p:spPr>
          <a:xfrm flipH="false" flipV="false" rot="0">
            <a:off x="2138209" y="2981332"/>
            <a:ext cx="4882983" cy="4324337"/>
          </a:xfrm>
          <a:custGeom>
            <a:avLst/>
            <a:gdLst/>
            <a:ahLst/>
            <a:cxnLst/>
            <a:rect r="r" b="b" t="t" l="l"/>
            <a:pathLst>
              <a:path h="4324337" w="4882983">
                <a:moveTo>
                  <a:pt x="0" y="0"/>
                </a:moveTo>
                <a:lnTo>
                  <a:pt x="4882983" y="0"/>
                </a:lnTo>
                <a:lnTo>
                  <a:pt x="4882983" y="4324336"/>
                </a:lnTo>
                <a:lnTo>
                  <a:pt x="0" y="4324336"/>
                </a:lnTo>
                <a:lnTo>
                  <a:pt x="0" y="0"/>
                </a:lnTo>
                <a:close/>
              </a:path>
            </a:pathLst>
          </a:custGeom>
          <a:blipFill>
            <a:blip r:embed="rId8"/>
            <a:stretch>
              <a:fillRect l="0" t="0" r="0" b="0"/>
            </a:stretch>
          </a:blipFill>
          <a:ln w="19050" cap="sq">
            <a:solidFill>
              <a:srgbClr val="000000"/>
            </a:solidFill>
            <a:prstDash val="solid"/>
            <a:miter/>
          </a:ln>
        </p:spPr>
      </p:sp>
      <p:sp>
        <p:nvSpPr>
          <p:cNvPr name="Freeform 9" id="9"/>
          <p:cNvSpPr/>
          <p:nvPr/>
        </p:nvSpPr>
        <p:spPr>
          <a:xfrm flipH="false" flipV="false" rot="0">
            <a:off x="7658923" y="2981332"/>
            <a:ext cx="1976623" cy="4324337"/>
          </a:xfrm>
          <a:custGeom>
            <a:avLst/>
            <a:gdLst/>
            <a:ahLst/>
            <a:cxnLst/>
            <a:rect r="r" b="b" t="t" l="l"/>
            <a:pathLst>
              <a:path h="4324337" w="1976623">
                <a:moveTo>
                  <a:pt x="0" y="0"/>
                </a:moveTo>
                <a:lnTo>
                  <a:pt x="1976623" y="0"/>
                </a:lnTo>
                <a:lnTo>
                  <a:pt x="1976623" y="4324336"/>
                </a:lnTo>
                <a:lnTo>
                  <a:pt x="0" y="4324336"/>
                </a:lnTo>
                <a:lnTo>
                  <a:pt x="0" y="0"/>
                </a:lnTo>
                <a:close/>
              </a:path>
            </a:pathLst>
          </a:custGeom>
          <a:blipFill>
            <a:blip r:embed="rId9"/>
            <a:stretch>
              <a:fillRect l="0" t="0" r="0" b="0"/>
            </a:stretch>
          </a:blipFill>
          <a:ln w="19050" cap="sq">
            <a:solidFill>
              <a:srgbClr val="000000"/>
            </a:solidFill>
            <a:prstDash val="solid"/>
            <a:miter/>
          </a:ln>
        </p:spPr>
      </p:sp>
      <p:sp>
        <p:nvSpPr>
          <p:cNvPr name="Freeform 10" id="10"/>
          <p:cNvSpPr/>
          <p:nvPr/>
        </p:nvSpPr>
        <p:spPr>
          <a:xfrm flipH="false" flipV="false" rot="0">
            <a:off x="10105592" y="5346721"/>
            <a:ext cx="1755797" cy="1958947"/>
          </a:xfrm>
          <a:custGeom>
            <a:avLst/>
            <a:gdLst/>
            <a:ahLst/>
            <a:cxnLst/>
            <a:rect r="r" b="b" t="t" l="l"/>
            <a:pathLst>
              <a:path h="1958947" w="1755797">
                <a:moveTo>
                  <a:pt x="0" y="0"/>
                </a:moveTo>
                <a:lnTo>
                  <a:pt x="1755797" y="0"/>
                </a:lnTo>
                <a:lnTo>
                  <a:pt x="1755797" y="1958947"/>
                </a:lnTo>
                <a:lnTo>
                  <a:pt x="0" y="1958947"/>
                </a:lnTo>
                <a:lnTo>
                  <a:pt x="0" y="0"/>
                </a:lnTo>
                <a:close/>
              </a:path>
            </a:pathLst>
          </a:custGeom>
          <a:blipFill>
            <a:blip r:embed="rId10"/>
            <a:stretch>
              <a:fillRect l="0" t="0" r="0" b="0"/>
            </a:stretch>
          </a:blipFill>
          <a:ln w="19050" cap="sq">
            <a:solidFill>
              <a:srgbClr val="000000"/>
            </a:solidFill>
            <a:prstDash val="solid"/>
            <a:miter/>
          </a:ln>
        </p:spPr>
      </p:sp>
      <p:sp>
        <p:nvSpPr>
          <p:cNvPr name="TextBox 11" id="11"/>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EXPLORATORY DATA ANALYSIS (EDA)</a:t>
            </a:r>
          </a:p>
        </p:txBody>
      </p:sp>
      <p:sp>
        <p:nvSpPr>
          <p:cNvPr name="TextBox 12" id="12"/>
          <p:cNvSpPr txBox="true"/>
          <p:nvPr/>
        </p:nvSpPr>
        <p:spPr>
          <a:xfrm rot="0">
            <a:off x="2532124" y="7701944"/>
            <a:ext cx="12909878" cy="1325788"/>
          </a:xfrm>
          <a:prstGeom prst="rect">
            <a:avLst/>
          </a:prstGeom>
        </p:spPr>
        <p:txBody>
          <a:bodyPr anchor="t" rtlCol="false" tIns="0" lIns="0" bIns="0" rIns="0">
            <a:spAutoFit/>
          </a:bodyPr>
          <a:lstStyle/>
          <a:p>
            <a:pPr algn="just">
              <a:lnSpc>
                <a:spcPts val="3575"/>
              </a:lnSpc>
            </a:pPr>
            <a:r>
              <a:rPr lang="en-US" sz="2553">
                <a:solidFill>
                  <a:srgbClr val="002B58"/>
                </a:solidFill>
                <a:latin typeface="Monda"/>
                <a:ea typeface="Monda"/>
                <a:cs typeface="Monda"/>
                <a:sym typeface="Monda"/>
              </a:rPr>
              <a:t>The data totaled 178 entries and there were no missing values or duplicate data. The distribution of each class is 59, 71, and 48. The difference in distribution is not too significant so the accuracy can be used for assessment.</a:t>
            </a:r>
          </a:p>
        </p:txBody>
      </p:sp>
      <p:sp>
        <p:nvSpPr>
          <p:cNvPr name="TextBox 13" id="13"/>
          <p:cNvSpPr txBox="true"/>
          <p:nvPr/>
        </p:nvSpPr>
        <p:spPr>
          <a:xfrm rot="0">
            <a:off x="3825801" y="2597884"/>
            <a:ext cx="1443152"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Data Type</a:t>
            </a:r>
          </a:p>
        </p:txBody>
      </p:sp>
      <p:sp>
        <p:nvSpPr>
          <p:cNvPr name="TextBox 14" id="14"/>
          <p:cNvSpPr txBox="true"/>
          <p:nvPr/>
        </p:nvSpPr>
        <p:spPr>
          <a:xfrm rot="0">
            <a:off x="7700848" y="2597884"/>
            <a:ext cx="2572429"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Missing Value</a:t>
            </a:r>
          </a:p>
        </p:txBody>
      </p:sp>
      <p:sp>
        <p:nvSpPr>
          <p:cNvPr name="TextBox 15" id="15"/>
          <p:cNvSpPr txBox="true"/>
          <p:nvPr/>
        </p:nvSpPr>
        <p:spPr>
          <a:xfrm rot="0">
            <a:off x="10273278" y="2597884"/>
            <a:ext cx="2572429"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Duplicate Data</a:t>
            </a:r>
          </a:p>
        </p:txBody>
      </p:sp>
      <p:sp>
        <p:nvSpPr>
          <p:cNvPr name="TextBox 16" id="16"/>
          <p:cNvSpPr txBox="true"/>
          <p:nvPr/>
        </p:nvSpPr>
        <p:spPr>
          <a:xfrm rot="0">
            <a:off x="10154938" y="4962638"/>
            <a:ext cx="2572429"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Class Distribution</a:t>
            </a:r>
          </a:p>
        </p:txBody>
      </p:sp>
      <p:sp>
        <p:nvSpPr>
          <p:cNvPr name="Freeform 17" id="17"/>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11"/>
            <a:stretch>
              <a:fillRect l="0" t="0" r="0" b="0"/>
            </a:stretch>
          </a:blipFill>
        </p:spPr>
      </p:sp>
      <p:sp>
        <p:nvSpPr>
          <p:cNvPr name="TextBox 18" id="18"/>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578756" y="2723722"/>
            <a:ext cx="6027644" cy="4839555"/>
          </a:xfrm>
          <a:custGeom>
            <a:avLst/>
            <a:gdLst/>
            <a:ahLst/>
            <a:cxnLst/>
            <a:rect r="r" b="b" t="t" l="l"/>
            <a:pathLst>
              <a:path h="4839555" w="6027644">
                <a:moveTo>
                  <a:pt x="0" y="0"/>
                </a:moveTo>
                <a:lnTo>
                  <a:pt x="6027644" y="0"/>
                </a:lnTo>
                <a:lnTo>
                  <a:pt x="6027644" y="4839556"/>
                </a:lnTo>
                <a:lnTo>
                  <a:pt x="0" y="4839556"/>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9144979" y="2839821"/>
            <a:ext cx="6592033" cy="2294286"/>
          </a:xfrm>
          <a:custGeom>
            <a:avLst/>
            <a:gdLst/>
            <a:ahLst/>
            <a:cxnLst/>
            <a:rect r="r" b="b" t="t" l="l"/>
            <a:pathLst>
              <a:path h="2294286" w="6592033">
                <a:moveTo>
                  <a:pt x="0" y="0"/>
                </a:moveTo>
                <a:lnTo>
                  <a:pt x="6592033" y="0"/>
                </a:lnTo>
                <a:lnTo>
                  <a:pt x="6592033" y="2294285"/>
                </a:lnTo>
                <a:lnTo>
                  <a:pt x="0" y="2294285"/>
                </a:lnTo>
                <a:lnTo>
                  <a:pt x="0" y="0"/>
                </a:lnTo>
                <a:close/>
              </a:path>
            </a:pathLst>
          </a:custGeom>
          <a:blipFill>
            <a:blip r:embed="rId8"/>
            <a:stretch>
              <a:fillRect l="0" t="0" r="0" b="0"/>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EXPLORATORY DATA ANALYSIS (EDA)</a:t>
            </a:r>
          </a:p>
        </p:txBody>
      </p:sp>
      <p:sp>
        <p:nvSpPr>
          <p:cNvPr name="TextBox 10" id="10"/>
          <p:cNvSpPr txBox="true"/>
          <p:nvPr/>
        </p:nvSpPr>
        <p:spPr>
          <a:xfrm rot="0">
            <a:off x="3011492" y="7744253"/>
            <a:ext cx="11909388" cy="1271178"/>
          </a:xfrm>
          <a:prstGeom prst="rect">
            <a:avLst/>
          </a:prstGeom>
        </p:spPr>
        <p:txBody>
          <a:bodyPr anchor="t" rtlCol="false" tIns="0" lIns="0" bIns="0" rIns="0">
            <a:spAutoFit/>
          </a:bodyPr>
          <a:lstStyle/>
          <a:p>
            <a:pPr algn="just">
              <a:lnSpc>
                <a:spcPts val="3435"/>
              </a:lnSpc>
            </a:pPr>
            <a:r>
              <a:rPr lang="en-US" sz="2453">
                <a:solidFill>
                  <a:srgbClr val="002B58"/>
                </a:solidFill>
                <a:latin typeface="Monda"/>
                <a:ea typeface="Monda"/>
                <a:cs typeface="Monda"/>
                <a:sym typeface="Monda"/>
              </a:rPr>
              <a:t>Datasets in column X (feature) have different scales, this can affect the distance-based K Nearest Neighbors model. To avoid this, scaling is needed to equalize the scale.</a:t>
            </a:r>
          </a:p>
        </p:txBody>
      </p:sp>
      <p:sp>
        <p:nvSpPr>
          <p:cNvPr name="TextBox 11" id="11"/>
          <p:cNvSpPr txBox="true"/>
          <p:nvPr/>
        </p:nvSpPr>
        <p:spPr>
          <a:xfrm rot="0">
            <a:off x="9144000" y="5436959"/>
            <a:ext cx="6593012" cy="780958"/>
          </a:xfrm>
          <a:prstGeom prst="rect">
            <a:avLst/>
          </a:prstGeom>
        </p:spPr>
        <p:txBody>
          <a:bodyPr anchor="t" rtlCol="false" tIns="0" lIns="0" bIns="0" rIns="0">
            <a:spAutoFit/>
          </a:bodyPr>
          <a:lstStyle/>
          <a:p>
            <a:pPr algn="just">
              <a:lnSpc>
                <a:spcPts val="3155"/>
              </a:lnSpc>
            </a:pPr>
            <a:r>
              <a:rPr lang="en-US" sz="2253">
                <a:solidFill>
                  <a:srgbClr val="002B58"/>
                </a:solidFill>
                <a:latin typeface="Monda"/>
                <a:ea typeface="Monda"/>
                <a:cs typeface="Monda"/>
                <a:sym typeface="Monda"/>
              </a:rPr>
              <a:t>Standardization is used because the dataset distribution has a normal distribution.</a:t>
            </a:r>
          </a:p>
        </p:txBody>
      </p:sp>
      <p:sp>
        <p:nvSpPr>
          <p:cNvPr name="TextBox 12" id="12"/>
          <p:cNvSpPr txBox="true"/>
          <p:nvPr/>
        </p:nvSpPr>
        <p:spPr>
          <a:xfrm rot="0">
            <a:off x="4341430" y="2398951"/>
            <a:ext cx="2826547" cy="265338"/>
          </a:xfrm>
          <a:prstGeom prst="rect">
            <a:avLst/>
          </a:prstGeom>
        </p:spPr>
        <p:txBody>
          <a:bodyPr anchor="t" rtlCol="false" tIns="0" lIns="0" bIns="0" rIns="0">
            <a:spAutoFit/>
          </a:bodyPr>
          <a:lstStyle/>
          <a:p>
            <a:pPr algn="just">
              <a:lnSpc>
                <a:spcPts val="2175"/>
              </a:lnSpc>
            </a:pPr>
            <a:r>
              <a:rPr lang="en-US" sz="1553">
                <a:solidFill>
                  <a:srgbClr val="002B58"/>
                </a:solidFill>
                <a:latin typeface="Monda"/>
                <a:ea typeface="Monda"/>
                <a:cs typeface="Monda"/>
                <a:sym typeface="Monda"/>
              </a:rPr>
              <a:t>Data is normally distributed</a:t>
            </a:r>
          </a:p>
        </p:txBody>
      </p:sp>
      <p:sp>
        <p:nvSpPr>
          <p:cNvPr name="TextBox 13" id="13"/>
          <p:cNvSpPr txBox="true"/>
          <p:nvPr/>
        </p:nvSpPr>
        <p:spPr>
          <a:xfrm rot="0">
            <a:off x="9147781" y="2469708"/>
            <a:ext cx="4681451" cy="265338"/>
          </a:xfrm>
          <a:prstGeom prst="rect">
            <a:avLst/>
          </a:prstGeom>
        </p:spPr>
        <p:txBody>
          <a:bodyPr anchor="t" rtlCol="false" tIns="0" lIns="0" bIns="0" rIns="0">
            <a:spAutoFit/>
          </a:bodyPr>
          <a:lstStyle/>
          <a:p>
            <a:pPr algn="just">
              <a:lnSpc>
                <a:spcPts val="2175"/>
              </a:lnSpc>
            </a:pPr>
            <a:r>
              <a:rPr lang="en-US" sz="1553">
                <a:solidFill>
                  <a:srgbClr val="002B58"/>
                </a:solidFill>
                <a:latin typeface="Monda"/>
                <a:ea typeface="Monda"/>
                <a:cs typeface="Monda"/>
                <a:sym typeface="Monda"/>
              </a:rPr>
              <a:t>Feature scaling with the standardization method</a:t>
            </a:r>
          </a:p>
        </p:txBody>
      </p:sp>
      <p:sp>
        <p:nvSpPr>
          <p:cNvPr name="Freeform 14" id="14"/>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5" id="15"/>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90190" y="2879476"/>
            <a:ext cx="7959724" cy="2184459"/>
          </a:xfrm>
          <a:custGeom>
            <a:avLst/>
            <a:gdLst/>
            <a:ahLst/>
            <a:cxnLst/>
            <a:rect r="r" b="b" t="t" l="l"/>
            <a:pathLst>
              <a:path h="2184459" w="7959724">
                <a:moveTo>
                  <a:pt x="0" y="0"/>
                </a:moveTo>
                <a:lnTo>
                  <a:pt x="7959724" y="0"/>
                </a:lnTo>
                <a:lnTo>
                  <a:pt x="7959724" y="2184460"/>
                </a:lnTo>
                <a:lnTo>
                  <a:pt x="0" y="2184460"/>
                </a:lnTo>
                <a:lnTo>
                  <a:pt x="0" y="0"/>
                </a:lnTo>
                <a:close/>
              </a:path>
            </a:pathLst>
          </a:custGeom>
          <a:blipFill>
            <a:blip r:embed="rId7"/>
            <a:stretch>
              <a:fillRect l="0" t="-7905" r="0" b="-4596"/>
            </a:stretch>
          </a:blipFill>
          <a:ln w="19050" cap="sq">
            <a:solidFill>
              <a:srgbClr val="000000"/>
            </a:solidFill>
            <a:prstDash val="solid"/>
            <a:miter/>
          </a:ln>
        </p:spPr>
      </p:sp>
      <p:sp>
        <p:nvSpPr>
          <p:cNvPr name="Freeform 8" id="8"/>
          <p:cNvSpPr/>
          <p:nvPr/>
        </p:nvSpPr>
        <p:spPr>
          <a:xfrm flipH="false" flipV="false" rot="0">
            <a:off x="2490190" y="5574242"/>
            <a:ext cx="7959724" cy="2921457"/>
          </a:xfrm>
          <a:custGeom>
            <a:avLst/>
            <a:gdLst/>
            <a:ahLst/>
            <a:cxnLst/>
            <a:rect r="r" b="b" t="t" l="l"/>
            <a:pathLst>
              <a:path h="2921457" w="7959724">
                <a:moveTo>
                  <a:pt x="0" y="0"/>
                </a:moveTo>
                <a:lnTo>
                  <a:pt x="7959724" y="0"/>
                </a:lnTo>
                <a:lnTo>
                  <a:pt x="7959724" y="2921457"/>
                </a:lnTo>
                <a:lnTo>
                  <a:pt x="0" y="2921457"/>
                </a:lnTo>
                <a:lnTo>
                  <a:pt x="0" y="0"/>
                </a:lnTo>
                <a:close/>
              </a:path>
            </a:pathLst>
          </a:custGeom>
          <a:blipFill>
            <a:blip r:embed="rId8"/>
            <a:stretch>
              <a:fillRect l="0" t="0" r="0" b="-5917"/>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EXPLORATORY DATA ANALYSIS (EDA)</a:t>
            </a:r>
          </a:p>
        </p:txBody>
      </p:sp>
      <p:sp>
        <p:nvSpPr>
          <p:cNvPr name="TextBox 10" id="10"/>
          <p:cNvSpPr txBox="true"/>
          <p:nvPr/>
        </p:nvSpPr>
        <p:spPr>
          <a:xfrm rot="0">
            <a:off x="10856402" y="2831851"/>
            <a:ext cx="5498252" cy="3378108"/>
          </a:xfrm>
          <a:prstGeom prst="rect">
            <a:avLst/>
          </a:prstGeom>
        </p:spPr>
        <p:txBody>
          <a:bodyPr anchor="t" rtlCol="false" tIns="0" lIns="0" bIns="0" rIns="0">
            <a:spAutoFit/>
          </a:bodyPr>
          <a:lstStyle/>
          <a:p>
            <a:pPr algn="just">
              <a:lnSpc>
                <a:spcPts val="3855"/>
              </a:lnSpc>
            </a:pPr>
            <a:r>
              <a:rPr lang="en-US" sz="2753">
                <a:solidFill>
                  <a:srgbClr val="002B58"/>
                </a:solidFill>
                <a:latin typeface="Monda"/>
                <a:ea typeface="Monda"/>
                <a:cs typeface="Monda"/>
                <a:sym typeface="Monda"/>
              </a:rPr>
              <a:t>The scaling-standardization method makes the features have a mean value = 0 and standard deviation = 1, making it more balanced for models that use distance calculations such as K Nearest Neighbors.</a:t>
            </a:r>
          </a:p>
        </p:txBody>
      </p:sp>
      <p:sp>
        <p:nvSpPr>
          <p:cNvPr name="TextBox 11" id="11"/>
          <p:cNvSpPr txBox="true"/>
          <p:nvPr/>
        </p:nvSpPr>
        <p:spPr>
          <a:xfrm rot="0">
            <a:off x="2490190" y="2447769"/>
            <a:ext cx="2563096"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Before Standarization</a:t>
            </a:r>
          </a:p>
        </p:txBody>
      </p:sp>
      <p:sp>
        <p:nvSpPr>
          <p:cNvPr name="TextBox 12" id="12"/>
          <p:cNvSpPr txBox="true"/>
          <p:nvPr/>
        </p:nvSpPr>
        <p:spPr>
          <a:xfrm rot="0">
            <a:off x="2490190" y="5228259"/>
            <a:ext cx="2563096"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After Standarization</a:t>
            </a:r>
          </a:p>
        </p:txBody>
      </p:sp>
      <p:sp>
        <p:nvSpPr>
          <p:cNvPr name="Freeform 13" id="13"/>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4" id="14"/>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122621" y="2608314"/>
            <a:ext cx="7957747" cy="1083608"/>
          </a:xfrm>
          <a:custGeom>
            <a:avLst/>
            <a:gdLst/>
            <a:ahLst/>
            <a:cxnLst/>
            <a:rect r="r" b="b" t="t" l="l"/>
            <a:pathLst>
              <a:path h="1083608" w="7957747">
                <a:moveTo>
                  <a:pt x="0" y="0"/>
                </a:moveTo>
                <a:lnTo>
                  <a:pt x="7957747" y="0"/>
                </a:lnTo>
                <a:lnTo>
                  <a:pt x="7957747" y="1083608"/>
                </a:lnTo>
                <a:lnTo>
                  <a:pt x="0" y="1083608"/>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3122621" y="6547053"/>
            <a:ext cx="7957747" cy="1338923"/>
          </a:xfrm>
          <a:custGeom>
            <a:avLst/>
            <a:gdLst/>
            <a:ahLst/>
            <a:cxnLst/>
            <a:rect r="r" b="b" t="t" l="l"/>
            <a:pathLst>
              <a:path h="1338923" w="7957747">
                <a:moveTo>
                  <a:pt x="0" y="0"/>
                </a:moveTo>
                <a:lnTo>
                  <a:pt x="7957747" y="0"/>
                </a:lnTo>
                <a:lnTo>
                  <a:pt x="7957747" y="1338922"/>
                </a:lnTo>
                <a:lnTo>
                  <a:pt x="0" y="1338922"/>
                </a:lnTo>
                <a:lnTo>
                  <a:pt x="0" y="0"/>
                </a:lnTo>
                <a:close/>
              </a:path>
            </a:pathLst>
          </a:custGeom>
          <a:blipFill>
            <a:blip r:embed="rId8"/>
            <a:stretch>
              <a:fillRect l="0" t="0" r="0" b="0"/>
            </a:stretch>
          </a:blipFill>
          <a:ln w="19050" cap="sq">
            <a:solidFill>
              <a:srgbClr val="000000"/>
            </a:solidFill>
            <a:prstDash val="solid"/>
            <a:miter/>
          </a:ln>
        </p:spPr>
      </p:sp>
      <p:sp>
        <p:nvSpPr>
          <p:cNvPr name="Freeform 9" id="9"/>
          <p:cNvSpPr/>
          <p:nvPr/>
        </p:nvSpPr>
        <p:spPr>
          <a:xfrm flipH="false" flipV="false" rot="0">
            <a:off x="3140322" y="4025297"/>
            <a:ext cx="7922345" cy="2198451"/>
          </a:xfrm>
          <a:custGeom>
            <a:avLst/>
            <a:gdLst/>
            <a:ahLst/>
            <a:cxnLst/>
            <a:rect r="r" b="b" t="t" l="l"/>
            <a:pathLst>
              <a:path h="2198451" w="7922345">
                <a:moveTo>
                  <a:pt x="0" y="0"/>
                </a:moveTo>
                <a:lnTo>
                  <a:pt x="7922345" y="0"/>
                </a:lnTo>
                <a:lnTo>
                  <a:pt x="7922345" y="2198451"/>
                </a:lnTo>
                <a:lnTo>
                  <a:pt x="0" y="2198451"/>
                </a:lnTo>
                <a:lnTo>
                  <a:pt x="0" y="0"/>
                </a:lnTo>
                <a:close/>
              </a:path>
            </a:pathLst>
          </a:custGeom>
          <a:blipFill>
            <a:blip r:embed="rId9"/>
            <a:stretch>
              <a:fillRect l="0" t="0" r="0" b="0"/>
            </a:stretch>
          </a:blipFill>
          <a:ln w="19050" cap="sq">
            <a:solidFill>
              <a:srgbClr val="000000"/>
            </a:solidFill>
            <a:prstDash val="solid"/>
            <a:miter/>
          </a:ln>
        </p:spPr>
      </p:sp>
      <p:sp>
        <p:nvSpPr>
          <p:cNvPr name="TextBox 10" id="10"/>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MACHINE LEARNING MODEL</a:t>
            </a:r>
          </a:p>
        </p:txBody>
      </p:sp>
      <p:sp>
        <p:nvSpPr>
          <p:cNvPr name="TextBox 11" id="11"/>
          <p:cNvSpPr txBox="true"/>
          <p:nvPr/>
        </p:nvSpPr>
        <p:spPr>
          <a:xfrm rot="0">
            <a:off x="11323189" y="2560689"/>
            <a:ext cx="4838105" cy="1516923"/>
          </a:xfrm>
          <a:prstGeom prst="rect">
            <a:avLst/>
          </a:prstGeom>
        </p:spPr>
        <p:txBody>
          <a:bodyPr anchor="t" rtlCol="false" tIns="0" lIns="0" bIns="0" rIns="0">
            <a:spAutoFit/>
          </a:bodyPr>
          <a:lstStyle/>
          <a:p>
            <a:pPr algn="just">
              <a:lnSpc>
                <a:spcPts val="3015"/>
              </a:lnSpc>
            </a:pPr>
            <a:r>
              <a:rPr lang="en-US" sz="2153">
                <a:solidFill>
                  <a:srgbClr val="002B58"/>
                </a:solidFill>
                <a:latin typeface="Monda"/>
                <a:ea typeface="Monda"/>
                <a:cs typeface="Monda"/>
                <a:sym typeface="Monda"/>
              </a:rPr>
              <a:t>Split Data:</a:t>
            </a:r>
          </a:p>
          <a:p>
            <a:pPr algn="just">
              <a:lnSpc>
                <a:spcPts val="3015"/>
              </a:lnSpc>
            </a:pPr>
            <a:r>
              <a:rPr lang="en-US" sz="2153">
                <a:solidFill>
                  <a:srgbClr val="002B58"/>
                </a:solidFill>
                <a:latin typeface="Monda"/>
                <a:ea typeface="Monda"/>
                <a:cs typeface="Monda"/>
                <a:sym typeface="Monda"/>
              </a:rPr>
              <a:t>The data is split into 75% train for the training model and 25% test for the test model.</a:t>
            </a:r>
          </a:p>
        </p:txBody>
      </p:sp>
      <p:sp>
        <p:nvSpPr>
          <p:cNvPr name="TextBox 12" id="12"/>
          <p:cNvSpPr txBox="true"/>
          <p:nvPr/>
        </p:nvSpPr>
        <p:spPr>
          <a:xfrm rot="0">
            <a:off x="11323189" y="4274371"/>
            <a:ext cx="4838105" cy="1135923"/>
          </a:xfrm>
          <a:prstGeom prst="rect">
            <a:avLst/>
          </a:prstGeom>
        </p:spPr>
        <p:txBody>
          <a:bodyPr anchor="t" rtlCol="false" tIns="0" lIns="0" bIns="0" rIns="0">
            <a:spAutoFit/>
          </a:bodyPr>
          <a:lstStyle/>
          <a:p>
            <a:pPr algn="just">
              <a:lnSpc>
                <a:spcPts val="3015"/>
              </a:lnSpc>
            </a:pPr>
            <a:r>
              <a:rPr lang="en-US" sz="2153">
                <a:solidFill>
                  <a:srgbClr val="002B58"/>
                </a:solidFill>
                <a:latin typeface="Monda"/>
                <a:ea typeface="Monda"/>
                <a:cs typeface="Monda"/>
                <a:sym typeface="Monda"/>
              </a:rPr>
              <a:t>Looping:</a:t>
            </a:r>
          </a:p>
          <a:p>
            <a:pPr algn="just">
              <a:lnSpc>
                <a:spcPts val="3015"/>
              </a:lnSpc>
            </a:pPr>
            <a:r>
              <a:rPr lang="en-US" sz="2153">
                <a:solidFill>
                  <a:srgbClr val="002B58"/>
                </a:solidFill>
                <a:latin typeface="Monda"/>
                <a:ea typeface="Monda"/>
                <a:cs typeface="Monda"/>
                <a:sym typeface="Monda"/>
              </a:rPr>
              <a:t>Looping to find the best n_neighbors value (with the minimum error rate).</a:t>
            </a:r>
          </a:p>
        </p:txBody>
      </p:sp>
      <p:sp>
        <p:nvSpPr>
          <p:cNvPr name="TextBox 13" id="13"/>
          <p:cNvSpPr txBox="true"/>
          <p:nvPr/>
        </p:nvSpPr>
        <p:spPr>
          <a:xfrm rot="0">
            <a:off x="11323189" y="5699591"/>
            <a:ext cx="4838105" cy="1516923"/>
          </a:xfrm>
          <a:prstGeom prst="rect">
            <a:avLst/>
          </a:prstGeom>
        </p:spPr>
        <p:txBody>
          <a:bodyPr anchor="t" rtlCol="false" tIns="0" lIns="0" bIns="0" rIns="0">
            <a:spAutoFit/>
          </a:bodyPr>
          <a:lstStyle/>
          <a:p>
            <a:pPr algn="just">
              <a:lnSpc>
                <a:spcPts val="3015"/>
              </a:lnSpc>
            </a:pPr>
            <a:r>
              <a:rPr lang="en-US" sz="2153">
                <a:solidFill>
                  <a:srgbClr val="002B58"/>
                </a:solidFill>
                <a:latin typeface="Monda"/>
                <a:ea typeface="Monda"/>
                <a:cs typeface="Monda"/>
                <a:sym typeface="Monda"/>
              </a:rPr>
              <a:t>Prediction:</a:t>
            </a:r>
          </a:p>
          <a:p>
            <a:pPr algn="just">
              <a:lnSpc>
                <a:spcPts val="3015"/>
              </a:lnSpc>
            </a:pPr>
            <a:r>
              <a:rPr lang="en-US" sz="2153">
                <a:solidFill>
                  <a:srgbClr val="002B58"/>
                </a:solidFill>
                <a:latin typeface="Monda"/>
                <a:ea typeface="Monda"/>
                <a:cs typeface="Monda"/>
                <a:sym typeface="Monda"/>
              </a:rPr>
              <a:t>prediction using the best n_neighbors parameter which is n_neighbors = 6.</a:t>
            </a:r>
          </a:p>
        </p:txBody>
      </p:sp>
      <p:sp>
        <p:nvSpPr>
          <p:cNvPr name="Freeform 14" id="14"/>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10"/>
            <a:stretch>
              <a:fillRect l="0" t="0" r="0" b="0"/>
            </a:stretch>
          </a:blipFill>
        </p:spPr>
      </p:sp>
      <p:sp>
        <p:nvSpPr>
          <p:cNvPr name="TextBox 15" id="15"/>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586017" y="3134183"/>
            <a:ext cx="6980966" cy="1370015"/>
          </a:xfrm>
          <a:custGeom>
            <a:avLst/>
            <a:gdLst/>
            <a:ahLst/>
            <a:cxnLst/>
            <a:rect r="r" b="b" t="t" l="l"/>
            <a:pathLst>
              <a:path h="1370015" w="6980966">
                <a:moveTo>
                  <a:pt x="0" y="0"/>
                </a:moveTo>
                <a:lnTo>
                  <a:pt x="6980967" y="0"/>
                </a:lnTo>
                <a:lnTo>
                  <a:pt x="6980967" y="1370014"/>
                </a:lnTo>
                <a:lnTo>
                  <a:pt x="0" y="1370014"/>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2655979" y="4879906"/>
            <a:ext cx="6911004" cy="3584079"/>
          </a:xfrm>
          <a:custGeom>
            <a:avLst/>
            <a:gdLst/>
            <a:ahLst/>
            <a:cxnLst/>
            <a:rect r="r" b="b" t="t" l="l"/>
            <a:pathLst>
              <a:path h="3584079" w="6911004">
                <a:moveTo>
                  <a:pt x="0" y="0"/>
                </a:moveTo>
                <a:lnTo>
                  <a:pt x="6911005" y="0"/>
                </a:lnTo>
                <a:lnTo>
                  <a:pt x="6911005" y="3584079"/>
                </a:lnTo>
                <a:lnTo>
                  <a:pt x="0" y="3584079"/>
                </a:lnTo>
                <a:lnTo>
                  <a:pt x="0" y="0"/>
                </a:lnTo>
                <a:close/>
              </a:path>
            </a:pathLst>
          </a:custGeom>
          <a:blipFill>
            <a:blip r:embed="rId8"/>
            <a:stretch>
              <a:fillRect l="0" t="0" r="0" b="0"/>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MACHINE LEARNING MODEL</a:t>
            </a:r>
          </a:p>
        </p:txBody>
      </p:sp>
      <p:sp>
        <p:nvSpPr>
          <p:cNvPr name="TextBox 10" id="10"/>
          <p:cNvSpPr txBox="true"/>
          <p:nvPr/>
        </p:nvSpPr>
        <p:spPr>
          <a:xfrm rot="0">
            <a:off x="10082775" y="2518756"/>
            <a:ext cx="6402898" cy="224844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Classification Report</a:t>
            </a:r>
          </a:p>
          <a:p>
            <a:pPr algn="just" marL="400198" indent="-200099" lvl="1">
              <a:lnSpc>
                <a:spcPts val="2595"/>
              </a:lnSpc>
              <a:buFont typeface="Arial"/>
              <a:buChar char="•"/>
            </a:pPr>
            <a:r>
              <a:rPr lang="en-US" sz="1853">
                <a:solidFill>
                  <a:srgbClr val="002B58"/>
                </a:solidFill>
                <a:latin typeface="Monda"/>
                <a:ea typeface="Monda"/>
                <a:cs typeface="Monda"/>
                <a:sym typeface="Monda"/>
              </a:rPr>
              <a:t>Precision to show how many correct positive predictions out of all predicted positives</a:t>
            </a:r>
          </a:p>
          <a:p>
            <a:pPr algn="just" marL="400198" indent="-200099" lvl="1">
              <a:lnSpc>
                <a:spcPts val="2595"/>
              </a:lnSpc>
              <a:buFont typeface="Arial"/>
              <a:buChar char="•"/>
            </a:pPr>
            <a:r>
              <a:rPr lang="en-US" sz="1853">
                <a:solidFill>
                  <a:srgbClr val="002B58"/>
                </a:solidFill>
                <a:latin typeface="Monda"/>
                <a:ea typeface="Monda"/>
                <a:cs typeface="Monda"/>
                <a:sym typeface="Monda"/>
              </a:rPr>
              <a:t>Recall to show how many true positives out of all true positives</a:t>
            </a:r>
          </a:p>
          <a:p>
            <a:pPr algn="just" marL="400198" indent="-200099" lvl="1">
              <a:lnSpc>
                <a:spcPts val="2595"/>
              </a:lnSpc>
              <a:buFont typeface="Arial"/>
              <a:buChar char="•"/>
            </a:pPr>
            <a:r>
              <a:rPr lang="en-US" sz="1853">
                <a:solidFill>
                  <a:srgbClr val="002B58"/>
                </a:solidFill>
                <a:latin typeface="Monda"/>
                <a:ea typeface="Monda"/>
                <a:cs typeface="Monda"/>
                <a:sym typeface="Monda"/>
              </a:rPr>
              <a:t>F1-Score to show the average of the precision and recall values.</a:t>
            </a:r>
          </a:p>
        </p:txBody>
      </p:sp>
      <p:sp>
        <p:nvSpPr>
          <p:cNvPr name="TextBox 11" id="11"/>
          <p:cNvSpPr txBox="true"/>
          <p:nvPr/>
        </p:nvSpPr>
        <p:spPr>
          <a:xfrm rot="0">
            <a:off x="10082775" y="5338699"/>
            <a:ext cx="6402898" cy="224844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Interpretation of Results</a:t>
            </a:r>
          </a:p>
          <a:p>
            <a:pPr algn="just" marL="400198" indent="-200099" lvl="1">
              <a:lnSpc>
                <a:spcPts val="2595"/>
              </a:lnSpc>
              <a:buFont typeface="Arial"/>
              <a:buChar char="•"/>
            </a:pPr>
            <a:r>
              <a:rPr lang="en-US" sz="1853">
                <a:solidFill>
                  <a:srgbClr val="002B58"/>
                </a:solidFill>
                <a:latin typeface="Monda"/>
                <a:ea typeface="Monda"/>
                <a:cs typeface="Monda"/>
                <a:sym typeface="Monda"/>
              </a:rPr>
              <a:t>Class 0 → Precision 0.94, Recall 1.00 (all class 0 detected, few false positives).</a:t>
            </a:r>
          </a:p>
          <a:p>
            <a:pPr algn="just" marL="400198" indent="-200099" lvl="1">
              <a:lnSpc>
                <a:spcPts val="2595"/>
              </a:lnSpc>
              <a:buFont typeface="Arial"/>
              <a:buChar char="•"/>
            </a:pPr>
            <a:r>
              <a:rPr lang="en-US" sz="1853">
                <a:solidFill>
                  <a:srgbClr val="002B58"/>
                </a:solidFill>
                <a:latin typeface="Monda"/>
                <a:ea typeface="Monda"/>
                <a:cs typeface="Monda"/>
                <a:sym typeface="Monda"/>
              </a:rPr>
              <a:t>Class 1 → Precision 1.00, Recall 0.94 (no false positives, but some false negatives).</a:t>
            </a:r>
          </a:p>
          <a:p>
            <a:pPr algn="just" marL="400198" indent="-200099" lvl="1">
              <a:lnSpc>
                <a:spcPts val="2595"/>
              </a:lnSpc>
              <a:buFont typeface="Arial"/>
              <a:buChar char="•"/>
            </a:pPr>
            <a:r>
              <a:rPr lang="en-US" sz="1853">
                <a:solidFill>
                  <a:srgbClr val="002B58"/>
                </a:solidFill>
                <a:latin typeface="Monda"/>
                <a:ea typeface="Monda"/>
                <a:cs typeface="Monda"/>
                <a:sym typeface="Monda"/>
              </a:rPr>
              <a:t>Class 2 → Precision &amp; Recall 1.00 (all class 2s are perfectly detected).</a:t>
            </a:r>
          </a:p>
        </p:txBody>
      </p:sp>
      <p:sp>
        <p:nvSpPr>
          <p:cNvPr name="TextBox 12" id="12"/>
          <p:cNvSpPr txBox="true"/>
          <p:nvPr/>
        </p:nvSpPr>
        <p:spPr>
          <a:xfrm rot="0">
            <a:off x="10082775" y="7834792"/>
            <a:ext cx="5227267" cy="62919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Overall accuracy = 97.77% (the model performed very well).</a:t>
            </a:r>
          </a:p>
        </p:txBody>
      </p:sp>
      <p:sp>
        <p:nvSpPr>
          <p:cNvPr name="TextBox 13" id="13"/>
          <p:cNvSpPr txBox="true"/>
          <p:nvPr/>
        </p:nvSpPr>
        <p:spPr>
          <a:xfrm rot="0">
            <a:off x="4860256" y="2460308"/>
            <a:ext cx="2845174" cy="455295"/>
          </a:xfrm>
          <a:prstGeom prst="rect">
            <a:avLst/>
          </a:prstGeom>
        </p:spPr>
        <p:txBody>
          <a:bodyPr anchor="t" rtlCol="false" tIns="0" lIns="0" bIns="0" rIns="0">
            <a:spAutoFit/>
          </a:bodyPr>
          <a:lstStyle/>
          <a:p>
            <a:pPr algn="ctr">
              <a:lnSpc>
                <a:spcPts val="3779"/>
              </a:lnSpc>
            </a:pPr>
            <a:r>
              <a:rPr lang="en-US" b="true" sz="2700">
                <a:solidFill>
                  <a:srgbClr val="002B58"/>
                </a:solidFill>
                <a:latin typeface="Monda Bold"/>
                <a:ea typeface="Monda Bold"/>
                <a:cs typeface="Monda Bold"/>
                <a:sym typeface="Monda Bold"/>
              </a:rPr>
              <a:t>EVALUATION</a:t>
            </a:r>
          </a:p>
        </p:txBody>
      </p:sp>
      <p:sp>
        <p:nvSpPr>
          <p:cNvPr name="Freeform 14" id="14"/>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5" id="15"/>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57034" y="2547331"/>
            <a:ext cx="6914435" cy="5849849"/>
          </a:xfrm>
          <a:custGeom>
            <a:avLst/>
            <a:gdLst/>
            <a:ahLst/>
            <a:cxnLst/>
            <a:rect r="r" b="b" t="t" l="l"/>
            <a:pathLst>
              <a:path h="5849849" w="6914435">
                <a:moveTo>
                  <a:pt x="0" y="0"/>
                </a:moveTo>
                <a:lnTo>
                  <a:pt x="6914436" y="0"/>
                </a:lnTo>
                <a:lnTo>
                  <a:pt x="6914436" y="5849849"/>
                </a:lnTo>
                <a:lnTo>
                  <a:pt x="0" y="5849849"/>
                </a:lnTo>
                <a:lnTo>
                  <a:pt x="0" y="0"/>
                </a:lnTo>
                <a:close/>
              </a:path>
            </a:pathLst>
          </a:custGeom>
          <a:blipFill>
            <a:blip r:embed="rId7"/>
            <a:stretch>
              <a:fillRect l="0" t="0" r="0" b="0"/>
            </a:stretch>
          </a:blipFill>
          <a:ln w="19050" cap="sq">
            <a:solidFill>
              <a:srgbClr val="000000"/>
            </a:solidFill>
            <a:prstDash val="solid"/>
            <a:miter/>
          </a:ln>
        </p:spPr>
      </p:sp>
      <p:sp>
        <p:nvSpPr>
          <p:cNvPr name="TextBox 8" id="8"/>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VISUALISASI</a:t>
            </a:r>
          </a:p>
        </p:txBody>
      </p:sp>
      <p:sp>
        <p:nvSpPr>
          <p:cNvPr name="TextBox 9" id="9"/>
          <p:cNvSpPr txBox="true"/>
          <p:nvPr/>
        </p:nvSpPr>
        <p:spPr>
          <a:xfrm rot="0">
            <a:off x="9841506" y="2920107"/>
            <a:ext cx="6402898" cy="5053238"/>
          </a:xfrm>
          <a:prstGeom prst="rect">
            <a:avLst/>
          </a:prstGeom>
        </p:spPr>
        <p:txBody>
          <a:bodyPr anchor="t" rtlCol="false" tIns="0" lIns="0" bIns="0" rIns="0">
            <a:spAutoFit/>
          </a:bodyPr>
          <a:lstStyle/>
          <a:p>
            <a:pPr algn="just">
              <a:lnSpc>
                <a:spcPts val="2875"/>
              </a:lnSpc>
            </a:pPr>
            <a:r>
              <a:rPr lang="en-US" sz="2053">
                <a:solidFill>
                  <a:srgbClr val="002B58"/>
                </a:solidFill>
                <a:latin typeface="Monda"/>
                <a:ea typeface="Monda"/>
                <a:cs typeface="Monda"/>
                <a:sym typeface="Monda"/>
              </a:rPr>
              <a:t>Correct Prediction:</a:t>
            </a:r>
          </a:p>
          <a:p>
            <a:pPr algn="just" marL="443377" indent="-221688" lvl="1">
              <a:lnSpc>
                <a:spcPts val="2875"/>
              </a:lnSpc>
              <a:buFont typeface="Arial"/>
              <a:buChar char="•"/>
            </a:pPr>
            <a:r>
              <a:rPr lang="en-US" sz="2053">
                <a:solidFill>
                  <a:srgbClr val="002B58"/>
                </a:solidFill>
                <a:latin typeface="Monda"/>
                <a:ea typeface="Monda"/>
                <a:cs typeface="Monda"/>
                <a:sym typeface="Monda"/>
              </a:rPr>
              <a:t>Class 0 → 15 correctly classified as class_0</a:t>
            </a:r>
          </a:p>
          <a:p>
            <a:pPr algn="just" marL="443377" indent="-221688" lvl="1">
              <a:lnSpc>
                <a:spcPts val="2875"/>
              </a:lnSpc>
              <a:buFont typeface="Arial"/>
              <a:buChar char="•"/>
            </a:pPr>
            <a:r>
              <a:rPr lang="en-US" sz="2053">
                <a:solidFill>
                  <a:srgbClr val="002B58"/>
                </a:solidFill>
                <a:latin typeface="Monda"/>
                <a:ea typeface="Monda"/>
                <a:cs typeface="Monda"/>
                <a:sym typeface="Monda"/>
              </a:rPr>
              <a:t>Class 1 → 17 correctly classified as class_1</a:t>
            </a:r>
          </a:p>
          <a:p>
            <a:pPr algn="just" marL="443377" indent="-221688" lvl="1">
              <a:lnSpc>
                <a:spcPts val="2875"/>
              </a:lnSpc>
              <a:buFont typeface="Arial"/>
              <a:buChar char="•"/>
            </a:pPr>
            <a:r>
              <a:rPr lang="en-US" sz="2053">
                <a:solidFill>
                  <a:srgbClr val="002B58"/>
                </a:solidFill>
                <a:latin typeface="Monda"/>
                <a:ea typeface="Monda"/>
                <a:cs typeface="Monda"/>
                <a:sym typeface="Monda"/>
              </a:rPr>
              <a:t>Class 2 → 12 correctly classified as class_2</a:t>
            </a:r>
          </a:p>
          <a:p>
            <a:pPr algn="just">
              <a:lnSpc>
                <a:spcPts val="2875"/>
              </a:lnSpc>
            </a:pPr>
          </a:p>
          <a:p>
            <a:pPr algn="just">
              <a:lnSpc>
                <a:spcPts val="2875"/>
              </a:lnSpc>
            </a:pPr>
            <a:r>
              <a:rPr lang="en-US" sz="2053">
                <a:solidFill>
                  <a:srgbClr val="002B58"/>
                </a:solidFill>
                <a:latin typeface="Monda"/>
                <a:ea typeface="Monda"/>
                <a:cs typeface="Monda"/>
                <a:sym typeface="Monda"/>
              </a:rPr>
              <a:t>Incorrect Prediction:</a:t>
            </a:r>
          </a:p>
          <a:p>
            <a:pPr algn="just" marL="443377" indent="-221688" lvl="1">
              <a:lnSpc>
                <a:spcPts val="2875"/>
              </a:lnSpc>
              <a:buFont typeface="Arial"/>
              <a:buChar char="•"/>
            </a:pPr>
            <a:r>
              <a:rPr lang="en-US" sz="2053">
                <a:solidFill>
                  <a:srgbClr val="002B58"/>
                </a:solidFill>
                <a:latin typeface="Monda"/>
                <a:ea typeface="Monda"/>
                <a:cs typeface="Monda"/>
                <a:sym typeface="Monda"/>
              </a:rPr>
              <a:t>1 data from class_1 is incorrectly classified as class_0.</a:t>
            </a:r>
          </a:p>
          <a:p>
            <a:pPr algn="just">
              <a:lnSpc>
                <a:spcPts val="2875"/>
              </a:lnSpc>
            </a:pPr>
          </a:p>
          <a:p>
            <a:pPr algn="just">
              <a:lnSpc>
                <a:spcPts val="2875"/>
              </a:lnSpc>
            </a:pPr>
            <a:r>
              <a:rPr lang="en-US" sz="2053">
                <a:solidFill>
                  <a:srgbClr val="002B58"/>
                </a:solidFill>
                <a:latin typeface="Monda"/>
                <a:ea typeface="Monda"/>
                <a:cs typeface="Monda"/>
                <a:sym typeface="Monda"/>
              </a:rPr>
              <a:t>Conclusion:</a:t>
            </a:r>
          </a:p>
          <a:p>
            <a:pPr algn="just">
              <a:lnSpc>
                <a:spcPts val="2875"/>
              </a:lnSpc>
            </a:pPr>
            <a:r>
              <a:rPr lang="en-US" sz="2053">
                <a:solidFill>
                  <a:srgbClr val="002B58"/>
                </a:solidFill>
                <a:latin typeface="Monda"/>
                <a:ea typeface="Monda"/>
                <a:cs typeface="Monda"/>
                <a:sym typeface="Monda"/>
              </a:rPr>
              <a:t>The model only experienced 1 prediction error, namely 1 data class_1 was incorrectly classified as class_0. So it can be said that this model is very good.</a:t>
            </a:r>
          </a:p>
        </p:txBody>
      </p:sp>
      <p:sp>
        <p:nvSpPr>
          <p:cNvPr name="Freeform 10" id="10"/>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8"/>
            <a:stretch>
              <a:fillRect l="0" t="0" r="0" b="0"/>
            </a:stretch>
          </a:blipFill>
        </p:spPr>
      </p:sp>
      <p:sp>
        <p:nvSpPr>
          <p:cNvPr name="TextBox 11" id="11"/>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DAGgHsx2Ilk</dc:identifier>
  <dcterms:modified xsi:type="dcterms:W3CDTF">2011-08-01T06:04:30Z</dcterms:modified>
  <cp:revision>1</cp:revision>
  <dc:title>Blue Modern Elegant Presentation</dc:title>
</cp:coreProperties>
</file>