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3" r:id="rId2"/>
    <p:sldId id="281" r:id="rId3"/>
    <p:sldId id="290" r:id="rId4"/>
    <p:sldId id="291" r:id="rId5"/>
    <p:sldId id="309" r:id="rId6"/>
    <p:sldId id="279" r:id="rId7"/>
    <p:sldId id="271" r:id="rId8"/>
    <p:sldId id="301" r:id="rId9"/>
    <p:sldId id="314" r:id="rId10"/>
    <p:sldId id="283" r:id="rId11"/>
    <p:sldId id="285" r:id="rId12"/>
    <p:sldId id="310" r:id="rId13"/>
    <p:sldId id="311" r:id="rId14"/>
    <p:sldId id="312" r:id="rId15"/>
    <p:sldId id="313" r:id="rId16"/>
    <p:sldId id="315" r:id="rId17"/>
    <p:sldId id="316" r:id="rId18"/>
    <p:sldId id="317" r:id="rId19"/>
    <p:sldId id="318" r:id="rId20"/>
    <p:sldId id="287" r:id="rId21"/>
    <p:sldId id="294" r:id="rId2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5935" autoAdjust="0"/>
    <p:restoredTop sz="94621" autoAdjust="0"/>
  </p:normalViewPr>
  <p:slideViewPr>
    <p:cSldViewPr>
      <p:cViewPr varScale="1">
        <p:scale>
          <a:sx n="92" d="100"/>
          <a:sy n="92" d="100"/>
        </p:scale>
        <p:origin x="221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1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0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2019-09-16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708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음성으로 말해요 </a:t>
            </a:r>
            <a:r>
              <a:rPr lang="ko-KR" altLang="en-US" sz="2400" b="1" spc="-150" dirty="0" err="1">
                <a:solidFill>
                  <a:srgbClr val="77787B"/>
                </a:solidFill>
              </a:rPr>
              <a:t>채토피아</a:t>
            </a:r>
            <a:r>
              <a:rPr lang="en-US" altLang="ko-KR" sz="2400" b="1" spc="-150" dirty="0">
                <a:solidFill>
                  <a:srgbClr val="77787B"/>
                </a:solidFill>
              </a:rPr>
              <a:t>(</a:t>
            </a:r>
            <a:r>
              <a:rPr lang="en-US" altLang="ko-KR" sz="2400" b="1" spc="-150" dirty="0" err="1">
                <a:solidFill>
                  <a:srgbClr val="77787B"/>
                </a:solidFill>
              </a:rPr>
              <a:t>Chatopia</a:t>
            </a:r>
            <a:r>
              <a:rPr lang="en-US" altLang="ko-KR" sz="2400" b="1" spc="-150" dirty="0">
                <a:solidFill>
                  <a:srgbClr val="77787B"/>
                </a:solidFill>
              </a:rPr>
              <a:t>)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498834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344244" y="4693847"/>
            <a:ext cx="7939784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2019.09.15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채토피아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김민지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팀장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채토피아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이강은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채토피아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정민진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채토피아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정민지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Mentor 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정재식 멘토님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(LG)</a:t>
            </a: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175960" y="1977262"/>
            <a:ext cx="4968875" cy="42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회원 정보 테이블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7.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테이블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5755"/>
              </p:ext>
            </p:extLst>
          </p:nvPr>
        </p:nvGraphicFramePr>
        <p:xfrm>
          <a:off x="179512" y="1340768"/>
          <a:ext cx="8865668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1495779-9E62-4BA7-9144-288E9F73D58F}"/>
              </a:ext>
            </a:extLst>
          </p:cNvPr>
          <p:cNvGraphicFramePr>
            <a:graphicFrameLocks noGrp="1"/>
          </p:cNvGraphicFramePr>
          <p:nvPr/>
        </p:nvGraphicFramePr>
        <p:xfrm>
          <a:off x="175960" y="2622600"/>
          <a:ext cx="8848776" cy="19411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3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26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항목명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값 목록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활성여부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회원아이디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추후 추가 예정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이상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특수문자 혼용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채팅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ID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미정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추후 추가 예정</a:t>
                      </a:r>
                    </a:p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최대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 이내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실명을 적어야 한다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연령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미정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추후 추가 예정</a:t>
                      </a:r>
                    </a:p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 연령 사용 가능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남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미정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추후 추가 예정</a:t>
                      </a:r>
                    </a:p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활성</a:t>
                      </a: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l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13" marB="4681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28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79" y="2234338"/>
          <a:ext cx="8848773" cy="4718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9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(Client</a:t>
                      </a:r>
                      <a:r>
                        <a:rPr lang="ko-KR" altLang="en-US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 측면</a:t>
                      </a:r>
                      <a:r>
                        <a:rPr lang="en-US" altLang="ko-KR" sz="12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2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9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Button </a:t>
                      </a:r>
                      <a:r>
                        <a:rPr lang="en-US" altLang="ko-KR" sz="1400" dirty="0" err="1"/>
                        <a:t>sendId</a:t>
                      </a:r>
                      <a:r>
                        <a:rPr lang="en-US" altLang="ko-KR" sz="1400" dirty="0"/>
                        <a:t> = (Button) </a:t>
                      </a:r>
                      <a:r>
                        <a:rPr lang="en-US" altLang="ko-KR" sz="1400" dirty="0" err="1"/>
                        <a:t>findViewById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R.id.</a:t>
                      </a:r>
                      <a:r>
                        <a:rPr lang="en-US" altLang="ko-KR" sz="14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sendId</a:t>
                      </a:r>
                      <a:r>
                        <a:rPr lang="en-US" altLang="ko-KR" sz="1400" dirty="0"/>
                        <a:t>);//</a:t>
                      </a:r>
                      <a:r>
                        <a:rPr lang="ko-KR" altLang="en-US" sz="1400" dirty="0" err="1"/>
                        <a:t>채팅방</a:t>
                      </a:r>
                      <a:r>
                        <a:rPr lang="ko-KR" altLang="en-US" sz="1400" dirty="0"/>
                        <a:t> 들어가는 버튼</a:t>
                      </a:r>
                      <a:r>
                        <a:rPr lang="en-US" altLang="ko-KR" sz="1400" dirty="0"/>
                        <a:t>-&gt;Id</a:t>
                      </a:r>
                      <a:r>
                        <a:rPr lang="ko-KR" altLang="en-US" sz="1400" dirty="0"/>
                        <a:t>로 읽어와서 </a:t>
                      </a:r>
                      <a:r>
                        <a:rPr lang="en-US" altLang="ko-KR" sz="1400" dirty="0"/>
                        <a:t>Button</a:t>
                      </a:r>
                      <a:r>
                        <a:rPr lang="ko-KR" altLang="en-US" sz="1400" dirty="0"/>
                        <a:t>변수에 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                                                                   //</a:t>
                      </a:r>
                      <a:r>
                        <a:rPr lang="ko-KR" altLang="en-US" sz="1400" dirty="0"/>
                        <a:t>저장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 err="1"/>
                        <a:t>sendId.setOnClickListener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400" dirty="0" err="1"/>
                        <a:t>Button.OnClickListener</a:t>
                      </a:r>
                      <a:r>
                        <a:rPr lang="en-US" altLang="ko-KR" sz="1400" dirty="0"/>
                        <a:t>()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{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dirty="0" err="1"/>
                        <a:t>onClick</a:t>
                      </a:r>
                      <a:r>
                        <a:rPr lang="en-US" altLang="ko-KR" sz="1400" dirty="0"/>
                        <a:t>(View v)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{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</a:t>
                      </a:r>
                      <a:r>
                        <a:rPr lang="en-US" altLang="ko-KR" sz="1400" dirty="0" err="1"/>
                        <a:t>EditText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editId</a:t>
                      </a:r>
                      <a:r>
                        <a:rPr lang="en-US" altLang="ko-KR" sz="1400" dirty="0"/>
                        <a:t> = (</a:t>
                      </a:r>
                      <a:r>
                        <a:rPr lang="en-US" altLang="ko-KR" sz="1400" dirty="0" err="1"/>
                        <a:t>EditText</a:t>
                      </a:r>
                      <a:r>
                        <a:rPr lang="en-US" altLang="ko-KR" sz="1400" dirty="0"/>
                        <a:t>)</a:t>
                      </a:r>
                      <a:r>
                        <a:rPr lang="en-US" altLang="ko-KR" sz="1400" dirty="0" err="1"/>
                        <a:t>findViewById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R.id.</a:t>
                      </a:r>
                      <a:r>
                        <a:rPr lang="en-US" altLang="ko-KR" sz="14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editId</a:t>
                      </a:r>
                      <a:r>
                        <a:rPr lang="en-US" altLang="ko-KR" sz="1400" dirty="0"/>
                        <a:t>);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에디트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텍스트 변수 선언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dirty="0"/>
                        <a:t>String msg = </a:t>
                      </a:r>
                      <a:r>
                        <a:rPr lang="en-US" altLang="ko-KR" sz="1400" dirty="0" err="1"/>
                        <a:t>editId.getText</a:t>
                      </a:r>
                      <a:r>
                        <a:rPr lang="en-US" altLang="ko-KR" sz="1400" dirty="0"/>
                        <a:t>().</a:t>
                      </a:r>
                      <a:r>
                        <a:rPr lang="en-US" altLang="ko-KR" sz="1400" dirty="0" err="1"/>
                        <a:t>toString</a:t>
                      </a:r>
                      <a:r>
                        <a:rPr lang="en-US" altLang="ko-KR" sz="1400" dirty="0"/>
                        <a:t>();           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에디트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텍스트에 입력된 값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(id == msg) 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가져오기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액티비티에서 세컨드 액티비티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새로운 액티비티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dirty="0"/>
                        <a:t>Intent </a:t>
                      </a:r>
                      <a:r>
                        <a:rPr lang="en-US" altLang="ko-KR" sz="1400" dirty="0" err="1"/>
                        <a:t>intent</a:t>
                      </a:r>
                      <a:r>
                        <a:rPr lang="en-US" altLang="ko-KR" sz="1400" dirty="0"/>
                        <a:t> 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400" dirty="0"/>
                        <a:t>Intent(</a:t>
                      </a:r>
                      <a:r>
                        <a:rPr lang="en-US" altLang="ko-KR" sz="1400" dirty="0" err="1"/>
                        <a:t>MainActivity.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MyClient.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400" dirty="0"/>
                        <a:t>);</a:t>
                      </a:r>
                      <a:br>
                        <a:rPr lang="en-US" altLang="ko-KR" sz="1400" dirty="0"/>
                      </a:b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id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라는 이름으로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보낸다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dirty="0" err="1"/>
                        <a:t>intent.putExtra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"id"</a:t>
                      </a:r>
                      <a:r>
                        <a:rPr lang="en-US" altLang="ko-KR" sz="1400" dirty="0"/>
                        <a:t>, msg); 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//id</a:t>
                      </a:r>
                      <a:b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 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세컨드 액티비티 시작</a:t>
                      </a:r>
                      <a:endParaRPr lang="en-US" altLang="ko-KR" sz="140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채팅 방에 입장한다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dirty="0" err="1"/>
                        <a:t>startActivity</a:t>
                      </a:r>
                      <a:r>
                        <a:rPr lang="en-US" altLang="ko-KR" sz="1400" dirty="0"/>
                        <a:t>(intent);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}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});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49665"/>
              </p:ext>
            </p:extLst>
          </p:nvPr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아이디를 입력하고 채팅방으로 입장하는 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4815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12685" y="2166356"/>
          <a:ext cx="8761161" cy="4620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1400" b="1" dirty="0">
                          <a:solidFill>
                            <a:srgbClr val="3B5AA8"/>
                          </a:solidFill>
                          <a:latin typeface="+mn-lt"/>
                        </a:rPr>
                        <a:t>(Client </a:t>
                      </a:r>
                      <a:r>
                        <a:rPr lang="ko-KR" altLang="en-US" sz="140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14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4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marL="90535" marR="90535" marT="47105" marB="4710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6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400" dirty="0"/>
                        <a:t>run() {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ko-KR" sz="1400" dirty="0"/>
                        <a:t>{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소켓을 생성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서버와의 연결 시도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400" dirty="0"/>
                        <a:t>Socket(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"172.30.1.59"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3001</a:t>
                      </a:r>
                      <a:r>
                        <a:rPr lang="en-US" altLang="ko-KR" sz="1400" dirty="0"/>
                        <a:t>);</a:t>
                      </a:r>
                      <a:br>
                        <a:rPr lang="en-US" altLang="ko-KR" sz="1400" dirty="0"/>
                      </a:b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입출력 스트림 설정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</a:t>
                      </a:r>
                      <a:r>
                        <a:rPr lang="ko-KR" altLang="en-US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읽어올 때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 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 </a:t>
                      </a:r>
                      <a:r>
                        <a:rPr lang="ko-KR" altLang="en-US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보낼 때 필요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400" dirty="0" err="1"/>
                        <a:t>PrintWriter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400" dirty="0" err="1"/>
                        <a:t>.getOutputStream</a:t>
                      </a:r>
                      <a:r>
                        <a:rPr lang="en-US" altLang="ko-KR" sz="1400" dirty="0"/>
                        <a:t>(),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altLang="ko-KR" sz="1400" dirty="0"/>
                        <a:t>);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데이터를 </a:t>
                      </a:r>
                      <a:r>
                        <a:rPr lang="ko-KR" altLang="en-US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전송시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 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형태로 변환하여                                                                                                                   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전송한다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400" dirty="0" err="1"/>
                        <a:t>BufferedReader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400" dirty="0" err="1"/>
                        <a:t>InputStreamReader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</a:t>
                      </a:r>
                      <a:r>
                        <a:rPr lang="en-US" altLang="ko-KR" sz="1400" dirty="0" err="1"/>
                        <a:t>.getInputStream</a:t>
                      </a:r>
                      <a:r>
                        <a:rPr lang="en-US" altLang="ko-KR" sz="1400" dirty="0"/>
                        <a:t>()));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4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수신시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stream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받아들인다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dirty="0"/>
                        <a:t>}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IOException</a:t>
                      </a:r>
                      <a:r>
                        <a:rPr lang="en-US" altLang="ko-KR" sz="1400" dirty="0"/>
                        <a:t> e)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처리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dirty="0"/>
                        <a:t>{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    </a:t>
                      </a:r>
                      <a:r>
                        <a:rPr lang="en-US" altLang="ko-KR" sz="1400" dirty="0" err="1"/>
                        <a:t>e.printStackTrace</a:t>
                      </a:r>
                      <a:r>
                        <a:rPr lang="en-US" altLang="ko-KR" sz="1400" dirty="0"/>
                        <a:t>();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}</a:t>
                      </a:r>
                      <a:br>
                        <a:rPr lang="en-US" altLang="ko-KR" sz="1400" dirty="0"/>
                      </a:b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    </a:t>
                      </a:r>
                      <a:r>
                        <a:rPr lang="en-US" altLang="ko-KR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서버한테 아이디 전송</a:t>
                      </a:r>
                      <a:b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1400" dirty="0" err="1"/>
                        <a:t>.println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1400" dirty="0"/>
                        <a:t>);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535" marR="90535" marT="47105" marB="4710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42972"/>
              </p:ext>
            </p:extLst>
          </p:nvPr>
        </p:nvGraphicFramePr>
        <p:xfrm>
          <a:off x="168879" y="1196752"/>
          <a:ext cx="8865668" cy="925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통신 전용 스레드를 생성하여 소켓을 통한 </a:t>
                      </a:r>
                      <a:r>
                        <a:rPr lang="en-US" altLang="ko-KR" sz="1000" dirty="0"/>
                        <a:t>TCP/IP </a:t>
                      </a:r>
                      <a:r>
                        <a:rPr lang="ko-KR" altLang="en-US" sz="1000" dirty="0"/>
                        <a:t>통신을 이용하며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메시지 송수신에 사용되는 입출력 스트림을 설정한다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그리고 아이디를 서버에게 미리 전송한다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68274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83133" y="2679226"/>
          <a:ext cx="8781355" cy="446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5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5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1050" b="1" dirty="0">
                          <a:solidFill>
                            <a:srgbClr val="3B5AA8"/>
                          </a:solidFill>
                          <a:latin typeface="+mn-lt"/>
                        </a:rPr>
                        <a:t>(Client </a:t>
                      </a:r>
                      <a:r>
                        <a:rPr lang="ko-KR" altLang="en-US" sz="105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105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05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맨 처음에 입장 안내문 출력</a:t>
                      </a:r>
                      <a:br>
                        <a:rPr lang="ko-KR" altLang="en-US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dirty="0"/>
                        <a:t>Intro();</a:t>
                      </a:r>
                      <a:br>
                        <a:rPr lang="en-US" altLang="ko-KR" sz="1200" dirty="0"/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dirty="0"/>
                        <a:t>{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fromothers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dirty="0"/>
                        <a:t>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altLang="ko-KR" sz="1200" dirty="0" err="1"/>
                        <a:t>.readLine</a:t>
                      </a:r>
                      <a:r>
                        <a:rPr lang="en-US" altLang="ko-KR" sz="1200" dirty="0"/>
                        <a:t>();//</a:t>
                      </a:r>
                      <a:r>
                        <a:rPr lang="ko-KR" altLang="en-US" sz="1200" dirty="0"/>
                        <a:t>수신된 메시지 읽어와서 </a:t>
                      </a:r>
                      <a:r>
                        <a:rPr lang="en-US" altLang="ko-KR" sz="1200" dirty="0"/>
                        <a:t>String</a:t>
                      </a:r>
                      <a:r>
                        <a:rPr lang="ko-KR" altLang="en-US" sz="1200" dirty="0"/>
                        <a:t>형 변수에 저장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fromothers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dirty="0"/>
                        <a:t>!=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{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 </a:t>
                      </a:r>
                      <a:r>
                        <a:rPr lang="en-US" altLang="ko-KR" sz="1200" dirty="0" err="1"/>
                        <a:t>runOnUiThread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200" dirty="0"/>
                        <a:t>Runnable()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 {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    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dirty="0"/>
                        <a:t>run()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     {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chat_text</a:t>
                      </a:r>
                      <a:r>
                        <a:rPr lang="en-US" altLang="ko-KR" sz="1200" dirty="0" err="1"/>
                        <a:t>.append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fromothers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\n\n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</a:t>
                      </a:r>
                      <a:r>
                        <a:rPr lang="en-US" altLang="ko-KR" sz="1200" dirty="0"/>
                        <a:t>);//</a:t>
                      </a:r>
                      <a:r>
                        <a:rPr lang="ko-KR" altLang="en-US" sz="1200" dirty="0"/>
                        <a:t>채팅 창에 </a:t>
                      </a:r>
                      <a:r>
                        <a:rPr lang="en-US" altLang="ko-KR" sz="1200" dirty="0"/>
                        <a:t>Update</a:t>
                      </a:r>
                      <a:r>
                        <a:rPr lang="ko-KR" altLang="en-US" sz="1200" dirty="0"/>
                        <a:t>해준다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scrollView</a:t>
                      </a:r>
                      <a:r>
                        <a:rPr lang="en-US" altLang="ko-KR" sz="1200" dirty="0" err="1"/>
                        <a:t>.fullScroll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ScrollView.</a:t>
                      </a:r>
                      <a:r>
                        <a:rPr lang="en-US" altLang="ko-KR" sz="12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FOCUS_DOWN</a:t>
                      </a:r>
                      <a:r>
                        <a:rPr lang="en-US" altLang="ko-KR" sz="1200" dirty="0"/>
                        <a:t>);   </a:t>
                      </a:r>
                      <a:r>
                        <a:rPr lang="en-US" altLang="ko-KR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밑으로 </a:t>
                      </a:r>
                      <a:r>
                        <a:rPr lang="ko-KR" altLang="en-US" sz="12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자동스크롤해준다</a:t>
                      </a:r>
                      <a:r>
                        <a:rPr lang="en-US" altLang="ko-KR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1200" dirty="0"/>
                        <a:t>}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    });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}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}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</a:t>
                      </a:r>
                      <a:r>
                        <a:rPr lang="en-US" altLang="ko-KR" sz="1200" dirty="0"/>
                        <a:t>(Exception e){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    </a:t>
                      </a:r>
                      <a:r>
                        <a:rPr lang="en-US" altLang="ko-KR" sz="1200" dirty="0" err="1"/>
                        <a:t>e.printStackTrace</a:t>
                      </a:r>
                      <a:r>
                        <a:rPr lang="en-US" altLang="ko-KR" sz="1200" dirty="0"/>
                        <a:t>();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}</a:t>
                      </a:r>
                      <a:endParaRPr lang="ko-KR" altLang="en-US" sz="12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III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12134"/>
              </p:ext>
            </p:extLst>
          </p:nvPr>
        </p:nvGraphicFramePr>
        <p:xfrm>
          <a:off x="168879" y="1124745"/>
          <a:ext cx="886566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3/8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채팅 방에 </a:t>
                      </a:r>
                      <a:r>
                        <a:rPr lang="ko-KR" altLang="en-US" sz="1000" dirty="0" err="1"/>
                        <a:t>입장시</a:t>
                      </a:r>
                      <a:r>
                        <a:rPr lang="en-US" altLang="ko-KR" sz="1000" dirty="0"/>
                        <a:t>, Intro</a:t>
                      </a:r>
                      <a:r>
                        <a:rPr lang="ko-KR" altLang="en-US" sz="1000" dirty="0"/>
                        <a:t>라는 함수를 호출하여 입장 멘트를 출력하고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여러명의</a:t>
                      </a:r>
                      <a:r>
                        <a:rPr lang="ko-KR" altLang="en-US" sz="1000" dirty="0"/>
                        <a:t> 수신자로 부터 오는 메세지들을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BufferedReader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객체 </a:t>
                      </a:r>
                      <a:r>
                        <a:rPr lang="en-US" altLang="ko-KR" sz="1000" dirty="0"/>
                        <a:t>in</a:t>
                      </a:r>
                      <a:r>
                        <a:rPr lang="ko-KR" altLang="en-US" sz="1000" dirty="0"/>
                        <a:t>으로 읽어와서 </a:t>
                      </a:r>
                      <a:r>
                        <a:rPr lang="en-US" altLang="ko-KR" sz="1000" dirty="0" err="1"/>
                        <a:t>fromothers</a:t>
                      </a:r>
                      <a:r>
                        <a:rPr lang="ko-KR" altLang="en-US" sz="1000" dirty="0"/>
                        <a:t>라는 </a:t>
                      </a:r>
                      <a:r>
                        <a:rPr lang="en-US" altLang="ko-KR" sz="1000" dirty="0"/>
                        <a:t>String</a:t>
                      </a:r>
                      <a:r>
                        <a:rPr lang="ko-KR" altLang="en-US" sz="1000" dirty="0"/>
                        <a:t>형 변수에 저장한다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 수신된 메세지들은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측면에서 계속해서 업데이트 해주어야 하므로 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runOnUiThread</a:t>
                      </a:r>
                      <a:r>
                        <a:rPr lang="ko-KR" altLang="en-US" sz="1000" dirty="0"/>
                        <a:t>를 사용하여 실시간 통신을 구현하였다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320882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79" y="2348880"/>
          <a:ext cx="8784976" cy="4829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59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(Server </a:t>
                      </a: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altLang="ko-KR" sz="800" dirty="0"/>
                        <a:t>List&lt;</a:t>
                      </a:r>
                      <a:r>
                        <a:rPr lang="en-US" altLang="ko-KR" sz="800" dirty="0" err="1"/>
                        <a:t>PrintWriter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ClientList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/>
                        <a:t>= </a:t>
                      </a:r>
                      <a:r>
                        <a:rPr lang="en-US" altLang="ko-KR" sz="800" dirty="0" err="1"/>
                        <a:t>Collections.</a:t>
                      </a:r>
                      <a:r>
                        <a:rPr lang="en-US" altLang="ko-KR" sz="800" i="1" dirty="0" err="1">
                          <a:effectLst/>
                        </a:rPr>
                        <a:t>synchronizedList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ArrayList</a:t>
                      </a:r>
                      <a:r>
                        <a:rPr lang="en-US" altLang="ko-KR" sz="800" dirty="0"/>
                        <a:t>&lt;</a:t>
                      </a:r>
                      <a:r>
                        <a:rPr lang="en-US" altLang="ko-KR" sz="800" dirty="0" err="1"/>
                        <a:t>PrintWriter</a:t>
                      </a:r>
                      <a:r>
                        <a:rPr lang="en-US" altLang="ko-KR" sz="800" dirty="0"/>
                        <a:t>&gt;());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소켓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받는 생성자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800" dirty="0" err="1"/>
                        <a:t>ServerReceiveThread</a:t>
                      </a:r>
                      <a:r>
                        <a:rPr lang="en-US" altLang="ko-KR" sz="800" dirty="0"/>
                        <a:t>(Socket s)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dirty="0" err="1"/>
                        <a:t>System.</a:t>
                      </a:r>
                      <a:r>
                        <a:rPr lang="en-US" altLang="ko-KR" sz="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800" dirty="0" err="1"/>
                        <a:t>.println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리시브 생성자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800" dirty="0" err="1"/>
                        <a:t>.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/>
                        <a:t>= s;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ko-KR" sz="800" dirty="0"/>
                        <a:t>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하나씩 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추가하여 관리한다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/>
                        <a:t>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PrintWriter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s.getOutputStream</a:t>
                      </a:r>
                      <a:r>
                        <a:rPr lang="en-US" altLang="ko-KR" sz="800" dirty="0"/>
                        <a:t>());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ClientList</a:t>
                      </a:r>
                      <a:r>
                        <a:rPr lang="en-US" altLang="ko-KR" sz="800" dirty="0" err="1"/>
                        <a:t>.add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ko-KR" sz="800" dirty="0"/>
                        <a:t>(Exception e)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dirty="0" err="1"/>
                        <a:t>System.</a:t>
                      </a:r>
                      <a:r>
                        <a:rPr lang="en-US" altLang="ko-KR" sz="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800" dirty="0" err="1"/>
                        <a:t>.println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e.getMessage</a:t>
                      </a:r>
                      <a:r>
                        <a:rPr lang="en-US" altLang="ko-KR" sz="800" dirty="0"/>
                        <a:t>());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}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}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800" dirty="0"/>
                        <a:t>run()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ko-KR" sz="800" dirty="0"/>
                        <a:t>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Client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부터 온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읽어서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에게 다시 보내기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dirty="0" err="1"/>
                        <a:t>BufferedReader</a:t>
                      </a:r>
                      <a:r>
                        <a:rPr lang="en-US" altLang="ko-KR" sz="800" dirty="0"/>
                        <a:t> </a:t>
                      </a:r>
                      <a:r>
                        <a:rPr lang="en-US" altLang="ko-KR" sz="800" dirty="0" err="1"/>
                        <a:t>br</a:t>
                      </a:r>
                      <a:r>
                        <a:rPr lang="en-US" altLang="ko-KR" sz="800" dirty="0"/>
                        <a:t> 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BufferedReader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InputStreamReader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ko-KR" sz="800" dirty="0" err="1"/>
                        <a:t>.getInputStream</a:t>
                      </a:r>
                      <a:r>
                        <a:rPr lang="en-US" altLang="ko-KR" sz="800" dirty="0"/>
                        <a:t>()));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아이디 읽기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dirty="0"/>
                        <a:t>String id = </a:t>
                      </a:r>
                      <a:r>
                        <a:rPr lang="en-US" altLang="ko-KR" sz="800" dirty="0" err="1"/>
                        <a:t>br.readLine</a:t>
                      </a:r>
                      <a:r>
                        <a:rPr lang="en-US" altLang="ko-KR" sz="800" dirty="0"/>
                        <a:t>();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연결된 클라이언트에게 입장한 새로운 클라이언트 아이디 전송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@@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님이 입장하셨습니다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==&gt;Example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 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sendAll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이라는 함수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==&gt;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정의 함수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dirty="0" err="1"/>
                        <a:t>sendtoAll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"#" </a:t>
                      </a:r>
                      <a:r>
                        <a:rPr lang="en-US" altLang="ko-KR" sz="800" dirty="0"/>
                        <a:t>+ id +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님이 입장하셨습니다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</a:t>
                      </a:r>
                      <a:r>
                        <a:rPr lang="en-US" altLang="ko-KR" sz="800" dirty="0"/>
                        <a:t>);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dirty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//</a:t>
                      </a:r>
                      <a:r>
                        <a:rPr lang="ko-KR" altLang="en-US" sz="800" dirty="0"/>
                        <a:t>이어서 다음 슬라이드에 연결됩니다</a:t>
                      </a:r>
                      <a:endParaRPr lang="en-US" altLang="ko-KR" sz="800" dirty="0"/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}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3053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4/8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서버 측면에서는 로그인 된 클라이언트가 채팅방에 입장하면 여러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들을 </a:t>
                      </a:r>
                      <a:r>
                        <a:rPr lang="en-US" altLang="ko-KR" sz="1000" dirty="0"/>
                        <a:t>List</a:t>
                      </a:r>
                      <a:r>
                        <a:rPr lang="ko-KR" altLang="en-US" sz="1000" dirty="0"/>
                        <a:t>에 넣어서 관리한다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새로운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가 등록되면 입장 멘트를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송신하고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퇴장시에도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메시지를 송신한다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398108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68879" y="2492896"/>
          <a:ext cx="8784976" cy="5003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(Server </a:t>
                      </a: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측면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altLang="ko-KR" sz="800" dirty="0"/>
                        <a:t>) {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클라이언트가 보낸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읽기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 </a:t>
                      </a:r>
                      <a:r>
                        <a:rPr lang="en-US" altLang="ko-KR" sz="800" dirty="0"/>
                        <a:t>= </a:t>
                      </a:r>
                      <a:r>
                        <a:rPr lang="en-US" altLang="ko-KR" sz="800" dirty="0" err="1"/>
                        <a:t>br.readLine</a:t>
                      </a:r>
                      <a:r>
                        <a:rPr lang="en-US" altLang="ko-KR" sz="800" dirty="0"/>
                        <a:t>();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If there's no message to send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// End Chat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 </a:t>
                      </a:r>
                      <a:r>
                        <a:rPr lang="en-US" altLang="ko-KR" sz="800" dirty="0"/>
                        <a:t>==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800" dirty="0"/>
                        <a:t>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en-US" altLang="ko-KR" sz="800" dirty="0"/>
                        <a:t>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}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 </a:t>
                      </a:r>
                      <a:r>
                        <a:rPr lang="en-US" altLang="ko-KR" sz="800" dirty="0"/>
                        <a:t>==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"quit" </a:t>
                      </a:r>
                      <a:r>
                        <a:rPr lang="en-US" altLang="ko-KR" sz="800" dirty="0"/>
                        <a:t>||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 </a:t>
                      </a:r>
                      <a:r>
                        <a:rPr lang="en-US" altLang="ko-KR" sz="800" dirty="0"/>
                        <a:t>==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"Quit" </a:t>
                      </a:r>
                      <a:r>
                        <a:rPr lang="en-US" altLang="ko-KR" sz="800" dirty="0"/>
                        <a:t>||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 </a:t>
                      </a:r>
                      <a:r>
                        <a:rPr lang="en-US" altLang="ko-KR" sz="800" dirty="0"/>
                        <a:t>==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"QUIT"</a:t>
                      </a:r>
                      <a:r>
                        <a:rPr lang="en-US" altLang="ko-KR" sz="800" dirty="0"/>
                        <a:t>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 관리 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ArrayList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삭제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ClientList</a:t>
                      </a:r>
                      <a:r>
                        <a:rPr lang="en-US" altLang="ko-KR" sz="800" dirty="0" err="1"/>
                        <a:t>.remove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printwriter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나가기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altLang="ko-KR" sz="800" dirty="0" err="1"/>
                        <a:t>System.</a:t>
                      </a:r>
                      <a:r>
                        <a:rPr lang="en-US" altLang="ko-KR" sz="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800" dirty="0" err="1"/>
                        <a:t>.println</a:t>
                      </a:r>
                      <a:r>
                        <a:rPr lang="en-US" altLang="ko-KR" sz="800" dirty="0"/>
                        <a:t>(id +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님이 퇴장하셨습니다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}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msg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존재할때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클라이언트에게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전송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dirty="0" err="1"/>
                        <a:t>sendtoAll</a:t>
                      </a:r>
                      <a:r>
                        <a:rPr lang="en-US" altLang="ko-KR" sz="800" dirty="0"/>
                        <a:t>(id+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&gt;&gt; "</a:t>
                      </a:r>
                      <a:r>
                        <a:rPr lang="en-US" altLang="ko-KR" sz="800" dirty="0"/>
                        <a:t>+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클라이언트로 부터 온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b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클라이언트로부터 온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메세지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altLang="ko-KR" sz="800" dirty="0" err="1"/>
                        <a:t>System.</a:t>
                      </a:r>
                      <a:r>
                        <a:rPr lang="en-US" altLang="ko-KR" sz="8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ko-KR" sz="800" dirty="0" err="1"/>
                        <a:t>.println</a:t>
                      </a:r>
                      <a:r>
                        <a:rPr lang="en-US" altLang="ko-KR" sz="800" dirty="0"/>
                        <a:t>(id +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"::" </a:t>
                      </a:r>
                      <a:r>
                        <a:rPr lang="en-US" altLang="ko-KR" sz="800" dirty="0"/>
                        <a:t>+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r>
                        <a:rPr lang="en-US" altLang="ko-KR" sz="800" dirty="0"/>
                        <a:t>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}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}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IOException</a:t>
                      </a:r>
                      <a:r>
                        <a:rPr lang="en-US" altLang="ko-KR" sz="800" dirty="0"/>
                        <a:t> e)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en-US" altLang="ko-KR" sz="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 Auto-generated catch block</a:t>
                      </a:r>
                      <a:br>
                        <a:rPr lang="en-US" altLang="ko-KR" sz="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800" dirty="0" err="1"/>
                        <a:t>e.printStackTrace</a:t>
                      </a:r>
                      <a:r>
                        <a:rPr lang="en-US" altLang="ko-KR" sz="800" dirty="0"/>
                        <a:t>();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}</a:t>
                      </a:r>
                      <a:br>
                        <a:rPr lang="en-US" altLang="ko-KR" sz="800" dirty="0"/>
                      </a:b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04941"/>
              </p:ext>
            </p:extLst>
          </p:nvPr>
        </p:nvGraphicFramePr>
        <p:xfrm>
          <a:off x="168879" y="1124745"/>
          <a:ext cx="8865668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5/8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서버 측면에서는 로그인 된 클라이언트가 채팅방에 입장하면 여러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들을 </a:t>
                      </a:r>
                      <a:r>
                        <a:rPr lang="en-US" altLang="ko-KR" sz="1000" dirty="0"/>
                        <a:t>List</a:t>
                      </a:r>
                      <a:r>
                        <a:rPr lang="ko-KR" altLang="en-US" sz="1000" dirty="0"/>
                        <a:t>에 넣어서 관리한다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새로운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가 등록되면 입장 멘트를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송신하고</a:t>
                      </a:r>
                      <a:r>
                        <a:rPr lang="en-US" altLang="ko-KR" sz="1000" dirty="0"/>
                        <a:t>, 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퇴장시에도 모든 </a:t>
                      </a:r>
                      <a:r>
                        <a:rPr lang="en-US" altLang="ko-KR" sz="1000" dirty="0"/>
                        <a:t>Client</a:t>
                      </a:r>
                      <a:r>
                        <a:rPr lang="ko-KR" altLang="en-US" sz="1000" dirty="0"/>
                        <a:t>들에게 메시지를 송신한다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24864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918463"/>
              </p:ext>
            </p:extLst>
          </p:nvPr>
        </p:nvGraphicFramePr>
        <p:xfrm>
          <a:off x="168879" y="2492896"/>
          <a:ext cx="8784976" cy="46306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72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10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1000" b="1" dirty="0">
                          <a:solidFill>
                            <a:srgbClr val="3B5AA8"/>
                          </a:solidFill>
                          <a:latin typeface="+mn-lt"/>
                        </a:rPr>
                        <a:t>(STT</a:t>
                      </a:r>
                      <a:r>
                        <a:rPr lang="en-US" altLang="ko-KR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10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40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000" dirty="0"/>
                        <a:t>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ui_button</a:t>
                      </a:r>
                      <a:r>
                        <a:rPr lang="en-US" altLang="ko-KR" sz="1000" dirty="0" err="1"/>
                        <a:t>.setOnClickListener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dirty="0" err="1"/>
                        <a:t>View.OnClickListener</a:t>
                      </a:r>
                      <a:r>
                        <a:rPr lang="en-US" altLang="ko-KR" sz="1000" dirty="0"/>
                        <a:t>()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000" dirty="0" err="1"/>
                        <a:t>onClick</a:t>
                      </a:r>
                      <a:r>
                        <a:rPr lang="en-US" altLang="ko-KR" sz="1000" dirty="0"/>
                        <a:t>(View view)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serviceType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/>
                        <a:t>= </a:t>
                      </a:r>
                      <a:r>
                        <a:rPr lang="en-US" altLang="ko-KR" sz="1000" dirty="0" err="1"/>
                        <a:t>SpeechRecognizerClient.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SERVICE_TYPE_WORD</a:t>
                      </a:r>
                      <a:r>
                        <a:rPr lang="en-US" altLang="ko-KR" sz="1000" dirty="0"/>
                        <a:t>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Intent </a:t>
                      </a:r>
                      <a:r>
                        <a:rPr lang="en-US" altLang="ko-KR" sz="1000" dirty="0" err="1"/>
                        <a:t>i</a:t>
                      </a:r>
                      <a:r>
                        <a:rPr lang="en-US" altLang="ko-KR" sz="1000" dirty="0"/>
                        <a:t> =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1000" dirty="0"/>
                        <a:t>Intent(</a:t>
                      </a:r>
                      <a:r>
                        <a:rPr lang="en-US" altLang="ko-KR" sz="1000" dirty="0" err="1"/>
                        <a:t>getApplicationContext</a:t>
                      </a:r>
                      <a:r>
                        <a:rPr lang="en-US" altLang="ko-KR" sz="1000" dirty="0"/>
                        <a:t>(), </a:t>
                      </a:r>
                      <a:r>
                        <a:rPr lang="en-US" altLang="ko-KR" sz="1000" dirty="0" err="1"/>
                        <a:t>VoiceRecoActivity.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serviceType</a:t>
                      </a:r>
                      <a:r>
                        <a:rPr lang="en-US" altLang="ko-KR" sz="1000" dirty="0" err="1"/>
                        <a:t>.equals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SpeechRecognizerClient.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SERVICE_TYPE_WORD</a:t>
                      </a:r>
                      <a:r>
                        <a:rPr lang="en-US" altLang="ko-KR" sz="1000" dirty="0"/>
                        <a:t>)) {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dirty="0" err="1"/>
                        <a:t>EditText</a:t>
                      </a:r>
                      <a:r>
                        <a:rPr lang="en-US" altLang="ko-KR" sz="1000" dirty="0"/>
                        <a:t> words = (</a:t>
                      </a:r>
                      <a:r>
                        <a:rPr lang="en-US" altLang="ko-KR" sz="1000" dirty="0" err="1"/>
                        <a:t>EditText</a:t>
                      </a:r>
                      <a:r>
                        <a:rPr lang="en-US" altLang="ko-KR" sz="1000" dirty="0"/>
                        <a:t>)</a:t>
                      </a:r>
                      <a:r>
                        <a:rPr lang="en-US" altLang="ko-KR" sz="1000" dirty="0" err="1"/>
                        <a:t>findViewById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R.id.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words_edit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String </a:t>
                      </a:r>
                      <a:r>
                        <a:rPr lang="en-US" altLang="ko-KR" sz="1000" dirty="0" err="1"/>
                        <a:t>wordList</a:t>
                      </a:r>
                      <a:r>
                        <a:rPr lang="en-US" altLang="ko-KR" sz="1000" dirty="0"/>
                        <a:t> = </a:t>
                      </a:r>
                      <a:r>
                        <a:rPr lang="en-US" altLang="ko-KR" sz="1000" dirty="0" err="1"/>
                        <a:t>words.getText</a:t>
                      </a:r>
                      <a:r>
                        <a:rPr lang="en-US" altLang="ko-KR" sz="1000" dirty="0"/>
                        <a:t>().</a:t>
                      </a:r>
                      <a:r>
                        <a:rPr lang="en-US" altLang="ko-KR" sz="1000" dirty="0" err="1"/>
                        <a:t>toString</a:t>
                      </a:r>
                      <a:r>
                        <a:rPr lang="en-US" altLang="ko-KR" sz="1000" dirty="0"/>
                        <a:t>();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dirty="0" err="1"/>
                        <a:t>Log.</a:t>
                      </a:r>
                      <a:r>
                        <a:rPr lang="en-US" altLang="ko-KR" sz="1000" i="1" dirty="0" err="1">
                          <a:effectLst/>
                        </a:rPr>
                        <a:t>i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SpeechSampleActivity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"word list : " </a:t>
                      </a:r>
                      <a:r>
                        <a:rPr lang="en-US" altLang="ko-KR" sz="1000" dirty="0"/>
                        <a:t>+ </a:t>
                      </a:r>
                      <a:r>
                        <a:rPr lang="en-US" altLang="ko-KR" sz="1000" dirty="0" err="1"/>
                        <a:t>wordList.replace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'\n'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altLang="ko-KR" sz="1000" dirty="0"/>
                        <a:t>));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    </a:t>
                      </a:r>
                      <a:r>
                        <a:rPr lang="en-US" altLang="ko-KR" sz="1000" dirty="0" err="1"/>
                        <a:t>i.putExtra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SpeechRecognizerActivity.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EXTRA_KEY_USER_DICTIONARY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wordList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}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dirty="0" err="1"/>
                        <a:t>i.putExtra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SpeechRecognizerActivity.</a:t>
                      </a:r>
                      <a:r>
                        <a:rPr lang="en-US" altLang="ko-KR" sz="1000" b="1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EXTRA_KEY_SERVICE_TYPE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serviceType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    </a:t>
                      </a:r>
                      <a:r>
                        <a:rPr lang="en-US" altLang="ko-KR" sz="1000" dirty="0" err="1"/>
                        <a:t>startActivityForResult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i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000" dirty="0"/>
                        <a:t>);</a:t>
                      </a:r>
                      <a:br>
                        <a:rPr lang="en-US" altLang="ko-KR" sz="1000" dirty="0"/>
                      </a:b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}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});</a:t>
                      </a:r>
                      <a:br>
                        <a:rPr lang="en-US" altLang="ko-KR" sz="1000" dirty="0"/>
                      </a:br>
                      <a:endParaRPr lang="ko-KR" altLang="en-US" sz="10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3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35956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6/8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Ui_button</a:t>
                      </a:r>
                      <a:r>
                        <a:rPr lang="ko-KR" altLang="en-US" sz="1000" dirty="0"/>
                        <a:t>이라는 버튼 변수에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 err="1"/>
                        <a:t>ui_button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위젯을</a:t>
                      </a:r>
                      <a:r>
                        <a:rPr lang="ko-KR" altLang="en-US" sz="1000" baseline="0" dirty="0"/>
                        <a:t> 담고 </a:t>
                      </a:r>
                      <a:r>
                        <a:rPr lang="ko-KR" altLang="en-US" sz="1000" baseline="0" dirty="0" err="1"/>
                        <a:t>리스너를</a:t>
                      </a:r>
                      <a:r>
                        <a:rPr lang="ko-KR" altLang="en-US" sz="1000" baseline="0" dirty="0"/>
                        <a:t> 추가하여 </a:t>
                      </a:r>
                      <a:r>
                        <a:rPr lang="en-US" altLang="ko-KR" sz="1000" baseline="0" dirty="0" err="1"/>
                        <a:t>VoiceRecoActivity.class</a:t>
                      </a:r>
                      <a:r>
                        <a:rPr lang="ko-KR" altLang="en-US" sz="1000" baseline="0" dirty="0"/>
                        <a:t>로 전환되어</a:t>
                      </a:r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r>
                        <a:rPr lang="en-US" altLang="ko-KR" sz="1000" baseline="0" dirty="0"/>
                        <a:t>STT</a:t>
                      </a:r>
                      <a:r>
                        <a:rPr lang="ko-KR" altLang="en-US" sz="1000" baseline="0" dirty="0"/>
                        <a:t>가 시작되고 이때 나타나는 화면은 </a:t>
                      </a:r>
                      <a:r>
                        <a:rPr lang="en-US" altLang="ko-KR" sz="1000" baseline="0" dirty="0"/>
                        <a:t>com_kakao_sdk_asr_activity_voice_reco.xml</a:t>
                      </a:r>
                      <a:r>
                        <a:rPr lang="ko-KR" altLang="en-US" sz="1000" baseline="0" dirty="0"/>
                        <a:t>로 나타난다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409431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4103"/>
              </p:ext>
            </p:extLst>
          </p:nvPr>
        </p:nvGraphicFramePr>
        <p:xfrm>
          <a:off x="168879" y="2492896"/>
          <a:ext cx="8784976" cy="4119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(STT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800" dirty="0"/>
                        <a:t>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altLang="ko-KR" sz="800" dirty="0" err="1"/>
                        <a:t>onRecognitionSuccess</a:t>
                      </a:r>
                      <a:r>
                        <a:rPr lang="en-US" altLang="ko-KR" sz="800" dirty="0"/>
                        <a:t>(List&lt;String&gt; result, </a:t>
                      </a:r>
                      <a:r>
                        <a:rPr lang="en-US" altLang="ko-KR" sz="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dirty="0"/>
                        <a:t>marked) {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result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선택된 결과 목록이 담겨있다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값의 신뢰도가 낮아 후보 단어를 선택하는 과정을 거쳤을 경우에는 그 때 선택된 값이 가장 처음으로 오게 된다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// </a:t>
                      </a:r>
                      <a:r>
                        <a:rPr lang="ko-KR" altLang="en-US" sz="80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첫번째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값의 신뢰도가 현저하게 높았거나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이용자가 선택을 했을 경우에는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marked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값은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이외에는 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된다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dirty="0"/>
                        <a:t>Intent </a:t>
                      </a:r>
                      <a:r>
                        <a:rPr lang="en-US" altLang="ko-KR" sz="800" dirty="0" err="1"/>
                        <a:t>intent</a:t>
                      </a:r>
                      <a:r>
                        <a:rPr lang="en-US" altLang="ko-KR" sz="800" dirty="0"/>
                        <a:t> =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/>
                        <a:t>Intent().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dirty="0" err="1"/>
                        <a:t>putStringArrayListExtra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EXTRA_KEY_RESULT_ARRAY</a:t>
                      </a:r>
                      <a:r>
                        <a:rPr lang="en-US" altLang="ko-KR" sz="800" dirty="0"/>
                        <a:t>,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 dirty="0" err="1"/>
                        <a:t>ArrayList</a:t>
                      </a:r>
                      <a:r>
                        <a:rPr lang="en-US" altLang="ko-KR" sz="800" dirty="0"/>
                        <a:t>&lt;String&gt;(result)).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dirty="0" err="1"/>
                        <a:t>putExtra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EXTRA_KEY_MARKED</a:t>
                      </a:r>
                      <a:r>
                        <a:rPr lang="en-US" altLang="ko-KR" sz="800" dirty="0"/>
                        <a:t>, marked);</a:t>
                      </a:r>
                      <a:br>
                        <a:rPr lang="en-US" altLang="ko-KR" sz="800" dirty="0"/>
                      </a:b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</a:t>
                      </a:r>
                      <a:r>
                        <a:rPr lang="en-US" altLang="ko-KR" sz="800" dirty="0" err="1"/>
                        <a:t>setResult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RESULT_OK</a:t>
                      </a:r>
                      <a:r>
                        <a:rPr lang="en-US" altLang="ko-KR" sz="800" dirty="0"/>
                        <a:t>, intent);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    finish();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}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5203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7/8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음성 인식이 성공하게 되면 </a:t>
                      </a:r>
                      <a:r>
                        <a:rPr lang="en-US" altLang="ko-KR" sz="1000" dirty="0" err="1"/>
                        <a:t>onRecognitionSuccess</a:t>
                      </a:r>
                      <a:r>
                        <a:rPr lang="en-US" altLang="ko-KR" sz="1000" dirty="0"/>
                        <a:t>() </a:t>
                      </a:r>
                      <a:r>
                        <a:rPr lang="ko-KR" altLang="en-US" sz="1000" dirty="0"/>
                        <a:t>함수가 호출되며 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음성 인식</a:t>
                      </a:r>
                      <a:r>
                        <a:rPr lang="ko-KR" altLang="en-US" sz="1000" baseline="0" dirty="0"/>
                        <a:t> 결과를 </a:t>
                      </a:r>
                      <a:r>
                        <a:rPr lang="en-US" altLang="ko-KR" sz="1000" baseline="0" dirty="0"/>
                        <a:t>result </a:t>
                      </a:r>
                      <a:r>
                        <a:rPr lang="ko-KR" altLang="en-US" sz="1000" baseline="0" dirty="0"/>
                        <a:t>라는 </a:t>
                      </a:r>
                      <a:r>
                        <a:rPr lang="en-US" altLang="ko-KR" sz="1000" baseline="0" dirty="0" err="1"/>
                        <a:t>ArrayList</a:t>
                      </a:r>
                      <a:r>
                        <a:rPr lang="en-US" altLang="ko-KR" sz="1000" baseline="0" dirty="0"/>
                        <a:t>&lt;String&gt;</a:t>
                      </a:r>
                      <a:r>
                        <a:rPr lang="ko-KR" altLang="en-US" sz="1000" baseline="0" dirty="0"/>
                        <a:t>에 저장한다</a:t>
                      </a:r>
                      <a:r>
                        <a:rPr lang="en-US" altLang="ko-KR" sz="1000" baseline="0" dirty="0"/>
                        <a:t>. 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331602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7538"/>
              </p:ext>
            </p:extLst>
          </p:nvPr>
        </p:nvGraphicFramePr>
        <p:xfrm>
          <a:off x="168879" y="2492896"/>
          <a:ext cx="8784976" cy="4906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(STT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/>
                        <a:t> 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altLang="ko-KR" sz="800"/>
                        <a:t>onActivityResult(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800"/>
                        <a:t>requestCode,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800"/>
                        <a:t>resultCode, Intent data) {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ko-KR" sz="800"/>
                        <a:t>(resultCode == </a:t>
                      </a:r>
                      <a:r>
                        <a:rPr lang="en-US" altLang="ko-KR" sz="800" b="1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RESULT_OK</a:t>
                      </a:r>
                      <a:r>
                        <a:rPr lang="en-US" altLang="ko-KR" sz="800"/>
                        <a:t>) {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</a:t>
                      </a:r>
                      <a:r>
                        <a:rPr lang="en-US" altLang="ko-KR" sz="800"/>
                        <a:t>= data.getStringArrayListExtra(VoiceRecoActivity.</a:t>
                      </a:r>
                      <a:r>
                        <a:rPr lang="en-US" altLang="ko-KR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EXTRA_KEY_RESULT_ARRAY</a:t>
                      </a:r>
                      <a:r>
                        <a:rPr lang="en-US" altLang="ko-KR" sz="800"/>
                        <a:t>);</a:t>
                      </a:r>
                      <a:br>
                        <a:rPr lang="en-US" altLang="ko-KR" sz="800"/>
                      </a:br>
                      <a:br>
                        <a:rPr lang="en-US" altLang="ko-KR" sz="800"/>
                      </a:br>
                      <a:r>
                        <a:rPr lang="en-US" altLang="ko-KR" sz="800"/>
                        <a:t>    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ko-KR" sz="800"/>
                        <a:t>StringBuilder builder =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/>
                        <a:t>StringBuilder();</a:t>
                      </a:r>
                      <a:br>
                        <a:rPr lang="en-US" altLang="ko-KR" sz="800"/>
                      </a:br>
                      <a:br>
                        <a:rPr lang="en-US" altLang="ko-KR" sz="800"/>
                      </a:br>
                      <a:r>
                        <a:rPr lang="en-US" altLang="ko-KR" sz="800"/>
                        <a:t>    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800"/>
                        <a:t>(String result :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en-US" altLang="ko-KR" sz="800"/>
                        <a:t>) {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builder.append(result);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builder.append(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"\n"</a:t>
                      </a:r>
                      <a:r>
                        <a:rPr lang="en-US" altLang="ko-KR" sz="800"/>
                        <a:t>);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}</a:t>
                      </a:r>
                      <a:br>
                        <a:rPr lang="en-US" altLang="ko-KR" sz="800"/>
                      </a:br>
                      <a:br>
                        <a:rPr lang="en-US" altLang="ko-KR" sz="800"/>
                      </a:br>
                      <a:r>
                        <a:rPr lang="en-US" altLang="ko-KR" sz="800"/>
                        <a:t>    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/>
                        <a:t>AlertDialog.Builder(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ko-KR" sz="800"/>
                        <a:t>).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setMessage(builder.toString()).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setPositiveButton(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800"/>
                        <a:t>,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ko-KR" sz="800"/>
                        <a:t>DialogInterface.OnClickListener() {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ko-KR" sz="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800"/>
                        <a:t>onClick(DialogInterface dialog,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800"/>
                        <a:t>which)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{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</a:t>
                      </a:r>
                      <a:r>
                        <a:rPr lang="en-US" altLang="ko-KR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ko-KR" altLang="en-US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얻어진 데이터를 에티트 텍스트에 옮긴다</a:t>
                      </a:r>
                      <a:r>
                        <a:rPr lang="en-US" altLang="ko-KR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br>
                        <a:rPr lang="en-US" altLang="ko-KR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800"/>
                        <a:t>(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800"/>
                        <a:t>i=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800"/>
                        <a:t>;i&lt;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en-US" altLang="ko-KR" sz="800"/>
                        <a:t>.size();i++)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{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altLang="ko-KR" sz="800"/>
                        <a:t>(i==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800"/>
                        <a:t>)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    {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        </a:t>
                      </a:r>
                      <a:r>
                        <a:rPr lang="en-US" altLang="ko-KR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//ArrayList</a:t>
                      </a:r>
                      <a:r>
                        <a:rPr lang="ko-KR" altLang="en-US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처음 글자만 추출해서 올리기</a:t>
                      </a:r>
                      <a:br>
                        <a:rPr lang="ko-KR" altLang="en-US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</a:t>
                      </a:r>
                      <a:r>
                        <a:rPr lang="en-US" altLang="ko-KR" sz="800"/>
                        <a:t>String temp_result =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r>
                        <a:rPr lang="en-US" altLang="ko-KR" sz="800"/>
                        <a:t>.get(i);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       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r>
                        <a:rPr lang="en-US" altLang="ko-KR" sz="800"/>
                        <a:t>.setText(temp_result);</a:t>
                      </a:r>
                      <a:br>
                        <a:rPr lang="en-US" altLang="ko-KR" sz="800"/>
                      </a:b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    }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}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        dialog.dismiss()}</a:t>
                      </a:r>
                      <a:r>
                        <a:rPr lang="en-US" altLang="ko-KR" sz="800" baseline="0"/>
                        <a:t> </a:t>
                      </a:r>
                      <a:r>
                        <a:rPr lang="en-US" altLang="ko-KR" sz="800"/>
                        <a:t>}).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            show();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    }</a:t>
                      </a:r>
                      <a:endParaRPr lang="ko-KR" altLang="en-US" sz="800" b="1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69583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8/8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음성인식이 완료된 이후 </a:t>
                      </a:r>
                      <a:r>
                        <a:rPr lang="en-US" altLang="ko-KR" sz="1000" dirty="0" err="1"/>
                        <a:t>AlertDialog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형식의 </a:t>
                      </a:r>
                      <a:r>
                        <a:rPr lang="ko-KR" altLang="en-US" sz="1000" baseline="0" dirty="0" err="1"/>
                        <a:t>알림창의</a:t>
                      </a:r>
                      <a:r>
                        <a:rPr lang="ko-KR" altLang="en-US" sz="1000" baseline="0" dirty="0"/>
                        <a:t> 내용으로 음성인식 결과값들이 저장되어 있으며</a:t>
                      </a:r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r>
                        <a:rPr lang="ko-KR" altLang="en-US" sz="1000" baseline="0" dirty="0"/>
                        <a:t>결과값 중 가장 상위에 나와있는 </a:t>
                      </a:r>
                      <a:r>
                        <a:rPr lang="en-US" altLang="ko-KR" sz="1000" baseline="0" dirty="0" err="1"/>
                        <a:t>ArrayList</a:t>
                      </a:r>
                      <a:r>
                        <a:rPr lang="ko-KR" altLang="en-US" sz="1000" baseline="0" dirty="0"/>
                        <a:t>값을 </a:t>
                      </a:r>
                      <a:r>
                        <a:rPr lang="en-US" altLang="ko-KR" sz="1000" baseline="0" dirty="0"/>
                        <a:t>input</a:t>
                      </a:r>
                      <a:r>
                        <a:rPr lang="ko-KR" altLang="en-US" sz="1000" baseline="0" dirty="0"/>
                        <a:t>이라는 </a:t>
                      </a:r>
                      <a:endParaRPr lang="en-US" altLang="ko-KR" sz="1000" baseline="0" dirty="0"/>
                    </a:p>
                    <a:p>
                      <a:pPr latinLnBrk="1"/>
                      <a:endParaRPr lang="en-US" altLang="ko-KR" sz="1000" baseline="0" dirty="0"/>
                    </a:p>
                    <a:p>
                      <a:pPr latinLnBrk="1"/>
                      <a:r>
                        <a:rPr lang="en-US" altLang="ko-KR" sz="1000" baseline="0" dirty="0" err="1"/>
                        <a:t>EditText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칸에 </a:t>
                      </a:r>
                      <a:r>
                        <a:rPr lang="en-US" altLang="ko-KR" sz="1000" baseline="0" dirty="0" err="1"/>
                        <a:t>setText</a:t>
                      </a:r>
                      <a:r>
                        <a:rPr lang="ko-KR" altLang="en-US" sz="1000" baseline="0" dirty="0"/>
                        <a:t>로 하여 서버에게 전송할 수 있다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76965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95298"/>
              </p:ext>
            </p:extLst>
          </p:nvPr>
        </p:nvGraphicFramePr>
        <p:xfrm>
          <a:off x="168879" y="2492896"/>
          <a:ext cx="8784976" cy="4175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4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상세 </a:t>
                      </a:r>
                      <a:r>
                        <a:rPr lang="ko-KR" altLang="en-US" sz="800" b="1" dirty="0" err="1">
                          <a:solidFill>
                            <a:srgbClr val="3B5AA8"/>
                          </a:solidFill>
                          <a:latin typeface="+mn-lt"/>
                        </a:rPr>
                        <a:t>로직</a:t>
                      </a:r>
                      <a:r>
                        <a:rPr lang="en-US" altLang="ko-KR" sz="800" b="1" dirty="0">
                          <a:solidFill>
                            <a:srgbClr val="3B5AA8"/>
                          </a:solidFill>
                          <a:latin typeface="+mn-lt"/>
                        </a:rPr>
                        <a:t>(STT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연동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-&gt;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카카오 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API </a:t>
                      </a:r>
                      <a:r>
                        <a:rPr lang="ko-KR" altLang="en-US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사용</a:t>
                      </a:r>
                      <a:r>
                        <a:rPr lang="en-US" altLang="ko-KR" sz="800" b="1" baseline="0" dirty="0">
                          <a:solidFill>
                            <a:srgbClr val="3B5AA8"/>
                          </a:solidFill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9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@Override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protected void </a:t>
                      </a:r>
                      <a:r>
                        <a:rPr lang="en-US" altLang="ko-KR" sz="800" dirty="0" err="1"/>
                        <a:t>onCreate</a:t>
                      </a:r>
                      <a:r>
                        <a:rPr lang="en-US" altLang="ko-KR" sz="800" dirty="0"/>
                        <a:t>(Bundle </a:t>
                      </a:r>
                      <a:r>
                        <a:rPr lang="en-US" altLang="ko-KR" sz="800" dirty="0" err="1"/>
                        <a:t>savedInstanceState</a:t>
                      </a:r>
                      <a:r>
                        <a:rPr lang="en-US" altLang="ko-KR" sz="800" dirty="0"/>
                        <a:t>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dirty="0" err="1"/>
                        <a:t>super.onCreate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savedInstanceState</a:t>
                      </a:r>
                      <a:r>
                        <a:rPr lang="en-US" altLang="ko-KR" sz="800" dirty="0"/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dirty="0" err="1"/>
                        <a:t>setContentView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R.layout.activity_main</a:t>
                      </a:r>
                      <a:r>
                        <a:rPr lang="en-US" altLang="ko-KR" sz="800" dirty="0"/>
                        <a:t>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et=(</a:t>
                      </a:r>
                      <a:r>
                        <a:rPr lang="en-US" altLang="ko-KR" sz="800" dirty="0" err="1"/>
                        <a:t>EditText</a:t>
                      </a:r>
                      <a:r>
                        <a:rPr lang="en-US" altLang="ko-KR" sz="800" dirty="0"/>
                        <a:t>)</a:t>
                      </a:r>
                      <a:r>
                        <a:rPr lang="en-US" altLang="ko-KR" sz="800" dirty="0" err="1"/>
                        <a:t>findViewById</a:t>
                      </a:r>
                      <a:r>
                        <a:rPr lang="en-US" altLang="ko-KR" sz="800" dirty="0"/>
                        <a:t>(R.id.editText1);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</a:t>
                      </a:r>
                      <a:r>
                        <a:rPr lang="en-US" altLang="ko-KR" sz="800" dirty="0" err="1"/>
                        <a:t>tts</a:t>
                      </a:r>
                      <a:r>
                        <a:rPr lang="en-US" altLang="ko-KR" sz="800" dirty="0"/>
                        <a:t>=new </a:t>
                      </a:r>
                      <a:r>
                        <a:rPr lang="en-US" altLang="ko-KR" sz="800" dirty="0" err="1"/>
                        <a:t>TextToSpeech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MainActivity.this</a:t>
                      </a:r>
                      <a:r>
                        <a:rPr lang="en-US" altLang="ko-KR" sz="800" dirty="0"/>
                        <a:t>, new </a:t>
                      </a:r>
                      <a:r>
                        <a:rPr lang="en-US" altLang="ko-KR" sz="800" dirty="0" err="1"/>
                        <a:t>TextToSpeech.OnInitListener</a:t>
                      </a:r>
                      <a:r>
                        <a:rPr lang="en-US" altLang="ko-KR" sz="800" dirty="0"/>
                        <a:t>()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@Override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public void </a:t>
                      </a:r>
                      <a:r>
                        <a:rPr lang="en-US" altLang="ko-KR" sz="800" dirty="0" err="1"/>
                        <a:t>onInit</a:t>
                      </a:r>
                      <a:r>
                        <a:rPr lang="en-US" altLang="ko-KR" sz="800" dirty="0"/>
                        <a:t>(int status)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// TODO Auto-generated method stub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if(status == </a:t>
                      </a:r>
                      <a:r>
                        <a:rPr lang="en-US" altLang="ko-KR" sz="800" dirty="0" err="1"/>
                        <a:t>TextToSpeech.SUCCESS</a:t>
                      </a:r>
                      <a:r>
                        <a:rPr lang="en-US" altLang="ko-KR" sz="800" dirty="0"/>
                        <a:t>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int result=</a:t>
                      </a:r>
                      <a:r>
                        <a:rPr lang="en-US" altLang="ko-KR" sz="800" dirty="0" err="1"/>
                        <a:t>tts.setLanguage</a:t>
                      </a:r>
                      <a:r>
                        <a:rPr lang="en-US" altLang="ko-KR" sz="800" dirty="0"/>
                        <a:t>(Locale.US);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if(result==</a:t>
                      </a:r>
                      <a:r>
                        <a:rPr lang="en-US" altLang="ko-KR" sz="800" dirty="0" err="1"/>
                        <a:t>TextToSpeech.LANG_MISSING_DATA</a:t>
                      </a:r>
                      <a:r>
                        <a:rPr lang="en-US" altLang="ko-KR" sz="800" dirty="0"/>
                        <a:t> ||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        result==</a:t>
                      </a:r>
                      <a:r>
                        <a:rPr lang="en-US" altLang="ko-KR" sz="800" dirty="0" err="1"/>
                        <a:t>TextToSpeech.LANG_NOT_SUPPORTED</a:t>
                      </a:r>
                      <a:r>
                        <a:rPr lang="en-US" altLang="ko-KR" sz="800" dirty="0"/>
                        <a:t>){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    </a:t>
                      </a:r>
                      <a:r>
                        <a:rPr lang="en-US" altLang="ko-KR" sz="800" dirty="0" err="1"/>
                        <a:t>Log.e</a:t>
                      </a:r>
                      <a:r>
                        <a:rPr lang="en-US" altLang="ko-KR" sz="800" dirty="0"/>
                        <a:t>("error", "This Language is not supported");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else{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    </a:t>
                      </a:r>
                      <a:r>
                        <a:rPr lang="en-US" altLang="ko-KR" sz="800" dirty="0" err="1"/>
                        <a:t>ConvertTextToSpeech</a:t>
                      </a:r>
                      <a:r>
                        <a:rPr lang="en-US" altLang="ko-KR" sz="800" dirty="0"/>
                        <a:t>();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else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        </a:t>
                      </a:r>
                      <a:r>
                        <a:rPr lang="en-US" altLang="ko-KR" sz="800" dirty="0" err="1"/>
                        <a:t>Log.e</a:t>
                      </a:r>
                      <a:r>
                        <a:rPr lang="en-US" altLang="ko-KR" sz="800" dirty="0"/>
                        <a:t>("error", "</a:t>
                      </a:r>
                      <a:r>
                        <a:rPr lang="en-US" altLang="ko-KR" sz="800" dirty="0" err="1"/>
                        <a:t>Initilization</a:t>
                      </a:r>
                      <a:r>
                        <a:rPr lang="en-US" altLang="ko-KR" sz="800" dirty="0"/>
                        <a:t> Failed!");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});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}</a:t>
                      </a:r>
                      <a:endParaRPr lang="en-US" altLang="ko-KR" sz="800" b="1" dirty="0">
                        <a:solidFill>
                          <a:srgbClr val="3B5AA8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7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863099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8.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 상세 로직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 IV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25315"/>
              </p:ext>
            </p:extLst>
          </p:nvPr>
        </p:nvGraphicFramePr>
        <p:xfrm>
          <a:off x="168879" y="1124745"/>
          <a:ext cx="8865668" cy="1143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4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 ( 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2019.09.15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8/8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EditText</a:t>
                      </a:r>
                      <a:r>
                        <a:rPr lang="ko-KR" altLang="en-US" sz="1000" dirty="0"/>
                        <a:t>에서 작성한 문자열 데이터를 토대로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버튼을 클릭 시 결과 값을 저장하며 음성을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김민지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273163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491880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 차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막힌 원호 12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5654982" y="4149077"/>
            <a:ext cx="3489018" cy="260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339752" y="1556792"/>
            <a:ext cx="5976664" cy="433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1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구성도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2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시스템 흐름도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3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메뉴 구성도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4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목록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5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기능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흐름도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6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화면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모듈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(HW)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7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테이블 설계서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웹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/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모바일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8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프로그램 상세 </a:t>
            </a:r>
            <a:r>
              <a:rPr lang="ko-KR" altLang="en-US" b="1" dirty="0" err="1">
                <a:solidFill>
                  <a:srgbClr val="3B5AA8"/>
                </a:solidFill>
                <a:latin typeface="+mn-ea"/>
              </a:rPr>
              <a:t>로직</a:t>
            </a:r>
            <a:endParaRPr lang="en-US" altLang="ko-KR" b="1" dirty="0">
              <a:solidFill>
                <a:srgbClr val="3B5AA8"/>
              </a:solidFill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9 /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개발 환경 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(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언어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,  Tool, </a:t>
            </a:r>
            <a:r>
              <a:rPr lang="ko-KR" altLang="en-US" b="1" dirty="0">
                <a:solidFill>
                  <a:srgbClr val="3B5AA8"/>
                </a:solidFill>
                <a:latin typeface="+mn-ea"/>
              </a:rPr>
              <a:t>사용 시스템 등</a:t>
            </a:r>
            <a:r>
              <a:rPr lang="en-US" altLang="ko-KR" b="1" dirty="0">
                <a:solidFill>
                  <a:srgbClr val="3B5AA8"/>
                </a:solidFill>
                <a:latin typeface="+mn-ea"/>
              </a:rPr>
              <a:t>)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" name="포인트가 12개인 별 1"/>
          <p:cNvSpPr/>
          <p:nvPr/>
        </p:nvSpPr>
        <p:spPr>
          <a:xfrm>
            <a:off x="1763688" y="1715362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0" name="포인트가 12개인 별 19"/>
          <p:cNvSpPr/>
          <p:nvPr/>
        </p:nvSpPr>
        <p:spPr>
          <a:xfrm>
            <a:off x="1763688" y="214741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2" name="포인트가 12개인 별 21"/>
          <p:cNvSpPr/>
          <p:nvPr/>
        </p:nvSpPr>
        <p:spPr>
          <a:xfrm>
            <a:off x="1763688" y="3083514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4" name="포인트가 12개인 별 23"/>
          <p:cNvSpPr/>
          <p:nvPr/>
        </p:nvSpPr>
        <p:spPr>
          <a:xfrm>
            <a:off x="1763688" y="538777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7" name="포인트가 12개인 별 26"/>
          <p:cNvSpPr/>
          <p:nvPr/>
        </p:nvSpPr>
        <p:spPr>
          <a:xfrm>
            <a:off x="3563888" y="748239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7595" y="623413"/>
            <a:ext cx="2861523" cy="5632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b="1">
                <a:solidFill>
                  <a:srgbClr val="3B5AA8"/>
                </a:solidFill>
                <a:latin typeface="+mn-ea"/>
              </a:rPr>
              <a:t>SW/HW </a:t>
            </a:r>
            <a:r>
              <a:rPr lang="ko-KR" altLang="en-US" b="1">
                <a:solidFill>
                  <a:srgbClr val="3B5AA8"/>
                </a:solidFill>
                <a:latin typeface="+mn-ea"/>
              </a:rPr>
              <a:t>공통 작성</a:t>
            </a:r>
            <a:endParaRPr lang="ko-KR" altLang="en-US" b="1" dirty="0">
              <a:solidFill>
                <a:srgbClr val="3B5AA8"/>
              </a:solidFill>
              <a:latin typeface="+mn-ea"/>
            </a:endParaRPr>
          </a:p>
        </p:txBody>
      </p:sp>
      <p:sp>
        <p:nvSpPr>
          <p:cNvPr id="29" name="포인트가 12개인 별 28"/>
          <p:cNvSpPr/>
          <p:nvPr/>
        </p:nvSpPr>
        <p:spPr>
          <a:xfrm>
            <a:off x="1763688" y="3541980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0" name="포인트가 12개인 별 29"/>
          <p:cNvSpPr/>
          <p:nvPr/>
        </p:nvSpPr>
        <p:spPr>
          <a:xfrm>
            <a:off x="1763688" y="494116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  <p:sp>
        <p:nvSpPr>
          <p:cNvPr id="31" name="포인트가 12개인 별 30"/>
          <p:cNvSpPr/>
          <p:nvPr/>
        </p:nvSpPr>
        <p:spPr>
          <a:xfrm>
            <a:off x="1763688" y="4059338"/>
            <a:ext cx="576064" cy="360040"/>
          </a:xfrm>
          <a:prstGeom prst="star12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9.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85845"/>
              </p:ext>
            </p:extLst>
          </p:nvPr>
        </p:nvGraphicFramePr>
        <p:xfrm>
          <a:off x="622675" y="2132856"/>
          <a:ext cx="8242236" cy="3367473"/>
        </p:xfrm>
        <a:graphic>
          <a:graphicData uri="http://schemas.openxmlformats.org/drawingml/2006/table">
            <a:tbl>
              <a:tblPr/>
              <a:tblGrid>
                <a:gridCol w="82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13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430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Studio (3.3)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서버 연동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Kakao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Talk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(STT)&amp; Android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(TTS)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STT(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뉴톤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&amp; TTS(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뉴톤톡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 구현을 위해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API hash key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받아서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AVD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(Nexus 6 Q API)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에뮬레이터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앱 실행 테스트에 사용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채팅 서버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소켓 통신 기반의 채팅 서버 구현 시 사용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언어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Java)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MySQL(5.1.73)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저장 및 관리하는 데이터베이스 사용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　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10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3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아이폰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직접적으로 제공하는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End Device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와이파이</a:t>
                      </a:r>
                    </a:p>
                  </a:txBody>
                  <a:tcPr marL="36000" marR="36000" marT="36000" marB="3600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스마트폰과 자바서버 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386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858EF91A-2A0D-440C-ADDD-95728414C151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022ED4D-B2E1-486C-AAB4-09E78FE8BB65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DE39209-C5B1-439E-8B62-57AABE68C961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제목 12">
            <a:extLst>
              <a:ext uri="{FF2B5EF4-FFF2-40B4-BE49-F238E27FC236}">
                <a16:creationId xmlns:a16="http://schemas.microsoft.com/office/drawing/2014/main" id="{CFDB41E1-A354-498A-BF2B-53272631C1A6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1.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71963453-0A93-4B70-A449-99DB96F2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6B3B79AD-8108-458C-B271-2DDC6E1B3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막힌 원호 57">
            <a:extLst>
              <a:ext uri="{FF2B5EF4-FFF2-40B4-BE49-F238E27FC236}">
                <a16:creationId xmlns:a16="http://schemas.microsoft.com/office/drawing/2014/main" id="{2C7789CC-99BD-43E5-8720-84068B4608AF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바닥글 개체 틀 11">
            <a:extLst>
              <a:ext uri="{FF2B5EF4-FFF2-40B4-BE49-F238E27FC236}">
                <a16:creationId xmlns:a16="http://schemas.microsoft.com/office/drawing/2014/main" id="{7195DA07-A160-46D9-850C-F9DBFA14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00" name="그룹 65">
            <a:extLst>
              <a:ext uri="{FF2B5EF4-FFF2-40B4-BE49-F238E27FC236}">
                <a16:creationId xmlns:a16="http://schemas.microsoft.com/office/drawing/2014/main" id="{91781816-2057-45A7-8432-726F69365309}"/>
              </a:ext>
            </a:extLst>
          </p:cNvPr>
          <p:cNvGrpSpPr>
            <a:grpSpLocks/>
          </p:cNvGrpSpPr>
          <p:nvPr/>
        </p:nvGrpSpPr>
        <p:grpSpPr bwMode="auto">
          <a:xfrm>
            <a:off x="182563" y="5400675"/>
            <a:ext cx="8637909" cy="954088"/>
            <a:chOff x="182782" y="5400183"/>
            <a:chExt cx="9522746" cy="953986"/>
          </a:xfrm>
        </p:grpSpPr>
        <p:sp>
          <p:nvSpPr>
            <p:cNvPr id="101" name="모서리가 둥근 직사각형 199">
              <a:extLst>
                <a:ext uri="{FF2B5EF4-FFF2-40B4-BE49-F238E27FC236}">
                  <a16:creationId xmlns:a16="http://schemas.microsoft.com/office/drawing/2014/main" id="{19DDCEC9-3A94-453B-A26F-74658AF53F82}"/>
                </a:ext>
              </a:extLst>
            </p:cNvPr>
            <p:cNvSpPr/>
            <p:nvPr/>
          </p:nvSpPr>
          <p:spPr>
            <a:xfrm>
              <a:off x="1856656" y="5400185"/>
              <a:ext cx="7848872" cy="953984"/>
            </a:xfrm>
            <a:prstGeom prst="roundRect">
              <a:avLst>
                <a:gd name="adj" fmla="val 1606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50000"/>
                  <a:alpha val="85000"/>
                </a:sysClr>
              </a:solidFill>
              <a:prstDash val="solid"/>
            </a:ln>
            <a:effectLst/>
          </p:spPr>
          <p:txBody>
            <a:bodyPr lIns="0" tIns="0" rIns="0" bIns="0" anchor="ctr"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수신된 메시지를 시각장애인들도 손 쉽게 접근할 수 있도록 음성으로 읽어 준다</a:t>
              </a:r>
              <a:r>
                <a:rPr lang="en-US" altLang="ko-KR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 TTS </a:t>
              </a:r>
              <a:r>
                <a:rPr lang="ko-KR" altLang="en-US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기능</a:t>
              </a:r>
              <a:r>
                <a:rPr lang="en-US" altLang="ko-KR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ko-KR" altLang="en-US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전송할 메시지를 음성으로 입력</a:t>
              </a: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</a:t>
              </a:r>
              <a:r>
                <a:rPr kumimoji="0" lang="ko-KR" altLang="en-US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문자로 변환하여 상대방에게 메시지 전송</a:t>
              </a:r>
              <a:r>
                <a:rPr lang="en-US" altLang="ko-KR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( STT </a:t>
              </a:r>
              <a:r>
                <a:rPr lang="ko-KR" altLang="en-US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기능</a:t>
              </a:r>
              <a:r>
                <a:rPr lang="en-US" altLang="ko-KR" sz="1200" kern="0" spc="-11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</a:p>
            <a:p>
              <a:pPr marL="361950" marR="0" lvl="1" indent="-180975" defTabSz="1330325" eaLnBrk="0" fontAlgn="auto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prstClr val="black"/>
                </a:buClr>
                <a:buSzPct val="75000"/>
                <a:buFontTx/>
                <a:buBlip>
                  <a:blip r:embed="rId4"/>
                </a:buBlip>
                <a:tabLst>
                  <a:tab pos="1438275" algn="l"/>
                </a:tabLst>
                <a:defRPr/>
              </a:pPr>
              <a:r>
                <a:rPr kumimoji="0" lang="en-US" altLang="ko-KR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1:1 Chatting &amp; 1:N Chatting </a:t>
              </a:r>
              <a:r>
                <a:rPr kumimoji="0" lang="ko-KR" altLang="en-US" sz="1200" b="0" i="0" u="none" strike="noStrike" kern="0" cap="none" spc="-11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기능</a:t>
              </a:r>
              <a:endParaRPr kumimoji="0" lang="en-US" altLang="ko-KR" sz="1200" b="0" i="0" u="none" strike="noStrike" kern="0" cap="none" spc="-11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  <p:sp>
          <p:nvSpPr>
            <p:cNvPr id="102" name="양쪽 모서리가 둥근 사각형 51">
              <a:extLst>
                <a:ext uri="{FF2B5EF4-FFF2-40B4-BE49-F238E27FC236}">
                  <a16:creationId xmlns:a16="http://schemas.microsoft.com/office/drawing/2014/main" id="{C60E98AC-C566-4C62-ADB6-1ACED58BF2EF}"/>
                </a:ext>
              </a:extLst>
            </p:cNvPr>
            <p:cNvSpPr/>
            <p:nvPr/>
          </p:nvSpPr>
          <p:spPr>
            <a:xfrm rot="16200000">
              <a:off x="542727" y="5040238"/>
              <a:ext cx="953984" cy="1673874"/>
            </a:xfrm>
            <a:prstGeom prst="round2SameRect">
              <a:avLst>
                <a:gd name="adj1" fmla="val 8889"/>
                <a:gd name="adj2" fmla="val 0"/>
              </a:avLst>
            </a:prstGeom>
            <a:blipFill>
              <a:blip r:embed="rId5" cstate="print"/>
              <a:stretch>
                <a:fillRect/>
              </a:stretch>
            </a:blipFill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endParaRPr kumimoji="0" lang="ko-KR" altLang="en-US" sz="13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  <p:sp>
          <p:nvSpPr>
            <p:cNvPr id="103" name="양쪽 모서리가 둥근 사각형 51">
              <a:extLst>
                <a:ext uri="{FF2B5EF4-FFF2-40B4-BE49-F238E27FC236}">
                  <a16:creationId xmlns:a16="http://schemas.microsoft.com/office/drawing/2014/main" id="{327CFD8C-7282-4F06-878A-EEC1B96B06EB}"/>
                </a:ext>
              </a:extLst>
            </p:cNvPr>
            <p:cNvSpPr/>
            <p:nvPr/>
          </p:nvSpPr>
          <p:spPr>
            <a:xfrm>
              <a:off x="632520" y="5774101"/>
              <a:ext cx="700005" cy="193899"/>
            </a:xfrm>
            <a:prstGeom prst="round2SameRect">
              <a:avLst>
                <a:gd name="adj1" fmla="val 0"/>
                <a:gd name="adj2" fmla="val 0"/>
              </a:avLst>
            </a:prstGeom>
            <a:noFill/>
            <a:ln w="6350" cap="flat" cmpd="sng" algn="ctr">
              <a:noFill/>
              <a:prstDash val="solid"/>
            </a:ln>
            <a:effectLst>
              <a:outerShdw blurRad="63500" dir="2700000" algn="tl" rotWithShape="0">
                <a:prstClr val="black">
                  <a:alpha val="69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5400" h="6350"/>
            </a:sp3d>
          </p:spPr>
          <p:txBody>
            <a:bodyPr lIns="0" tIns="0" rIns="0" bIns="0" anchor="ctr">
              <a:spAutoFit/>
              <a:sp3d contourW="19050">
                <a:bevelT w="1270"/>
                <a:contourClr>
                  <a:srgbClr val="174359"/>
                </a:contourClr>
              </a:sp3d>
            </a:bodyPr>
            <a:lstStyle/>
            <a:p>
              <a:pPr marL="0" marR="0" lvl="1" indent="-45720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buFontTx/>
                <a:buNone/>
                <a:tabLst>
                  <a:tab pos="5648325" algn="l"/>
                </a:tabLst>
                <a:defRPr/>
              </a:pPr>
              <a:r>
                <a:rPr kumimoji="0" lang="en-US" altLang="ko-KR" sz="1400" b="0" i="0" u="none" strike="noStrike" kern="0" cap="none" spc="-11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sym typeface="Monotype Sorts"/>
                </a:rPr>
                <a:t>Key Point</a:t>
              </a:r>
              <a:endPara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endParaRPr>
            </a:p>
          </p:txBody>
        </p:sp>
      </p:grpSp>
      <p:grpSp>
        <p:nvGrpSpPr>
          <p:cNvPr id="104" name="Group 14350">
            <a:extLst>
              <a:ext uri="{FF2B5EF4-FFF2-40B4-BE49-F238E27FC236}">
                <a16:creationId xmlns:a16="http://schemas.microsoft.com/office/drawing/2014/main" id="{5B79A9CC-A269-4FC6-BD2C-4F516D294BB7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1824038"/>
            <a:ext cx="1081088" cy="817562"/>
            <a:chOff x="1077723" y="1948117"/>
            <a:chExt cx="1080120" cy="816280"/>
          </a:xfrm>
        </p:grpSpPr>
        <p:pic>
          <p:nvPicPr>
            <p:cNvPr id="105" name="Picture 62" descr="ClientCom.jpg">
              <a:extLst>
                <a:ext uri="{FF2B5EF4-FFF2-40B4-BE49-F238E27FC236}">
                  <a16:creationId xmlns:a16="http://schemas.microsoft.com/office/drawing/2014/main" id="{30D4A6AD-C0CC-40F2-A54F-C64ACFE74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698" descr="11111">
              <a:extLst>
                <a:ext uri="{FF2B5EF4-FFF2-40B4-BE49-F238E27FC236}">
                  <a16:creationId xmlns:a16="http://schemas.microsoft.com/office/drawing/2014/main" id="{2440EC71-5E6D-483D-9084-7B8387D32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Rectangle 14349">
              <a:extLst>
                <a:ext uri="{FF2B5EF4-FFF2-40B4-BE49-F238E27FC236}">
                  <a16:creationId xmlns:a16="http://schemas.microsoft.com/office/drawing/2014/main" id="{6B376680-2866-45BE-B9E7-5270428766DE}"/>
                </a:ext>
              </a:extLst>
            </p:cNvPr>
            <p:cNvSpPr/>
            <p:nvPr/>
          </p:nvSpPr>
          <p:spPr>
            <a:xfrm>
              <a:off x="1077723" y="2532985"/>
              <a:ext cx="1080120" cy="231412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채팅</a:t>
              </a: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사용자</a:t>
              </a:r>
            </a:p>
          </p:txBody>
        </p:sp>
      </p:grpSp>
      <p:grpSp>
        <p:nvGrpSpPr>
          <p:cNvPr id="108" name="Group 146">
            <a:extLst>
              <a:ext uri="{FF2B5EF4-FFF2-40B4-BE49-F238E27FC236}">
                <a16:creationId xmlns:a16="http://schemas.microsoft.com/office/drawing/2014/main" id="{9F1BA473-FBCE-4A5C-B619-49DC619331A4}"/>
              </a:ext>
            </a:extLst>
          </p:cNvPr>
          <p:cNvGrpSpPr>
            <a:grpSpLocks/>
          </p:cNvGrpSpPr>
          <p:nvPr/>
        </p:nvGrpSpPr>
        <p:grpSpPr bwMode="auto">
          <a:xfrm>
            <a:off x="415924" y="2928938"/>
            <a:ext cx="1081089" cy="823911"/>
            <a:chOff x="1077722" y="1948117"/>
            <a:chExt cx="1080121" cy="825048"/>
          </a:xfrm>
        </p:grpSpPr>
        <p:pic>
          <p:nvPicPr>
            <p:cNvPr id="109" name="Picture 62" descr="ClientCom.jpg">
              <a:extLst>
                <a:ext uri="{FF2B5EF4-FFF2-40B4-BE49-F238E27FC236}">
                  <a16:creationId xmlns:a16="http://schemas.microsoft.com/office/drawing/2014/main" id="{00B7F1EB-4442-463C-B2BB-9CDC16210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" name="Picture 698" descr="11111">
              <a:extLst>
                <a:ext uri="{FF2B5EF4-FFF2-40B4-BE49-F238E27FC236}">
                  <a16:creationId xmlns:a16="http://schemas.microsoft.com/office/drawing/2014/main" id="{45B1308B-A5D4-42C2-915B-41D6EFA62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Rectangle 149">
              <a:extLst>
                <a:ext uri="{FF2B5EF4-FFF2-40B4-BE49-F238E27FC236}">
                  <a16:creationId xmlns:a16="http://schemas.microsoft.com/office/drawing/2014/main" id="{A2F313A1-D5D2-420C-8F7A-D792C7973F9C}"/>
                </a:ext>
              </a:extLst>
            </p:cNvPr>
            <p:cNvSpPr/>
            <p:nvPr/>
          </p:nvSpPr>
          <p:spPr>
            <a:xfrm>
              <a:off x="1077722" y="2542660"/>
              <a:ext cx="1080120" cy="23050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채팅 사용자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grpSp>
        <p:nvGrpSpPr>
          <p:cNvPr id="112" name="Group 150">
            <a:extLst>
              <a:ext uri="{FF2B5EF4-FFF2-40B4-BE49-F238E27FC236}">
                <a16:creationId xmlns:a16="http://schemas.microsoft.com/office/drawing/2014/main" id="{2A508008-F712-4CE6-A990-4280B81A16BA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4113213"/>
            <a:ext cx="1081088" cy="828675"/>
            <a:chOff x="1077723" y="1948117"/>
            <a:chExt cx="1080120" cy="827571"/>
          </a:xfrm>
        </p:grpSpPr>
        <p:pic>
          <p:nvPicPr>
            <p:cNvPr id="113" name="Picture 62" descr="ClientCom.jpg">
              <a:extLst>
                <a:ext uri="{FF2B5EF4-FFF2-40B4-BE49-F238E27FC236}">
                  <a16:creationId xmlns:a16="http://schemas.microsoft.com/office/drawing/2014/main" id="{FF2EBEB7-E819-472F-A4BC-99062CE63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rcRect l="18073"/>
            <a:stretch>
              <a:fillRect/>
            </a:stretch>
          </p:blipFill>
          <p:spPr bwMode="auto">
            <a:xfrm>
              <a:off x="1593789" y="2008665"/>
              <a:ext cx="564054" cy="622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Picture 698" descr="11111">
              <a:extLst>
                <a:ext uri="{FF2B5EF4-FFF2-40B4-BE49-F238E27FC236}">
                  <a16:creationId xmlns:a16="http://schemas.microsoft.com/office/drawing/2014/main" id="{A1DCDA56-F5DA-47E0-B189-2567C4A20A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8584" y="1948117"/>
              <a:ext cx="504825" cy="511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Rectangle 155">
              <a:extLst>
                <a:ext uri="{FF2B5EF4-FFF2-40B4-BE49-F238E27FC236}">
                  <a16:creationId xmlns:a16="http://schemas.microsoft.com/office/drawing/2014/main" id="{FC05D478-A16F-4943-9F3B-9F58CEC6404F}"/>
                </a:ext>
              </a:extLst>
            </p:cNvPr>
            <p:cNvSpPr/>
            <p:nvPr/>
          </p:nvSpPr>
          <p:spPr>
            <a:xfrm>
              <a:off x="1077723" y="2544222"/>
              <a:ext cx="1080120" cy="2314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채팅 사용자</a:t>
              </a:r>
            </a:p>
          </p:txBody>
        </p:sp>
      </p:grpSp>
      <p:sp>
        <p:nvSpPr>
          <p:cNvPr id="116" name="AutoShape 36">
            <a:extLst>
              <a:ext uri="{FF2B5EF4-FFF2-40B4-BE49-F238E27FC236}">
                <a16:creationId xmlns:a16="http://schemas.microsoft.com/office/drawing/2014/main" id="{EC18A89A-1A8E-4F3C-B028-B516BB236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696" y="1818887"/>
            <a:ext cx="5183857" cy="3529013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17" name="AutoShape 99">
            <a:extLst>
              <a:ext uri="{FF2B5EF4-FFF2-40B4-BE49-F238E27FC236}">
                <a16:creationId xmlns:a16="http://schemas.microsoft.com/office/drawing/2014/main" id="{847BFB4F-CF21-476E-B7BB-8F69C4EA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758575"/>
            <a:ext cx="5184576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채팅 시스템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118" name="AutoShape 14">
            <a:extLst>
              <a:ext uri="{FF2B5EF4-FFF2-40B4-BE49-F238E27FC236}">
                <a16:creationId xmlns:a16="http://schemas.microsoft.com/office/drawing/2014/main" id="{70C1DE05-8771-424B-AF19-945976BAAA3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35274" y="2061171"/>
            <a:ext cx="5040982" cy="576262"/>
          </a:xfrm>
          <a:prstGeom prst="leftArrow">
            <a:avLst>
              <a:gd name="adj1" fmla="val 74188"/>
              <a:gd name="adj2" fmla="val 63228"/>
            </a:avLst>
          </a:prstGeom>
          <a:gradFill rotWithShape="1">
            <a:gsLst>
              <a:gs pos="100000">
                <a:sysClr val="window" lastClr="FFFFFF">
                  <a:lumMod val="95000"/>
                </a:sysClr>
              </a:gs>
              <a:gs pos="0">
                <a:srgbClr val="969696"/>
              </a:gs>
            </a:gsLst>
            <a:lin ang="0" scaled="1"/>
          </a:gradFill>
          <a:ln w="31750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-10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맑은 고딕" pitchFamily="50" charset="-127"/>
              </a:rPr>
              <a:t>채팅 서비스</a:t>
            </a:r>
            <a:endParaRPr kumimoji="0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맑은 고딕" pitchFamily="50" charset="-127"/>
            </a:endParaRPr>
          </a:p>
        </p:txBody>
      </p:sp>
      <p:sp>
        <p:nvSpPr>
          <p:cNvPr id="119" name="Rectangle 97">
            <a:extLst>
              <a:ext uri="{FF2B5EF4-FFF2-40B4-BE49-F238E27FC236}">
                <a16:creationId xmlns:a16="http://schemas.microsoft.com/office/drawing/2014/main" id="{EE0B69A0-E32E-466C-BEAE-FA0A1720DA4B}"/>
              </a:ext>
            </a:extLst>
          </p:cNvPr>
          <p:cNvSpPr/>
          <p:nvPr/>
        </p:nvSpPr>
        <p:spPr>
          <a:xfrm>
            <a:off x="1835274" y="2708871"/>
            <a:ext cx="936625" cy="93739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기능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99DBACB-AE0B-4D05-9871-9CEB4583218F}"/>
              </a:ext>
            </a:extLst>
          </p:cNvPr>
          <p:cNvSpPr/>
          <p:nvPr/>
        </p:nvSpPr>
        <p:spPr>
          <a:xfrm>
            <a:off x="3770340" y="2708871"/>
            <a:ext cx="641350" cy="93739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Sound-To-Text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실행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AAED10C-9D57-487F-8110-9C2F41A3DE0E}"/>
              </a:ext>
            </a:extLst>
          </p:cNvPr>
          <p:cNvSpPr/>
          <p:nvPr/>
        </p:nvSpPr>
        <p:spPr>
          <a:xfrm>
            <a:off x="4646281" y="2708869"/>
            <a:ext cx="673884" cy="93739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변환된 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메시지 전송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198076-5BA1-498B-B3A8-8A91892FD85F}"/>
              </a:ext>
            </a:extLst>
          </p:cNvPr>
          <p:cNvSpPr/>
          <p:nvPr/>
        </p:nvSpPr>
        <p:spPr>
          <a:xfrm>
            <a:off x="5481148" y="2708869"/>
            <a:ext cx="589944" cy="93739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Text-To-Sound</a:t>
            </a:r>
            <a:r>
              <a:rPr lang="ko-KR" altLang="en-US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실행</a:t>
            </a:r>
            <a:endParaRPr lang="en-US" altLang="ko-KR" sz="11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8D2BEF3-3437-41B2-BE1F-2675CEDF1326}"/>
              </a:ext>
            </a:extLst>
          </p:cNvPr>
          <p:cNvSpPr/>
          <p:nvPr/>
        </p:nvSpPr>
        <p:spPr>
          <a:xfrm>
            <a:off x="6232075" y="2708869"/>
            <a:ext cx="565523" cy="93739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MSG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수신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A4ACA77-DC35-4F5D-894D-11458904BCA6}"/>
              </a:ext>
            </a:extLst>
          </p:cNvPr>
          <p:cNvSpPr/>
          <p:nvPr/>
        </p:nvSpPr>
        <p:spPr>
          <a:xfrm>
            <a:off x="2912433" y="2708870"/>
            <a:ext cx="674687" cy="937393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음성 입력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25" name="그룹 95">
            <a:extLst>
              <a:ext uri="{FF2B5EF4-FFF2-40B4-BE49-F238E27FC236}">
                <a16:creationId xmlns:a16="http://schemas.microsoft.com/office/drawing/2014/main" id="{F2BFFE49-E8BC-48A9-82C3-735C81F9833D}"/>
              </a:ext>
            </a:extLst>
          </p:cNvPr>
          <p:cNvGrpSpPr>
            <a:grpSpLocks/>
          </p:cNvGrpSpPr>
          <p:nvPr/>
        </p:nvGrpSpPr>
        <p:grpSpPr bwMode="auto">
          <a:xfrm>
            <a:off x="7006087" y="2364634"/>
            <a:ext cx="1691680" cy="1095152"/>
            <a:chOff x="7977336" y="1781931"/>
            <a:chExt cx="1554578" cy="757853"/>
          </a:xfrm>
        </p:grpSpPr>
        <p:sp>
          <p:nvSpPr>
            <p:cNvPr id="126" name="Rectangle 97">
              <a:extLst>
                <a:ext uri="{FF2B5EF4-FFF2-40B4-BE49-F238E27FC236}">
                  <a16:creationId xmlns:a16="http://schemas.microsoft.com/office/drawing/2014/main" id="{AE9A8F37-6948-4DE2-8C0C-562D188D8DDB}"/>
                </a:ext>
              </a:extLst>
            </p:cNvPr>
            <p:cNvSpPr/>
            <p:nvPr/>
          </p:nvSpPr>
          <p:spPr>
            <a:xfrm>
              <a:off x="7977336" y="1781931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채팅 기능</a:t>
              </a:r>
              <a:r>
                <a:rPr lang="en-US" altLang="ko-KR" sz="1400" b="1" kern="0" dirty="0">
                  <a:solidFill>
                    <a:sysClr val="window" lastClr="FFFFFF"/>
                  </a:solidFill>
                  <a:latin typeface="맑은 고딕"/>
                  <a:ea typeface="맑은 고딕"/>
                </a:rPr>
                <a:t> </a:t>
              </a:r>
              <a:endPara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46670CC-48FD-49EF-B2BD-3BB0C2110182}"/>
                </a:ext>
              </a:extLst>
            </p:cNvPr>
            <p:cNvSpPr txBox="1"/>
            <p:nvPr/>
          </p:nvSpPr>
          <p:spPr>
            <a:xfrm>
              <a:off x="7977336" y="2107561"/>
              <a:ext cx="1554578" cy="43222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1:1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1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채팅 </a:t>
              </a:r>
              <a:endPara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1:N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채팅 </a:t>
              </a:r>
            </a:p>
          </p:txBody>
        </p:sp>
      </p:grpSp>
      <p:grpSp>
        <p:nvGrpSpPr>
          <p:cNvPr id="128" name="그룹 95">
            <a:extLst>
              <a:ext uri="{FF2B5EF4-FFF2-40B4-BE49-F238E27FC236}">
                <a16:creationId xmlns:a16="http://schemas.microsoft.com/office/drawing/2014/main" id="{236C9BAA-7B04-4B92-8254-BD489EACAAF4}"/>
              </a:ext>
            </a:extLst>
          </p:cNvPr>
          <p:cNvGrpSpPr>
            <a:grpSpLocks/>
          </p:cNvGrpSpPr>
          <p:nvPr/>
        </p:nvGrpSpPr>
        <p:grpSpPr bwMode="auto">
          <a:xfrm>
            <a:off x="7035412" y="4040755"/>
            <a:ext cx="1691680" cy="1108324"/>
            <a:chOff x="7977336" y="1772816"/>
            <a:chExt cx="1554578" cy="803628"/>
          </a:xfrm>
        </p:grpSpPr>
        <p:sp>
          <p:nvSpPr>
            <p:cNvPr id="129" name="Rectangle 97">
              <a:extLst>
                <a:ext uri="{FF2B5EF4-FFF2-40B4-BE49-F238E27FC236}">
                  <a16:creationId xmlns:a16="http://schemas.microsoft.com/office/drawing/2014/main" id="{51122FEA-290B-434A-8667-91C05587E299}"/>
                </a:ext>
              </a:extLst>
            </p:cNvPr>
            <p:cNvSpPr/>
            <p:nvPr/>
          </p:nvSpPr>
          <p:spPr>
            <a:xfrm>
              <a:off x="7977336" y="1772816"/>
              <a:ext cx="1554578" cy="297153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메시지 변환</a:t>
              </a:r>
              <a:r>
                <a:rPr kumimoji="0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 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기능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B7E202B-B96D-4471-8373-630D5561CCA9}"/>
                </a:ext>
              </a:extLst>
            </p:cNvPr>
            <p:cNvSpPr txBox="1"/>
            <p:nvPr/>
          </p:nvSpPr>
          <p:spPr>
            <a:xfrm>
              <a:off x="7977336" y="2071559"/>
              <a:ext cx="1554578" cy="50488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outerShdw blurRad="50800" dir="2700000" sx="102000" sy="102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Sound-To-Text(STT)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1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Text-To-Sound(TTS)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31" name="Rectangle 97">
            <a:extLst>
              <a:ext uri="{FF2B5EF4-FFF2-40B4-BE49-F238E27FC236}">
                <a16:creationId xmlns:a16="http://schemas.microsoft.com/office/drawing/2014/main" id="{C0039698-356C-4EF4-A73C-456E7E7317D4}"/>
              </a:ext>
            </a:extLst>
          </p:cNvPr>
          <p:cNvSpPr/>
          <p:nvPr/>
        </p:nvSpPr>
        <p:spPr>
          <a:xfrm>
            <a:off x="1845481" y="3803440"/>
            <a:ext cx="936625" cy="1251198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50800" dir="2700000" sx="102000" sy="102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SW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7BCF3479-6839-44DF-8279-C1EA203C9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41075"/>
              </p:ext>
            </p:extLst>
          </p:nvPr>
        </p:nvGraphicFramePr>
        <p:xfrm>
          <a:off x="2939946" y="3813266"/>
          <a:ext cx="3857652" cy="1241373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8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언어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: Java(Back-End) , Xml(Front End)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환경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(IDE)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Eclipse , Android Studio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bg1"/>
                          </a:solidFill>
                        </a:rPr>
                        <a:t>개발 운영 체제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: Windows 10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9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AB036D-39A7-400B-A641-B8913AC23A47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4DAC41-6C07-40DA-ADAA-81EB5A7051FB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7CF26A6-F680-4252-80AB-F8052B3025F9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제목 12">
            <a:extLst>
              <a:ext uri="{FF2B5EF4-FFF2-40B4-BE49-F238E27FC236}">
                <a16:creationId xmlns:a16="http://schemas.microsoft.com/office/drawing/2014/main" id="{A82C827F-A0B8-4845-9CD1-B004112EA997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2.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시스템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526FD998-36CF-4B8C-A8A6-283C730B8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4AC84A77-E3DA-4A3C-AD7F-A6EC3691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막힌 원호 32">
            <a:extLst>
              <a:ext uri="{FF2B5EF4-FFF2-40B4-BE49-F238E27FC236}">
                <a16:creationId xmlns:a16="http://schemas.microsoft.com/office/drawing/2014/main" id="{481165FC-C930-4E58-837D-670EAE32C61F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4BB53A3-65BF-476C-ADBD-7019B006D0DC}"/>
              </a:ext>
            </a:extLst>
          </p:cNvPr>
          <p:cNvSpPr/>
          <p:nvPr/>
        </p:nvSpPr>
        <p:spPr>
          <a:xfrm>
            <a:off x="3203848" y="863134"/>
            <a:ext cx="51125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latinLnBrk="0"/>
            <a:r>
              <a:rPr lang="en-US" altLang="ko-KR" sz="1050" b="1" i="1" dirty="0">
                <a:latin typeface="+mj-lt"/>
              </a:rPr>
              <a:t>※ Embedded SW</a:t>
            </a:r>
            <a:r>
              <a:rPr lang="ko-KR" altLang="en-US" sz="1050" b="1" i="1" dirty="0">
                <a:latin typeface="+mj-lt"/>
              </a:rPr>
              <a:t>인 경우 </a:t>
            </a:r>
            <a:r>
              <a:rPr lang="en-US" altLang="ko-KR" sz="1050" b="1" i="1" dirty="0">
                <a:latin typeface="+mj-lt"/>
              </a:rPr>
              <a:t>HW</a:t>
            </a:r>
            <a:r>
              <a:rPr lang="ko-KR" altLang="en-US" sz="1050" b="1" i="1" dirty="0">
                <a:latin typeface="+mj-lt"/>
              </a:rPr>
              <a:t>와 </a:t>
            </a:r>
            <a:r>
              <a:rPr lang="en-US" altLang="ko-KR" sz="1050" b="1" i="1" dirty="0">
                <a:latin typeface="+mj-lt"/>
              </a:rPr>
              <a:t>SW </a:t>
            </a:r>
            <a:r>
              <a:rPr lang="ko-KR" altLang="en-US" sz="1050" b="1" i="1" dirty="0">
                <a:latin typeface="+mj-lt"/>
              </a:rPr>
              <a:t>구분하여 작성</a:t>
            </a:r>
          </a:p>
        </p:txBody>
      </p:sp>
      <p:sp>
        <p:nvSpPr>
          <p:cNvPr id="35" name="바닥글 개체 틀 12">
            <a:extLst>
              <a:ext uri="{FF2B5EF4-FFF2-40B4-BE49-F238E27FC236}">
                <a16:creationId xmlns:a16="http://schemas.microsoft.com/office/drawing/2014/main" id="{D202B042-F7C2-482D-B7D2-A1660212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F8652C7B-A81F-4466-ADB7-C25691E4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13" y="1214422"/>
            <a:ext cx="4040849" cy="5214974"/>
          </a:xfrm>
          <a:prstGeom prst="roundRect">
            <a:avLst>
              <a:gd name="adj" fmla="val 3028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lIns="72000" tIns="0" rIns="72000" bIns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/>
          <a:p>
            <a:pPr marL="157163" marR="0" lvl="1" indent="-157163" defTabSz="1330325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FontTx/>
              <a:buBlip>
                <a:blip r:embed="rId4"/>
              </a:buBlip>
              <a:tabLst>
                <a:tab pos="1438275" algn="l"/>
              </a:tabLst>
              <a:defRPr/>
            </a:pPr>
            <a:endParaRPr kumimoji="0" lang="ko-KR" altLang="en-US" sz="1200" b="0" i="0" u="none" strike="noStrike" kern="0" cap="none" spc="-11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37" name="AutoShape 99">
            <a:extLst>
              <a:ext uri="{FF2B5EF4-FFF2-40B4-BE49-F238E27FC236}">
                <a16:creationId xmlns:a16="http://schemas.microsoft.com/office/drawing/2014/main" id="{8A94807C-E253-4DE6-A85E-664D1009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71" y="1214422"/>
            <a:ext cx="4060091" cy="291600"/>
          </a:xfrm>
          <a:prstGeom prst="roundRect">
            <a:avLst>
              <a:gd name="adj" fmla="val 0"/>
            </a:avLst>
          </a:prstGeom>
          <a:solidFill>
            <a:srgbClr val="519ED3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1" indent="-457200" algn="ctr" defTabSz="1330325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80000"/>
              <a:buFontTx/>
              <a:buNone/>
              <a:tabLst>
                <a:tab pos="5648325" algn="l"/>
              </a:tabLst>
              <a:defRPr/>
            </a:pP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흐름도 </a:t>
            </a:r>
            <a:r>
              <a:rPr lang="en-US" altLang="ko-KR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(Flow</a:t>
            </a:r>
            <a:r>
              <a:rPr lang="ko-KR" altLang="en-US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 </a:t>
            </a:r>
            <a:r>
              <a:rPr lang="en-US" altLang="ko-KR" sz="1400" kern="0" spc="-100" dirty="0">
                <a:solidFill>
                  <a:sysClr val="window" lastClr="FFFFFF"/>
                </a:solidFill>
                <a:latin typeface="현대하모니 M" pitchFamily="18" charset="-127"/>
                <a:ea typeface="현대하모니 M" pitchFamily="18" charset="-127"/>
                <a:sym typeface="Monotype Sorts" pitchFamily="2" charset="2"/>
              </a:rPr>
              <a:t>Chart)</a:t>
            </a:r>
            <a:endParaRPr kumimoji="0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현대하모니 M" pitchFamily="18" charset="-127"/>
              <a:ea typeface="현대하모니 M" pitchFamily="18" charset="-127"/>
              <a:sym typeface="Monotype Sorts" pitchFamily="2" charset="2"/>
            </a:endParaRPr>
          </a:p>
        </p:txBody>
      </p:sp>
      <p:sp>
        <p:nvSpPr>
          <p:cNvPr id="38" name="모서리가 둥근 직사각형 199">
            <a:extLst>
              <a:ext uri="{FF2B5EF4-FFF2-40B4-BE49-F238E27FC236}">
                <a16:creationId xmlns:a16="http://schemas.microsoft.com/office/drawing/2014/main" id="{CF54CFA5-B861-4694-A36E-34597A6D5D76}"/>
              </a:ext>
            </a:extLst>
          </p:cNvPr>
          <p:cNvSpPr/>
          <p:nvPr/>
        </p:nvSpPr>
        <p:spPr bwMode="auto">
          <a:xfrm>
            <a:off x="4571999" y="1523924"/>
            <a:ext cx="4124517" cy="4830839"/>
          </a:xfrm>
          <a:prstGeom prst="roundRect">
            <a:avLst>
              <a:gd name="adj" fmla="val 1606"/>
            </a:avLst>
          </a:prstGeom>
          <a:noFill/>
          <a:ln w="12700" cap="flat" cmpd="sng" algn="ctr">
            <a:solidFill>
              <a:sysClr val="window" lastClr="FFFFFF">
                <a:lumMod val="50000"/>
                <a:alpha val="85000"/>
              </a:sys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400" b="1" i="1" dirty="0">
                <a:solidFill>
                  <a:srgbClr val="00B050"/>
                </a:solidFill>
              </a:rPr>
              <a:t>1:1 </a:t>
            </a:r>
            <a:r>
              <a:rPr lang="ko-KR" altLang="en-US" sz="1400" b="1" i="1" dirty="0">
                <a:solidFill>
                  <a:srgbClr val="00B050"/>
                </a:solidFill>
              </a:rPr>
              <a:t>및 </a:t>
            </a:r>
            <a:r>
              <a:rPr lang="en-US" altLang="ko-KR" sz="1400" b="1" i="1" dirty="0">
                <a:solidFill>
                  <a:srgbClr val="00B050"/>
                </a:solidFill>
              </a:rPr>
              <a:t>1:N </a:t>
            </a:r>
            <a:r>
              <a:rPr lang="ko-KR" altLang="en-US" sz="1400" b="1" i="1" dirty="0">
                <a:solidFill>
                  <a:srgbClr val="00B050"/>
                </a:solidFill>
              </a:rPr>
              <a:t>다중 채팅 기능</a:t>
            </a:r>
            <a:endParaRPr lang="en-US" altLang="ko-KR" sz="1400" b="1" i="1" dirty="0">
              <a:solidFill>
                <a:srgbClr val="00B050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i="1" dirty="0">
                <a:solidFill>
                  <a:srgbClr val="00B050"/>
                </a:solidFill>
              </a:rPr>
              <a:t>입력 음성을 문자로 변환하여 메시지 전송 </a:t>
            </a:r>
            <a:r>
              <a:rPr lang="en-US" altLang="ko-KR" sz="1400" b="1" i="1" dirty="0">
                <a:solidFill>
                  <a:srgbClr val="00B050"/>
                </a:solidFill>
              </a:rPr>
              <a:t>(Sound-To-Text </a:t>
            </a:r>
            <a:r>
              <a:rPr lang="ko-KR" altLang="en-US" sz="1400" b="1" i="1" dirty="0">
                <a:solidFill>
                  <a:srgbClr val="00B050"/>
                </a:solidFill>
              </a:rPr>
              <a:t>기능</a:t>
            </a:r>
            <a:r>
              <a:rPr lang="en-US" altLang="ko-KR" sz="1400" b="1" i="1" dirty="0">
                <a:solidFill>
                  <a:srgbClr val="00B050"/>
                </a:solidFill>
              </a:rPr>
              <a:t>)   </a:t>
            </a:r>
            <a:r>
              <a:rPr lang="en-US" altLang="ko-KR" sz="1400" b="1" i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b="1" i="1" dirty="0">
                <a:solidFill>
                  <a:srgbClr val="00B050"/>
                </a:solidFill>
                <a:sym typeface="Wingdings" panose="05000000000000000000" pitchFamily="2" charset="2"/>
              </a:rPr>
              <a:t>완성도 </a:t>
            </a:r>
            <a:r>
              <a:rPr lang="en-US" altLang="ko-KR" sz="1400" b="1" i="1" dirty="0">
                <a:solidFill>
                  <a:srgbClr val="00B050"/>
                </a:solidFill>
                <a:sym typeface="Wingdings" panose="05000000000000000000" pitchFamily="2" charset="2"/>
              </a:rPr>
              <a:t>100%</a:t>
            </a:r>
            <a:endParaRPr lang="en-US" altLang="ko-KR" sz="1400" b="1" i="1" dirty="0">
              <a:solidFill>
                <a:srgbClr val="00B050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i="1" dirty="0">
                <a:solidFill>
                  <a:srgbClr val="00B050"/>
                </a:solidFill>
              </a:rPr>
              <a:t>수신된 </a:t>
            </a:r>
            <a:r>
              <a:rPr lang="en-US" altLang="ko-KR" sz="1400" b="1" i="1" dirty="0">
                <a:solidFill>
                  <a:srgbClr val="00B050"/>
                </a:solidFill>
              </a:rPr>
              <a:t>Text -&gt;</a:t>
            </a:r>
            <a:r>
              <a:rPr lang="ko-KR" altLang="en-US" sz="1400" b="1" i="1" dirty="0">
                <a:solidFill>
                  <a:srgbClr val="00B050"/>
                </a:solidFill>
              </a:rPr>
              <a:t>음성으로 변환하여 읽어주는 기능</a:t>
            </a:r>
            <a:r>
              <a:rPr lang="en-US" altLang="ko-KR" sz="1400" b="1" i="1" dirty="0">
                <a:solidFill>
                  <a:srgbClr val="00B050"/>
                </a:solidFill>
              </a:rPr>
              <a:t>(Text-To-Sound </a:t>
            </a:r>
            <a:r>
              <a:rPr lang="ko-KR" altLang="en-US" sz="1400" b="1" i="1" dirty="0">
                <a:solidFill>
                  <a:srgbClr val="00B050"/>
                </a:solidFill>
              </a:rPr>
              <a:t>기능</a:t>
            </a:r>
            <a:r>
              <a:rPr lang="en-US" altLang="ko-KR" sz="1400" b="1" i="1" dirty="0">
                <a:solidFill>
                  <a:srgbClr val="00B050"/>
                </a:solidFill>
              </a:rPr>
              <a:t>)---</a:t>
            </a:r>
            <a:r>
              <a:rPr lang="en-US" altLang="ko-KR" sz="1400" b="1" i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400" b="1" i="1" dirty="0">
                <a:solidFill>
                  <a:srgbClr val="00B050"/>
                </a:solidFill>
                <a:sym typeface="Wingdings" panose="05000000000000000000" pitchFamily="2" charset="2"/>
              </a:rPr>
              <a:t>현재 진행중</a:t>
            </a:r>
            <a:endParaRPr lang="en-US" altLang="ko-KR" sz="1400" b="1" i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342900" indent="-342900" latinLnBrk="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400" b="1" i="1" dirty="0">
                <a:solidFill>
                  <a:srgbClr val="00B050"/>
                </a:solidFill>
              </a:rPr>
              <a:t>회원 관리 기능 </a:t>
            </a:r>
            <a:r>
              <a:rPr lang="en-US" altLang="ko-KR" sz="1400" b="1" i="1" dirty="0">
                <a:solidFill>
                  <a:srgbClr val="00B050"/>
                </a:solidFill>
              </a:rPr>
              <a:t>(</a:t>
            </a:r>
            <a:r>
              <a:rPr lang="ko-KR" altLang="en-US" sz="1400" b="1" i="1" dirty="0">
                <a:solidFill>
                  <a:srgbClr val="00B050"/>
                </a:solidFill>
              </a:rPr>
              <a:t>추후 완성</a:t>
            </a:r>
            <a:r>
              <a:rPr lang="en-US" altLang="ko-KR" sz="1400" b="1" i="1" dirty="0">
                <a:solidFill>
                  <a:srgbClr val="00B050"/>
                </a:solidFill>
              </a:rPr>
              <a:t>)</a:t>
            </a:r>
          </a:p>
          <a:p>
            <a:pPr latinLnBrk="0">
              <a:lnSpc>
                <a:spcPct val="200000"/>
              </a:lnSpc>
            </a:pPr>
            <a:r>
              <a:rPr lang="en-US" altLang="ko-KR" sz="1400" b="1" i="1" dirty="0">
                <a:solidFill>
                  <a:srgbClr val="00B050"/>
                </a:solidFill>
              </a:rPr>
              <a:t>     -&gt;</a:t>
            </a:r>
            <a:r>
              <a:rPr lang="ko-KR" altLang="en-US" sz="1400" b="1" i="1" dirty="0">
                <a:solidFill>
                  <a:srgbClr val="00B050"/>
                </a:solidFill>
              </a:rPr>
              <a:t>채팅 방 로그인 시</a:t>
            </a:r>
            <a:r>
              <a:rPr lang="en-US" altLang="ko-KR" sz="1400" b="1" i="1" dirty="0">
                <a:solidFill>
                  <a:srgbClr val="00B050"/>
                </a:solidFill>
              </a:rPr>
              <a:t>, </a:t>
            </a:r>
            <a:r>
              <a:rPr lang="ko-KR" altLang="en-US" sz="1400" b="1" i="1" dirty="0">
                <a:solidFill>
                  <a:srgbClr val="00B050"/>
                </a:solidFill>
              </a:rPr>
              <a:t>기존 회원인지</a:t>
            </a:r>
            <a:endParaRPr lang="en-US" altLang="ko-KR" sz="1400" b="1" i="1" dirty="0">
              <a:solidFill>
                <a:srgbClr val="00B050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1400" b="1" i="1" dirty="0">
                <a:solidFill>
                  <a:srgbClr val="00B050"/>
                </a:solidFill>
              </a:rPr>
              <a:t>        </a:t>
            </a:r>
            <a:r>
              <a:rPr lang="ko-KR" altLang="en-US" sz="1400" b="1" i="1" dirty="0">
                <a:solidFill>
                  <a:srgbClr val="00B050"/>
                </a:solidFill>
              </a:rPr>
              <a:t>아닌지 구별하기 위해  </a:t>
            </a:r>
            <a:r>
              <a:rPr lang="en-US" altLang="ko-KR" sz="1400" b="1" i="1" dirty="0">
                <a:solidFill>
                  <a:srgbClr val="00B050"/>
                </a:solidFill>
              </a:rPr>
              <a:t>DB </a:t>
            </a:r>
            <a:r>
              <a:rPr lang="ko-KR" altLang="en-US" sz="1400" b="1" i="1" dirty="0">
                <a:solidFill>
                  <a:srgbClr val="00B050"/>
                </a:solidFill>
              </a:rPr>
              <a:t>연동예정</a:t>
            </a:r>
            <a:endParaRPr lang="en-US" altLang="ko-KR" sz="1400" b="1" i="1" dirty="0">
              <a:solidFill>
                <a:srgbClr val="00B050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ko-KR" altLang="en-US" sz="1400" dirty="0">
                <a:solidFill>
                  <a:srgbClr val="00B050"/>
                </a:solidFill>
              </a:rPr>
              <a:t> </a:t>
            </a:r>
            <a:endParaRPr lang="en-US" altLang="ko-KR" sz="1400" dirty="0">
              <a:solidFill>
                <a:srgbClr val="00B050"/>
              </a:solidFill>
            </a:endParaRPr>
          </a:p>
        </p:txBody>
      </p:sp>
      <p:sp>
        <p:nvSpPr>
          <p:cNvPr id="39" name="양쪽 모서리가 둥근 사각형 51">
            <a:extLst>
              <a:ext uri="{FF2B5EF4-FFF2-40B4-BE49-F238E27FC236}">
                <a16:creationId xmlns:a16="http://schemas.microsoft.com/office/drawing/2014/main" id="{B4E2AECC-7168-4106-AF41-A130A08AF05D}"/>
              </a:ext>
            </a:extLst>
          </p:cNvPr>
          <p:cNvSpPr/>
          <p:nvPr/>
        </p:nvSpPr>
        <p:spPr bwMode="auto">
          <a:xfrm rot="16200000">
            <a:off x="6408350" y="-640257"/>
            <a:ext cx="309689" cy="4018673"/>
          </a:xfrm>
          <a:prstGeom prst="round2SameRect">
            <a:avLst>
              <a:gd name="adj1" fmla="val 8889"/>
              <a:gd name="adj2" fmla="val 0"/>
            </a:avLst>
          </a:prstGeom>
          <a:blipFill>
            <a:blip r:embed="rId5" cstate="print"/>
            <a:stretch>
              <a:fillRect/>
            </a:stretch>
          </a:blipFill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lIns="0" tIns="0" rIns="0" bIns="0" anchor="ctr"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endParaRPr kumimoji="0" lang="ko-KR" altLang="en-US" sz="1300" b="0" i="0" u="none" strike="noStrike" kern="0" cap="none" spc="-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sym typeface="Monotype Sorts"/>
            </a:endParaRPr>
          </a:p>
        </p:txBody>
      </p:sp>
      <p:sp>
        <p:nvSpPr>
          <p:cNvPr id="40" name="양쪽 모서리가 둥근 사각형 51">
            <a:extLst>
              <a:ext uri="{FF2B5EF4-FFF2-40B4-BE49-F238E27FC236}">
                <a16:creationId xmlns:a16="http://schemas.microsoft.com/office/drawing/2014/main" id="{972F7530-D047-4D71-B5C7-1B4FA5FF8170}"/>
              </a:ext>
            </a:extLst>
          </p:cNvPr>
          <p:cNvSpPr/>
          <p:nvPr/>
        </p:nvSpPr>
        <p:spPr bwMode="auto">
          <a:xfrm>
            <a:off x="4643439" y="1238172"/>
            <a:ext cx="3857652" cy="193899"/>
          </a:xfrm>
          <a:prstGeom prst="round2SameRect">
            <a:avLst>
              <a:gd name="adj1" fmla="val 0"/>
              <a:gd name="adj2" fmla="val 0"/>
            </a:avLst>
          </a:prstGeom>
          <a:noFill/>
          <a:ln w="6350" cap="flat" cmpd="sng" algn="ctr">
            <a:noFill/>
            <a:prstDash val="solid"/>
          </a:ln>
          <a:effectLst>
            <a:outerShdw blurRad="63500" dir="2700000" algn="tl" rotWithShape="0">
              <a:prstClr val="black">
                <a:alpha val="69000"/>
              </a:prstClr>
            </a:outerShdw>
          </a:effectLst>
          <a:scene3d>
            <a:camera prst="orthographicFront"/>
            <a:lightRig rig="threePt" dir="t"/>
          </a:scene3d>
          <a:sp3d>
            <a:bevelT w="25400" h="6350"/>
          </a:sp3d>
        </p:spPr>
        <p:txBody>
          <a:bodyPr wrap="square" lIns="0" tIns="0" rIns="0" bIns="0" anchor="ctr">
            <a:spAutoFit/>
            <a:sp3d contourW="19050">
              <a:bevelT w="1270"/>
              <a:contourClr>
                <a:srgbClr val="174359"/>
              </a:contourClr>
            </a:sp3d>
          </a:bodyPr>
          <a:lstStyle/>
          <a:p>
            <a:pPr marL="0" marR="0" lvl="1" indent="-45720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buFontTx/>
              <a:buNone/>
              <a:tabLst>
                <a:tab pos="5648325" algn="l"/>
              </a:tabLst>
              <a:defRPr/>
            </a:pPr>
            <a:r>
              <a:rPr kumimoji="0" lang="ko-KR" altLang="en-US" sz="1400" b="0" i="0" u="none" strike="noStrike" kern="0" cap="none" spc="-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sym typeface="Monotype Sorts"/>
              </a:rPr>
              <a:t>설명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567B894-973D-4966-BAC6-96123D094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45" y="1523924"/>
            <a:ext cx="4124517" cy="49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1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9DD0F5-3BF4-424C-93C6-39A93E920B92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AAC2CA-44E4-4549-8A4E-0B522749F309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0E0EF26-94D1-4F36-A27D-4467FB4C5CD1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제목 12">
            <a:extLst>
              <a:ext uri="{FF2B5EF4-FFF2-40B4-BE49-F238E27FC236}">
                <a16:creationId xmlns:a16="http://schemas.microsoft.com/office/drawing/2014/main" id="{32C14249-38CF-4122-937D-EE9BDAB725F7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CB8C519E-E300-433E-8E54-53E407249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238988F-428C-4FFC-A856-7ACFE28C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막힌 원호 23">
            <a:extLst>
              <a:ext uri="{FF2B5EF4-FFF2-40B4-BE49-F238E27FC236}">
                <a16:creationId xmlns:a16="http://schemas.microsoft.com/office/drawing/2014/main" id="{3170BAC7-4EB9-4B21-AE08-6A8758775D64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바닥글 개체 틀 9">
            <a:extLst>
              <a:ext uri="{FF2B5EF4-FFF2-40B4-BE49-F238E27FC236}">
                <a16:creationId xmlns:a16="http://schemas.microsoft.com/office/drawing/2014/main" id="{AA159BB9-F55D-450E-B53D-764B4A5C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F86D608D-897F-4D3F-A3B1-A03A4984A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A9BA9B-AF73-4241-A417-2063048F7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6" y="1276244"/>
            <a:ext cx="9107831" cy="461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17854"/>
              </p:ext>
            </p:extLst>
          </p:nvPr>
        </p:nvGraphicFramePr>
        <p:xfrm>
          <a:off x="168876" y="1340768"/>
          <a:ext cx="8848776" cy="44027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3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1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9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분류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1572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 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앱 로그인 하기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ENTER-ID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실행을 위한 로그인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채팅 방에 입장하기 전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로그인하여 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ID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정보를 얻어온다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SW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회원 가입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Undefined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신규회원을 위한 회원가입 과정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APP&amp;DB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 회원을 회원관리 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등록한다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SW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굴림"/>
                        <a:cs typeface="+mn-cs"/>
                      </a:endParaRP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채팅 이용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Multi-Chat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Text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기반의 일반적인 실시간 채팅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1:1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채팅과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N:N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다중 채팅을 지원한다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2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굴림"/>
                          <a:cs typeface="+mn-cs"/>
                        </a:rPr>
                        <a:t>SW</a:t>
                      </a:r>
                    </a:p>
                  </a:txBody>
                  <a:tcPr marL="90000" marR="90000" marT="46802" marB="46802" anchor="ctr" horzOverflow="overflow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음성인식 기반 채팅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u="none" strike="noStrike" cap="none" normalizeH="0" baseline="0" dirty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Multi-Chat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음성인식 기반의 채팅 기능 지원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marL="0" marR="0" lvl="0" indent="0" algn="ctr" defTabSz="100171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굴림"/>
                        </a:defRPr>
                      </a:lvl9pPr>
                    </a:lstStyle>
                    <a:p>
                      <a:pPr algn="ctr"/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STT &amp; TTS </a:t>
                      </a:r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기능을 이용해</a:t>
                      </a:r>
                      <a:r>
                        <a:rPr kumimoji="1" lang="en-US" altLang="ko-KR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/>
                      <a:r>
                        <a:rPr kumimoji="1" lang="ko-KR" altLang="en-US" sz="9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음성을 이용한 채팅을 할 수 있다</a:t>
                      </a:r>
                    </a:p>
                  </a:txBody>
                  <a:tcPr marL="90000" marR="90000" marT="46802" marB="46802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740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프로그램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64437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6206ACD-47CE-4332-A0CA-16E18D2A0047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B104DE2-8B21-4F2F-BB61-340C0184DD42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43368220-22B0-4B06-9D78-68972AC78424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2" name="제목 12">
            <a:extLst>
              <a:ext uri="{FF2B5EF4-FFF2-40B4-BE49-F238E27FC236}">
                <a16:creationId xmlns:a16="http://schemas.microsoft.com/office/drawing/2014/main" id="{DBA1CB5D-A3D1-4E6D-948E-D9109CF71988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5.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63" name="Picture 6">
            <a:extLst>
              <a:ext uri="{FF2B5EF4-FFF2-40B4-BE49-F238E27FC236}">
                <a16:creationId xmlns:a16="http://schemas.microsoft.com/office/drawing/2014/main" id="{8A40F856-EC9C-48F7-A73C-9BC08C69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Picture 2">
            <a:extLst>
              <a:ext uri="{FF2B5EF4-FFF2-40B4-BE49-F238E27FC236}">
                <a16:creationId xmlns:a16="http://schemas.microsoft.com/office/drawing/2014/main" id="{620650A5-7C85-4309-8DCF-08ADA98B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" name="막힌 원호 164">
            <a:extLst>
              <a:ext uri="{FF2B5EF4-FFF2-40B4-BE49-F238E27FC236}">
                <a16:creationId xmlns:a16="http://schemas.microsoft.com/office/drawing/2014/main" id="{F222B266-4A93-4B7C-98B7-91FACCBBC0E2}"/>
              </a:ext>
            </a:extLst>
          </p:cNvPr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바닥글 개체 틀 78">
            <a:extLst>
              <a:ext uri="{FF2B5EF4-FFF2-40B4-BE49-F238E27FC236}">
                <a16:creationId xmlns:a16="http://schemas.microsoft.com/office/drawing/2014/main" id="{86DB1FE6-37E8-464D-946E-FD1B6B72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A986AB84-3B8D-40AB-B555-AE10AF308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89891"/>
              </p:ext>
            </p:extLst>
          </p:nvPr>
        </p:nvGraphicFramePr>
        <p:xfrm>
          <a:off x="188622" y="2233248"/>
          <a:ext cx="8877138" cy="4624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237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8" name="AutoShape 85">
            <a:extLst>
              <a:ext uri="{FF2B5EF4-FFF2-40B4-BE49-F238E27FC236}">
                <a16:creationId xmlns:a16="http://schemas.microsoft.com/office/drawing/2014/main" id="{D2F6D7E9-85DB-4001-90B7-FFEB6E6F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5" y="2716094"/>
            <a:ext cx="8713189" cy="387451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 Box 59">
            <a:extLst>
              <a:ext uri="{FF2B5EF4-FFF2-40B4-BE49-F238E27FC236}">
                <a16:creationId xmlns:a16="http://schemas.microsoft.com/office/drawing/2014/main" id="{C488AEBB-3EB2-4FBE-B609-BFF44F7B120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5496837" y="2759701"/>
            <a:ext cx="3034429" cy="441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 실행</a:t>
            </a: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회원가입 및 로그인</a:t>
            </a: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기존 회원인 경우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ID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PW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  입력해 로그인 한다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             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기존 회원이 아닌 경우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회원 가입을 한 후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로그인 한다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400" b="0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채팅방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입장</a:t>
            </a: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 Text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이용한 채팅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음성인식을 이용한 채팅 가능</a:t>
            </a: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송신 →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STT,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수신 →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TTS</a:t>
            </a:r>
          </a:p>
          <a:p>
            <a:pPr marL="228600" indent="-228600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lnSpc>
                <a:spcPct val="120000"/>
              </a:lnSpc>
              <a:spcBef>
                <a:spcPct val="20000"/>
              </a:spcBef>
              <a:buAutoNum type="arabicPeriod"/>
            </a:pPr>
            <a:endParaRPr lang="en-US" altLang="ko-KR" sz="1400" b="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3233963E-2343-4CEE-9397-BB954CF37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88132"/>
              </p:ext>
            </p:extLst>
          </p:nvPr>
        </p:nvGraphicFramePr>
        <p:xfrm>
          <a:off x="168879" y="1440592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684(GitLab </a:t>
                      </a:r>
                      <a:r>
                        <a:rPr lang="ko-KR" altLang="en-US" sz="1000" dirty="0"/>
                        <a:t>기반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채토피아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Chatopia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2019.9.15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STT&amp;TTS</a:t>
                      </a:r>
                      <a:r>
                        <a:rPr lang="ko-KR" altLang="en-US" sz="1000" dirty="0"/>
                        <a:t> 기능을 기반으로 한 사회적 약자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시각장애인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장년층 노인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를 위한 채팅 </a:t>
                      </a:r>
                      <a:r>
                        <a:rPr lang="en-US" altLang="ko-KR" sz="1000" dirty="0"/>
                        <a:t>Application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이강은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정민진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446F05C-D360-4453-AF1D-99A6A10D6D12}"/>
              </a:ext>
            </a:extLst>
          </p:cNvPr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C6B2B62E-664C-4F17-A6B4-E1AA855E7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44" y="2745138"/>
            <a:ext cx="4957225" cy="37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87740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ENTER-ID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아이디 입력 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앱을 시작했을 때 처음으로 볼 수 있는 창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채팅방에 입장하기 전에 사용자는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입력해야 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는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안에서 각 클라이언트들을 구별한다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본인의 아이디를 입력창에 입력하고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입력＇ 버튼을 누르면 서버에 해당 클라이언트의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가 전송된다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∎회원가입 기능 추가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 기능이 추후 추가될 예정이다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 ID,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음성 인식 기능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ON/OFF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등이 회원가입 기능과 함께 추가할 생각이다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시작창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_x278366352">
            <a:extLst>
              <a:ext uri="{FF2B5EF4-FFF2-40B4-BE49-F238E27FC236}">
                <a16:creationId xmlns:a16="http://schemas.microsoft.com/office/drawing/2014/main" id="{B59071B6-2EF7-4B16-BAE2-31DFE588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752" y="1957064"/>
            <a:ext cx="1808128" cy="336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6.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II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497562"/>
          <a:ext cx="7992888" cy="4877401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Multi-Chat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단체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입력하면 입장할 수 있는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여러 명이 입장 가능하고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입장한 사용자의 아이디와 사용자가 보낸 메시지를 해당 채팅방에 입장하고 있는 모든 클라이언트가 볼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∎사용자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ID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님 입장 알림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채팅방에 입장하기 전 설정했던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와 함께 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#ID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님이 입장＇ 이라는 문구가 뜬다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이때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채팅방에 들어와 있던 클라이언트와 후에 들어오는 클라이언트 모두 해당 문구를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∎메시지 보내기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하단의 텍스트 입력 창에 메시지를 입력하고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입력완료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라는 버튼을 눌러 서버로 전송한다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전송된 텍스트는 채팅방에 들어와 있는 모든 클라이언트가 확인할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∎음성 기능 추가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</a:rPr>
                        <a:t>전송받은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텍스트를 화면에 띄워주고 음성으로 읽어주고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음성을 텍스트로 바꿔 전송할 수 있는 기능이 추가될 예정이다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간단한 단체 </a:t>
                      </a:r>
                      <a:r>
                        <a:rPr lang="ko-KR" altLang="en-US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채팅방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21" name="_x2783663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56" y="1957064"/>
            <a:ext cx="1899920" cy="336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3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1910</Words>
  <Application>Microsoft Office PowerPoint</Application>
  <PresentationFormat>화면 슬라이드 쇼(4:3)</PresentationFormat>
  <Paragraphs>475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Wingdings</vt:lpstr>
      <vt:lpstr>현대하모니 M</vt:lpstr>
      <vt:lpstr>Tahoma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민욱 김</cp:lastModifiedBy>
  <cp:revision>126</cp:revision>
  <dcterms:created xsi:type="dcterms:W3CDTF">2014-04-16T00:55:54Z</dcterms:created>
  <dcterms:modified xsi:type="dcterms:W3CDTF">2019-09-16T10:49:02Z</dcterms:modified>
</cp:coreProperties>
</file>