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63" r:id="rId2"/>
    <p:sldId id="281" r:id="rId3"/>
    <p:sldId id="290" r:id="rId4"/>
    <p:sldId id="291" r:id="rId5"/>
    <p:sldId id="309" r:id="rId6"/>
    <p:sldId id="279" r:id="rId7"/>
    <p:sldId id="271" r:id="rId8"/>
    <p:sldId id="301" r:id="rId9"/>
    <p:sldId id="326" r:id="rId10"/>
    <p:sldId id="314" r:id="rId11"/>
    <p:sldId id="283" r:id="rId12"/>
    <p:sldId id="330" r:id="rId13"/>
    <p:sldId id="285" r:id="rId14"/>
    <p:sldId id="310" r:id="rId15"/>
    <p:sldId id="311" r:id="rId16"/>
    <p:sldId id="312" r:id="rId17"/>
    <p:sldId id="331" r:id="rId18"/>
    <p:sldId id="313" r:id="rId19"/>
    <p:sldId id="315" r:id="rId20"/>
    <p:sldId id="316" r:id="rId21"/>
    <p:sldId id="317" r:id="rId22"/>
    <p:sldId id="318" r:id="rId23"/>
    <p:sldId id="319" r:id="rId24"/>
    <p:sldId id="323" r:id="rId25"/>
    <p:sldId id="321" r:id="rId26"/>
    <p:sldId id="322" r:id="rId27"/>
    <p:sldId id="324" r:id="rId28"/>
    <p:sldId id="329" r:id="rId29"/>
    <p:sldId id="327" r:id="rId30"/>
    <p:sldId id="328" r:id="rId31"/>
    <p:sldId id="287" r:id="rId32"/>
    <p:sldId id="294" r:id="rId3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88282" autoAdjust="0"/>
  </p:normalViewPr>
  <p:slideViewPr>
    <p:cSldViewPr>
      <p:cViewPr varScale="1">
        <p:scale>
          <a:sx n="88" d="100"/>
          <a:sy n="88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15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1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708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음성으로 말해요 </a:t>
            </a:r>
            <a:r>
              <a:rPr lang="ko-KR" altLang="en-US" sz="2400" b="1" spc="-150" dirty="0" err="1">
                <a:solidFill>
                  <a:srgbClr val="77787B"/>
                </a:solidFill>
              </a:rPr>
              <a:t>채토피아</a:t>
            </a:r>
            <a:r>
              <a:rPr lang="en-US" altLang="ko-KR" sz="2400" b="1" spc="-150" dirty="0">
                <a:solidFill>
                  <a:srgbClr val="77787B"/>
                </a:solidFill>
              </a:rPr>
              <a:t>(</a:t>
            </a:r>
            <a:r>
              <a:rPr lang="en-US" altLang="ko-KR" sz="2400" b="1" spc="-150" dirty="0" err="1">
                <a:solidFill>
                  <a:srgbClr val="77787B"/>
                </a:solidFill>
              </a:rPr>
              <a:t>Chatopia</a:t>
            </a:r>
            <a:r>
              <a:rPr lang="en-US" altLang="ko-KR" sz="2400" b="1" spc="-150" dirty="0">
                <a:solidFill>
                  <a:srgbClr val="77787B"/>
                </a:solidFill>
              </a:rPr>
              <a:t>)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498834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344244" y="4693847"/>
            <a:ext cx="7939784" cy="18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2019.09.15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채토피아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김민지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팀장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채토피아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이강은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채토피아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정민진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채토피아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정민지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Mentor 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정재식 멘토님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(LG)</a:t>
            </a: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II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70140"/>
              </p:ext>
            </p:extLst>
          </p:nvPr>
        </p:nvGraphicFramePr>
        <p:xfrm>
          <a:off x="539552" y="1497562"/>
          <a:ext cx="7992888" cy="4583708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Multi-Chat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단체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채팅방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입력하면 입장할 수 있는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채팅방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여러 명이 입장 가능하고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입장한 사용자의 아이디와 사용자가 보낸 메시지를 해당 채팅방에 입장하고 있는 모든 클라이언트가 볼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67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∎사용자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님 입장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채팅방에 입장하기 전 설정했던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와 함께 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#ID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님이 입장＇ 이라는 문구가 뜬다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채팅방에 들어와 있던 클라이언트와 후에 들어오는 클라이언트 모두 해당 문구를 확인할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음성으로도 읽어준다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.(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tts.play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함수 이용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∎메시지 보내기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하단의 텍스트 입력 창에 메시지를 입력하고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입력완료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라는 버튼을 눌러 서버로 전송한다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전송된 텍스트는 채팅방에 들어와 있는 모든 클라이언트가 확인할 수 있다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전송한 메시지 또한 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tts.play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함수가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읽어준다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4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∎음성 기능 추가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전송받은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텍스트를 화면에 띄워주고 음성으로 읽어주고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음성을 텍스트로 바꿔 전송할 수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있는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기능 추가됨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간단한 단체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채팅방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3" y="1988840"/>
            <a:ext cx="203921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75960" y="1977262"/>
            <a:ext cx="4968875" cy="42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정보 테이블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57775"/>
              </p:ext>
            </p:extLst>
          </p:nvPr>
        </p:nvGraphicFramePr>
        <p:xfrm>
          <a:off x="179512" y="1340768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C1495779-9E62-4BA7-9144-288E9F73D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02553"/>
              </p:ext>
            </p:extLst>
          </p:nvPr>
        </p:nvGraphicFramePr>
        <p:xfrm>
          <a:off x="107504" y="2708921"/>
          <a:ext cx="8848776" cy="378343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734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20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NOT NULL   |   PRIMARY KEY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혼용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채팅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VARCHAR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YES NULL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랜덤 조합 가능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7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Q1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VARCHAR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YES NULL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272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VARCHAR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선택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YES NULL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질문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2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답변</a:t>
                      </a:r>
                    </a:p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632"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9342"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75960" y="1977262"/>
            <a:ext cx="6052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채팅 로그 기록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chatDB_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09622"/>
              </p:ext>
            </p:extLst>
          </p:nvPr>
        </p:nvGraphicFramePr>
        <p:xfrm>
          <a:off x="179512" y="1340768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C1495779-9E62-4BA7-9144-288E9F73D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64116"/>
              </p:ext>
            </p:extLst>
          </p:nvPr>
        </p:nvGraphicFramePr>
        <p:xfrm>
          <a:off x="107504" y="2708921"/>
          <a:ext cx="8848776" cy="253987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734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20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NOT NULL   |   PRIMARY KEY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메시지 로그 구분을 위한 인덱스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중복 구분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CHAR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NOT NULL 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사용자의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6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MSG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TEXT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NOT NULL 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입력한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메세지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CHAR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필수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NOT NULL 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메시지를 입력한 날짜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632"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필수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NOT NULL 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메시지를 입력한 시간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3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67744"/>
              </p:ext>
            </p:extLst>
          </p:nvPr>
        </p:nvGraphicFramePr>
        <p:xfrm>
          <a:off x="168879" y="2234338"/>
          <a:ext cx="8848773" cy="3790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r>
                        <a:rPr lang="en-US" altLang="ko-KR" sz="1200" b="1" dirty="0">
                          <a:solidFill>
                            <a:srgbClr val="3B5AA8"/>
                          </a:solidFill>
                          <a:latin typeface="+mn-lt"/>
                        </a:rPr>
                        <a:t>(Client</a:t>
                      </a:r>
                      <a:r>
                        <a:rPr lang="ko-KR" altLang="en-US" sz="1200" b="1" dirty="0">
                          <a:solidFill>
                            <a:srgbClr val="3B5AA8"/>
                          </a:solidFill>
                          <a:latin typeface="+mn-lt"/>
                        </a:rPr>
                        <a:t> 측면</a:t>
                      </a:r>
                      <a:r>
                        <a:rPr lang="en-US" altLang="ko-KR" sz="1200" b="1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12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49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서버에서 보내준 값이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이면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if(success){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//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Toast.makeText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getApplicationContext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(), "success", 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Toast.LENGTH_SHORT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).show();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String ID = 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jsonResponse.getString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("ID");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String PW = 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jsonResponse.getString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("PW");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("ID = "+ID);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("PW = "+PW);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Toast.makeText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getApplicationContext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(),"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성공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",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Toast.LENGTH_SHORT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).show();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//</a:t>
                      </a:r>
                      <a:r>
                        <a:rPr kumimoji="1" lang="ko-KR" alt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로그인에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성공했으므로 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MainActivity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넘어감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Intent intent=new Intent(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getApplicationContext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(),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MyClient.class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intent.putExtra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("id", ID);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intent.putExtra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("PW", PW);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</a:t>
                      </a:r>
                      <a:r>
                        <a:rPr kumimoji="1" lang="en-US" altLang="ko-KR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startActivity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(intent);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}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0550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ID/PW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인증이 완료되면 로그인 성공으로 간주하여 다음 </a:t>
                      </a:r>
                      <a:r>
                        <a:rPr lang="ko-KR" altLang="en-US" sz="1000" baseline="0" dirty="0" err="1" smtClean="0"/>
                        <a:t>인텐트로</a:t>
                      </a:r>
                      <a:r>
                        <a:rPr lang="ko-KR" altLang="en-US" sz="1000" baseline="0" dirty="0" smtClean="0"/>
                        <a:t> 넘어간다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97459"/>
              </p:ext>
            </p:extLst>
          </p:nvPr>
        </p:nvGraphicFramePr>
        <p:xfrm>
          <a:off x="212685" y="2166356"/>
          <a:ext cx="8761161" cy="4609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11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76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r>
                        <a:rPr lang="en-US" altLang="ko-KR" sz="1100" b="1" dirty="0">
                          <a:solidFill>
                            <a:srgbClr val="3B5AA8"/>
                          </a:solidFill>
                          <a:latin typeface="+mn-lt"/>
                        </a:rPr>
                        <a:t>(Client </a:t>
                      </a:r>
                      <a:r>
                        <a:rPr lang="ko-KR" altLang="en-US" sz="1100" b="1" dirty="0">
                          <a:solidFill>
                            <a:srgbClr val="3B5AA8"/>
                          </a:solidFill>
                          <a:latin typeface="+mn-lt"/>
                        </a:rPr>
                        <a:t>측면</a:t>
                      </a:r>
                      <a:r>
                        <a:rPr lang="en-US" altLang="ko-KR" sz="1100" b="1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11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90535" marR="90535" marT="47105" marB="4710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26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thread = new Thread() {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public void run() {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try {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//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소켓을 생성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서버와의 연결 시도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socket = new Socket("117.17.142.133", 3001);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//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입출력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스트림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설정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서버에서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메세지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읽어올 때 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 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서버에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메세지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보낼 때 필요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 = new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PrintWriter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socket.getOutputStream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(), true); //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데이터를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전송시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stream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형태로 변환하여                                                                                                                      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전송한다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in = new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BufferedReader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(new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socket.getInputStream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())); //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수신시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stream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받아들인다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//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서버한테 아이디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out.println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(id);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//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맨 처음에 입장 안내문 출력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Intro();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} catch (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IOException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e)//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예외 처리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{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</a:t>
                      </a: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e.printStackTrace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}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535" marR="90535" marT="47105" marB="471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II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50320"/>
              </p:ext>
            </p:extLst>
          </p:nvPr>
        </p:nvGraphicFramePr>
        <p:xfrm>
          <a:off x="168879" y="1196752"/>
          <a:ext cx="8865668" cy="925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19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3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통신 전용 스레드를 생성하여 소켓을 통한 </a:t>
                      </a:r>
                      <a:r>
                        <a:rPr lang="en-US" altLang="ko-KR" sz="1000" dirty="0"/>
                        <a:t>TCP/IP </a:t>
                      </a:r>
                      <a:r>
                        <a:rPr lang="ko-KR" altLang="en-US" sz="1000" dirty="0"/>
                        <a:t>통신을 이용하며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메시지 송수신에 사용되는 입출력 스트림을 설정한다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그리고 아이디를 </a:t>
                      </a:r>
                      <a:r>
                        <a:rPr lang="en-US" altLang="ko-KR" sz="1000" dirty="0" smtClean="0"/>
                        <a:t>TCP/IP</a:t>
                      </a:r>
                      <a:r>
                        <a:rPr lang="ko-KR" altLang="en-US" sz="1000" dirty="0" smtClean="0"/>
                        <a:t>서버에게 </a:t>
                      </a:r>
                      <a:r>
                        <a:rPr lang="ko-KR" altLang="en-US" sz="1000" dirty="0"/>
                        <a:t>미리 전송한다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6827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109"/>
              </p:ext>
            </p:extLst>
          </p:nvPr>
        </p:nvGraphicFramePr>
        <p:xfrm>
          <a:off x="183133" y="2679226"/>
          <a:ext cx="8781355" cy="4600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13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59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50" b="1" dirty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r>
                        <a:rPr lang="en-US" altLang="ko-KR" sz="1050" b="1" dirty="0">
                          <a:solidFill>
                            <a:srgbClr val="3B5AA8"/>
                          </a:solidFill>
                          <a:latin typeface="+mn-lt"/>
                        </a:rPr>
                        <a:t>(Client </a:t>
                      </a:r>
                      <a:r>
                        <a:rPr lang="ko-KR" altLang="en-US" sz="1050" b="1" dirty="0">
                          <a:solidFill>
                            <a:srgbClr val="3B5AA8"/>
                          </a:solidFill>
                          <a:latin typeface="+mn-lt"/>
                        </a:rPr>
                        <a:t>측면</a:t>
                      </a:r>
                      <a:r>
                        <a:rPr lang="en-US" altLang="ko-KR" sz="1050" b="1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105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runOnUiThread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(new Runnable()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@Override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public void run()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if 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temp_id.equals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IntroMessage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"))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adapter.add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temp_msg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adapter.notifyDataSetChanged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//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서버로 부터 받은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메세지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전체를 읽어준다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ttsClient.play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temp_msg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else if 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temp_id.equals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QuitMessage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"))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adapter.add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temp_msg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adapter.notifyDataSetChanged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//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서버로 부터 받은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메세지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전체를 읽어준다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ttsClient.play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temp_msg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else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if 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temp_id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!= null &amp;&amp;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temp_msg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!= null)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 //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완전체로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합치기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fromothers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temp_id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+ "&gt;&gt;" +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temp_msg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 //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서버에서 받아온 메시지 출력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adapter.add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fromothers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adapter.notifyDataSetChanged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III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30075"/>
              </p:ext>
            </p:extLst>
          </p:nvPr>
        </p:nvGraphicFramePr>
        <p:xfrm>
          <a:off x="168879" y="1124745"/>
          <a:ext cx="886566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채팅 방에 </a:t>
                      </a:r>
                      <a:r>
                        <a:rPr lang="ko-KR" altLang="en-US" sz="1000" dirty="0" err="1"/>
                        <a:t>입장시</a:t>
                      </a:r>
                      <a:r>
                        <a:rPr lang="en-US" altLang="ko-KR" sz="1000" dirty="0"/>
                        <a:t>, Intro</a:t>
                      </a:r>
                      <a:r>
                        <a:rPr lang="ko-KR" altLang="en-US" sz="1000" dirty="0"/>
                        <a:t>라는 함수를 호출하여 입장 멘트를 출력하고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여러명의</a:t>
                      </a:r>
                      <a:r>
                        <a:rPr lang="ko-KR" altLang="en-US" sz="1000" dirty="0"/>
                        <a:t> 수신자로 부터 오는 메세지들을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BufferedReader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객체 </a:t>
                      </a:r>
                      <a:r>
                        <a:rPr lang="en-US" altLang="ko-KR" sz="1000" dirty="0"/>
                        <a:t>in</a:t>
                      </a:r>
                      <a:r>
                        <a:rPr lang="ko-KR" altLang="en-US" sz="1000" dirty="0"/>
                        <a:t>으로 읽어와서 </a:t>
                      </a:r>
                      <a:r>
                        <a:rPr lang="en-US" altLang="ko-KR" sz="1000" dirty="0" err="1"/>
                        <a:t>fromothers</a:t>
                      </a:r>
                      <a:r>
                        <a:rPr lang="ko-KR" altLang="en-US" sz="1000" dirty="0"/>
                        <a:t>라는 </a:t>
                      </a:r>
                      <a:r>
                        <a:rPr lang="en-US" altLang="ko-KR" sz="1000" dirty="0"/>
                        <a:t>String</a:t>
                      </a:r>
                      <a:r>
                        <a:rPr lang="ko-KR" altLang="en-US" sz="1000" dirty="0"/>
                        <a:t>형 변수에 저장한다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 수신된 메세지들은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측면에서 계속해서 업데이트 해주어야 하므로 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runOnUiThread</a:t>
                      </a:r>
                      <a:r>
                        <a:rPr lang="ko-KR" altLang="en-US" sz="1000" dirty="0"/>
                        <a:t>를 사용하여 실시간 통신을 구현하였다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2088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96188"/>
              </p:ext>
            </p:extLst>
          </p:nvPr>
        </p:nvGraphicFramePr>
        <p:xfrm>
          <a:off x="168879" y="2348880"/>
          <a:ext cx="8784976" cy="4042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59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(Server </a:t>
                      </a: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측면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altLang="ko-KR" sz="1000" b="1" dirty="0"/>
                        <a:t>List&lt;</a:t>
                      </a:r>
                      <a:r>
                        <a:rPr lang="en-US" altLang="ko-KR" sz="1000" b="1" dirty="0" err="1"/>
                        <a:t>PrintWriter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ClientList</a:t>
                      </a:r>
                      <a:r>
                        <a:rPr lang="en-US" altLang="ko-KR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dirty="0"/>
                        <a:t>= </a:t>
                      </a:r>
                      <a:r>
                        <a:rPr lang="en-US" altLang="ko-KR" sz="1000" b="1" dirty="0" err="1"/>
                        <a:t>Collections.</a:t>
                      </a:r>
                      <a:r>
                        <a:rPr lang="en-US" altLang="ko-KR" sz="1000" b="1" i="1" dirty="0" err="1">
                          <a:effectLst/>
                        </a:rPr>
                        <a:t>synchronizedList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00" b="1" dirty="0" err="1"/>
                        <a:t>ArrayList</a:t>
                      </a:r>
                      <a:r>
                        <a:rPr lang="en-US" altLang="ko-KR" sz="1000" b="1" dirty="0"/>
                        <a:t>&lt;</a:t>
                      </a:r>
                      <a:r>
                        <a:rPr lang="en-US" altLang="ko-KR" sz="1000" b="1" dirty="0" err="1"/>
                        <a:t>PrintWriter</a:t>
                      </a:r>
                      <a:r>
                        <a:rPr lang="en-US" altLang="ko-KR" sz="1000" b="1" dirty="0"/>
                        <a:t>&gt;());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소켓 </a:t>
                      </a:r>
                      <a:r>
                        <a:rPr lang="en-US" altLang="ko-KR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ko-KR" altLang="en-US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받는 생성자</a:t>
                      </a:r>
                      <a:br>
                        <a:rPr lang="ko-KR" altLang="en-US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000" b="1" dirty="0" err="1"/>
                        <a:t>ServerReceiveThread</a:t>
                      </a:r>
                      <a:r>
                        <a:rPr lang="en-US" altLang="ko-KR" sz="1000" b="1" dirty="0"/>
                        <a:t>(Socket s) {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    </a:t>
                      </a:r>
                      <a:r>
                        <a:rPr lang="en-US" altLang="ko-KR" sz="1000" b="1" dirty="0" err="1"/>
                        <a:t>System.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000" b="1" dirty="0" err="1"/>
                        <a:t>.println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리시브 생성자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b="1" dirty="0"/>
                        <a:t>);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ko-KR" sz="1000" b="1" dirty="0" err="1"/>
                        <a:t>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dirty="0"/>
                        <a:t>= s;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n-US" altLang="ko-KR" sz="1000" b="1" dirty="0"/>
                        <a:t>{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        </a:t>
                      </a:r>
                      <a:r>
                        <a:rPr lang="en-US" altLang="ko-KR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하나씩 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추가하여 관리한다</a:t>
                      </a:r>
                      <a:r>
                        <a:rPr lang="en-US" altLang="ko-KR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dirty="0"/>
                        <a:t>=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00" b="1" dirty="0" err="1"/>
                        <a:t>PrintWriter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en-US" altLang="ko-KR" sz="1000" b="1" dirty="0" err="1"/>
                        <a:t>s.getOutputStream</a:t>
                      </a:r>
                      <a:r>
                        <a:rPr lang="en-US" altLang="ko-KR" sz="1000" b="1" dirty="0"/>
                        <a:t>());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        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ClientList</a:t>
                      </a:r>
                      <a:r>
                        <a:rPr lang="en-US" altLang="ko-KR" sz="1000" b="1" dirty="0" err="1"/>
                        <a:t>.add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r>
                        <a:rPr lang="en-US" altLang="ko-KR" sz="1000" b="1" dirty="0"/>
                        <a:t>);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    }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n-US" altLang="ko-KR" sz="1000" b="1" dirty="0"/>
                        <a:t>(Exception e) {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        </a:t>
                      </a:r>
                      <a:r>
                        <a:rPr lang="en-US" altLang="ko-KR" sz="1000" b="1" dirty="0" err="1"/>
                        <a:t>System.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000" b="1" dirty="0" err="1"/>
                        <a:t>.println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en-US" altLang="ko-KR" sz="1000" b="1" dirty="0" err="1"/>
                        <a:t>e.getMessage</a:t>
                      </a:r>
                      <a:r>
                        <a:rPr lang="en-US" altLang="ko-KR" sz="1000" b="1" dirty="0"/>
                        <a:t>());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    }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}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endParaRPr lang="en-US" altLang="ko-KR" sz="1000" b="1" dirty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//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이어서 다음 슬라이드에 연결됩니다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}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99832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서버 측면에서는 로그인 된 클라이언트가 채팅방에 입장하면 여러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들을 </a:t>
                      </a:r>
                      <a:r>
                        <a:rPr lang="en-US" altLang="ko-KR" sz="1000" dirty="0"/>
                        <a:t>List</a:t>
                      </a:r>
                      <a:r>
                        <a:rPr lang="ko-KR" altLang="en-US" sz="1000" dirty="0"/>
                        <a:t>에 넣어서 관리한다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새로운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가 등록되면 입장 멘트를 모든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들에게 송신하고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퇴장시에도 모든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들에게 메시지를 송신한다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3981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35671"/>
              </p:ext>
            </p:extLst>
          </p:nvPr>
        </p:nvGraphicFramePr>
        <p:xfrm>
          <a:off x="168879" y="2492896"/>
          <a:ext cx="8784976" cy="4726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(Server </a:t>
                      </a: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측면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900" b="1" dirty="0" smtClean="0"/>
                        <a:t>public void run()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try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baseline="0" dirty="0" smtClean="0"/>
                        <a:t>         </a:t>
                      </a:r>
                      <a:r>
                        <a:rPr lang="en-US" altLang="ko-KR" sz="900" b="1" dirty="0" err="1" smtClean="0"/>
                        <a:t>BufferedReader</a:t>
                      </a:r>
                      <a:r>
                        <a:rPr lang="en-US" altLang="ko-KR" sz="900" b="1" dirty="0" smtClean="0"/>
                        <a:t> </a:t>
                      </a:r>
                      <a:r>
                        <a:rPr lang="en-US" altLang="ko-KR" sz="900" b="1" dirty="0" err="1" smtClean="0"/>
                        <a:t>br</a:t>
                      </a:r>
                      <a:r>
                        <a:rPr lang="en-US" altLang="ko-KR" sz="900" b="1" dirty="0" smtClean="0"/>
                        <a:t> = new </a:t>
                      </a:r>
                      <a:r>
                        <a:rPr lang="en-US" altLang="ko-KR" sz="900" b="1" dirty="0" err="1" smtClean="0"/>
                        <a:t>BufferedReader</a:t>
                      </a:r>
                      <a:r>
                        <a:rPr lang="en-US" altLang="ko-KR" sz="900" b="1" dirty="0" smtClean="0"/>
                        <a:t>(new </a:t>
                      </a:r>
                      <a:r>
                        <a:rPr lang="en-US" altLang="ko-KR" sz="900" b="1" dirty="0" err="1" smtClean="0"/>
                        <a:t>InputStreamReader</a:t>
                      </a:r>
                      <a:r>
                        <a:rPr lang="en-US" altLang="ko-KR" sz="900" b="1" dirty="0" smtClean="0"/>
                        <a:t>(</a:t>
                      </a:r>
                      <a:r>
                        <a:rPr lang="en-US" altLang="ko-KR" sz="900" b="1" dirty="0" err="1" smtClean="0"/>
                        <a:t>s.getInputStream</a:t>
                      </a:r>
                      <a:r>
                        <a:rPr lang="en-US" altLang="ko-KR" sz="900" b="1" dirty="0" smtClean="0"/>
                        <a:t>()));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</a:t>
                      </a:r>
                      <a:r>
                        <a:rPr lang="en-US" altLang="ko-KR" sz="900" b="1" dirty="0" err="1" smtClean="0"/>
                        <a:t>PrintWriter</a:t>
                      </a:r>
                      <a:r>
                        <a:rPr lang="en-US" altLang="ko-KR" sz="900" b="1" dirty="0" smtClean="0"/>
                        <a:t> pw = new </a:t>
                      </a:r>
                      <a:r>
                        <a:rPr lang="en-US" altLang="ko-KR" sz="900" b="1" dirty="0" err="1" smtClean="0"/>
                        <a:t>PrintWriter</a:t>
                      </a:r>
                      <a:r>
                        <a:rPr lang="en-US" altLang="ko-KR" sz="900" b="1" dirty="0" smtClean="0"/>
                        <a:t>(</a:t>
                      </a:r>
                      <a:r>
                        <a:rPr lang="en-US" altLang="ko-KR" sz="900" b="1" dirty="0" err="1" smtClean="0"/>
                        <a:t>s.getOutputStream</a:t>
                      </a:r>
                      <a:r>
                        <a:rPr lang="en-US" altLang="ko-KR" sz="900" b="1" dirty="0" smtClean="0"/>
                        <a:t>());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String id = </a:t>
                      </a:r>
                      <a:r>
                        <a:rPr lang="en-US" altLang="ko-KR" sz="900" b="1" dirty="0" err="1" smtClean="0"/>
                        <a:t>br.readLine</a:t>
                      </a:r>
                      <a:r>
                        <a:rPr lang="en-US" altLang="ko-KR" sz="900" b="1" dirty="0" smtClean="0"/>
                        <a:t>();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baseline="0" dirty="0" smtClean="0"/>
                        <a:t>          </a:t>
                      </a:r>
                      <a:endParaRPr lang="ko-KR" altLang="en-US" sz="9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         </a:t>
                      </a:r>
                      <a:r>
                        <a:rPr lang="en-US" altLang="ko-KR" sz="900" b="1" dirty="0" err="1" smtClean="0"/>
                        <a:t>sendtoAll</a:t>
                      </a:r>
                      <a:r>
                        <a:rPr lang="en-US" altLang="ko-KR" sz="900" b="1" dirty="0" smtClean="0"/>
                        <a:t>("</a:t>
                      </a:r>
                      <a:r>
                        <a:rPr lang="en-US" altLang="ko-KR" sz="900" b="1" dirty="0" err="1" smtClean="0"/>
                        <a:t>IntroMessage</a:t>
                      </a:r>
                      <a:r>
                        <a:rPr lang="en-US" altLang="ko-KR" sz="900" b="1" dirty="0" smtClean="0"/>
                        <a:t>"); //</a:t>
                      </a:r>
                      <a:r>
                        <a:rPr lang="ko-KR" altLang="en-US" sz="900" b="1" dirty="0" smtClean="0"/>
                        <a:t>안내문 전송하기 전 클라이언트에게 알려주기</a:t>
                      </a:r>
                      <a:endParaRPr lang="en-US" altLang="ko-KR" sz="900" b="1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900" b="1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</a:t>
                      </a:r>
                      <a:r>
                        <a:rPr lang="en-US" altLang="ko-KR" sz="900" b="1" dirty="0" err="1" smtClean="0"/>
                        <a:t>sendtoAll</a:t>
                      </a:r>
                      <a:r>
                        <a:rPr lang="en-US" altLang="ko-KR" sz="900" b="1" dirty="0" smtClean="0"/>
                        <a:t>(id + " </a:t>
                      </a:r>
                      <a:r>
                        <a:rPr lang="ko-KR" altLang="en-US" sz="900" b="1" dirty="0" smtClean="0"/>
                        <a:t>님께서 입장하셨습니다</a:t>
                      </a:r>
                      <a:r>
                        <a:rPr lang="en-US" altLang="ko-KR" sz="900" b="1" dirty="0" smtClean="0"/>
                        <a:t>");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baseline="0" dirty="0" smtClean="0"/>
                        <a:t>        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baseline="0" dirty="0" smtClean="0"/>
                        <a:t>         </a:t>
                      </a:r>
                      <a:r>
                        <a:rPr lang="en-US" altLang="ko-KR" sz="900" b="1" dirty="0" smtClean="0"/>
                        <a:t>while (true)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</a:t>
                      </a:r>
                      <a:r>
                        <a:rPr lang="en-US" altLang="ko-KR" sz="900" b="1" dirty="0" err="1" smtClean="0"/>
                        <a:t>msg</a:t>
                      </a:r>
                      <a:r>
                        <a:rPr lang="en-US" altLang="ko-KR" sz="900" b="1" dirty="0" smtClean="0"/>
                        <a:t> = </a:t>
                      </a:r>
                      <a:r>
                        <a:rPr lang="en-US" altLang="ko-KR" sz="900" b="1" dirty="0" err="1" smtClean="0"/>
                        <a:t>br.readLine</a:t>
                      </a:r>
                      <a:r>
                        <a:rPr lang="en-US" altLang="ko-KR" sz="900" b="1" dirty="0" smtClean="0"/>
                        <a:t>();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// If there's no message to send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// End Chat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if (</a:t>
                      </a:r>
                      <a:r>
                        <a:rPr lang="en-US" altLang="ko-KR" sz="900" b="1" dirty="0" err="1" smtClean="0"/>
                        <a:t>msg</a:t>
                      </a:r>
                      <a:r>
                        <a:rPr lang="en-US" altLang="ko-KR" sz="900" b="1" dirty="0" smtClean="0"/>
                        <a:t> == null)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   break;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baseline="0" dirty="0" smtClean="0"/>
                        <a:t>          </a:t>
                      </a:r>
                      <a:r>
                        <a:rPr lang="en-US" altLang="ko-KR" sz="900" b="1" dirty="0" smtClean="0"/>
                        <a:t>else if (</a:t>
                      </a:r>
                      <a:r>
                        <a:rPr lang="en-US" altLang="ko-KR" sz="900" b="1" dirty="0" err="1" smtClean="0"/>
                        <a:t>msg.equals</a:t>
                      </a:r>
                      <a:r>
                        <a:rPr lang="en-US" altLang="ko-KR" sz="900" b="1" dirty="0" smtClean="0"/>
                        <a:t>("quit") || </a:t>
                      </a:r>
                      <a:r>
                        <a:rPr lang="en-US" altLang="ko-KR" sz="900" b="1" dirty="0" err="1" smtClean="0"/>
                        <a:t>msg.equals</a:t>
                      </a:r>
                      <a:r>
                        <a:rPr lang="en-US" altLang="ko-KR" sz="900" b="1" dirty="0" smtClean="0"/>
                        <a:t>("Quit") || </a:t>
                      </a:r>
                      <a:r>
                        <a:rPr lang="en-US" altLang="ko-KR" sz="900" b="1" dirty="0" err="1" smtClean="0"/>
                        <a:t>msg.equals</a:t>
                      </a:r>
                      <a:r>
                        <a:rPr lang="en-US" altLang="ko-KR" sz="900" b="1" dirty="0" smtClean="0"/>
                        <a:t>("QUIT"))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   </a:t>
                      </a:r>
                      <a:r>
                        <a:rPr lang="en-US" altLang="ko-KR" sz="900" b="1" dirty="0" err="1" smtClean="0"/>
                        <a:t>ClientList.remove</a:t>
                      </a:r>
                      <a:r>
                        <a:rPr lang="en-US" altLang="ko-KR" sz="900" b="1" dirty="0" smtClean="0"/>
                        <a:t>(</a:t>
                      </a:r>
                      <a:r>
                        <a:rPr lang="en-US" altLang="ko-KR" sz="900" b="1" dirty="0" err="1" smtClean="0"/>
                        <a:t>printwriter</a:t>
                      </a:r>
                      <a:r>
                        <a:rPr lang="en-US" altLang="ko-KR" sz="900" b="1" dirty="0" smtClean="0"/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   </a:t>
                      </a:r>
                      <a:r>
                        <a:rPr lang="en-US" altLang="ko-KR" sz="900" b="1" dirty="0" err="1" smtClean="0"/>
                        <a:t>System.out.println</a:t>
                      </a:r>
                      <a:r>
                        <a:rPr lang="en-US" altLang="ko-KR" sz="900" b="1" dirty="0" smtClean="0"/>
                        <a:t>(id + " </a:t>
                      </a:r>
                      <a:r>
                        <a:rPr lang="ko-KR" altLang="en-US" sz="900" b="1" dirty="0" smtClean="0"/>
                        <a:t>님께서 퇴장하셨습니다</a:t>
                      </a:r>
                      <a:r>
                        <a:rPr lang="en-US" altLang="ko-KR" sz="900" b="1" dirty="0" smtClean="0"/>
                        <a:t>.");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900" b="1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   </a:t>
                      </a:r>
                      <a:r>
                        <a:rPr lang="en-US" altLang="ko-KR" sz="900" b="1" dirty="0" err="1" smtClean="0"/>
                        <a:t>sendtoAll</a:t>
                      </a:r>
                      <a:r>
                        <a:rPr lang="en-US" altLang="ko-KR" sz="900" b="1" dirty="0" smtClean="0"/>
                        <a:t>("</a:t>
                      </a:r>
                      <a:r>
                        <a:rPr lang="en-US" altLang="ko-KR" sz="900" b="1" dirty="0" err="1" smtClean="0"/>
                        <a:t>QuitMessage</a:t>
                      </a:r>
                      <a:r>
                        <a:rPr lang="en-US" altLang="ko-KR" sz="900" b="1" dirty="0" smtClean="0"/>
                        <a:t>");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   </a:t>
                      </a:r>
                      <a:r>
                        <a:rPr lang="en-US" altLang="ko-KR" sz="900" b="1" dirty="0" err="1" smtClean="0"/>
                        <a:t>sendtoAll</a:t>
                      </a:r>
                      <a:r>
                        <a:rPr lang="en-US" altLang="ko-KR" sz="900" b="1" dirty="0" smtClean="0"/>
                        <a:t>(id + " </a:t>
                      </a:r>
                      <a:r>
                        <a:rPr lang="ko-KR" altLang="en-US" sz="900" b="1" dirty="0" smtClean="0"/>
                        <a:t>님께서 퇴장하셨습니다</a:t>
                      </a:r>
                      <a:r>
                        <a:rPr lang="en-US" altLang="ko-KR" sz="900" b="1" dirty="0" smtClean="0"/>
                        <a:t>.");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  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/>
                        <a:t>            }</a:t>
                      </a:r>
                      <a:r>
                        <a:rPr lang="en-US" altLang="ko-KR" sz="900" b="1" baseline="0" dirty="0" smtClean="0"/>
                        <a:t> 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</a:rPr>
                        <a:t>//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</a:rPr>
                        <a:t>다음 슬라이드로 이어집니다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43610"/>
              </p:ext>
            </p:extLst>
          </p:nvPr>
        </p:nvGraphicFramePr>
        <p:xfrm>
          <a:off x="168879" y="1124745"/>
          <a:ext cx="8865668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 smtClean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4-1/16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서버 측면에서는 로그인 된 클라이언트가 채팅방에 입장하면 여러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들을 </a:t>
                      </a:r>
                      <a:r>
                        <a:rPr lang="en-US" altLang="ko-KR" sz="1000" dirty="0"/>
                        <a:t>List</a:t>
                      </a:r>
                      <a:r>
                        <a:rPr lang="ko-KR" altLang="en-US" sz="1000" dirty="0"/>
                        <a:t>에 넣어서 관리한다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새로운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가 등록되면 입장 멘트를 모든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들에게 송신하고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퇴장시에도 모든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들에게 메시지를 송신한다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1525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22559"/>
              </p:ext>
            </p:extLst>
          </p:nvPr>
        </p:nvGraphicFramePr>
        <p:xfrm>
          <a:off x="168879" y="2492896"/>
          <a:ext cx="8784976" cy="4000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(Server </a:t>
                      </a: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측면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en-US" altLang="ko-KR" sz="800" dirty="0" smtClean="0"/>
                        <a:t>  </a:t>
                      </a:r>
                      <a:r>
                        <a:rPr lang="en-US" altLang="ko-KR" sz="1000" b="1" dirty="0" smtClean="0"/>
                        <a:t>else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            	//</a:t>
                      </a:r>
                      <a:r>
                        <a:rPr lang="ko-KR" altLang="en-US" sz="1000" b="1" dirty="0" err="1" smtClean="0"/>
                        <a:t>바뀐부분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id</a:t>
                      </a:r>
                      <a:r>
                        <a:rPr lang="ko-KR" altLang="en-US" sz="1000" b="1" dirty="0" smtClean="0"/>
                        <a:t>랑 </a:t>
                      </a:r>
                      <a:r>
                        <a:rPr lang="ko-KR" altLang="en-US" sz="1000" b="1" dirty="0" err="1" smtClean="0"/>
                        <a:t>메세지를</a:t>
                      </a:r>
                      <a:r>
                        <a:rPr lang="ko-KR" altLang="en-US" sz="1000" b="1" dirty="0" smtClean="0"/>
                        <a:t> 따로 보내어서 클라이언트가 음성으로 현황을 출력하게끔 한다</a:t>
                      </a:r>
                      <a:r>
                        <a:rPr lang="en-US" altLang="ko-KR" sz="1000" b="1" dirty="0" smtClean="0"/>
                        <a:t>.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baseline="0" dirty="0" smtClean="0"/>
                        <a:t>                     </a:t>
                      </a:r>
                      <a:r>
                        <a:rPr lang="en-US" altLang="ko-KR" sz="1000" b="1" dirty="0" err="1" smtClean="0"/>
                        <a:t>System.out.println</a:t>
                      </a:r>
                      <a:r>
                        <a:rPr lang="en-US" altLang="ko-KR" sz="1000" b="1" dirty="0" smtClean="0"/>
                        <a:t>(id + "::" + </a:t>
                      </a:r>
                      <a:r>
                        <a:rPr lang="en-US" altLang="ko-KR" sz="1000" b="1" dirty="0" err="1" smtClean="0"/>
                        <a:t>msg</a:t>
                      </a:r>
                      <a:r>
                        <a:rPr lang="en-US" altLang="ko-KR" sz="1000" b="1" dirty="0" smtClean="0"/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            	</a:t>
                      </a:r>
                      <a:r>
                        <a:rPr lang="en-US" altLang="ko-KR" sz="1000" b="1" dirty="0" err="1" smtClean="0"/>
                        <a:t>sendtoAll</a:t>
                      </a:r>
                      <a:r>
                        <a:rPr lang="en-US" altLang="ko-KR" sz="1000" b="1" dirty="0" smtClean="0"/>
                        <a:t>(id);//id </a:t>
                      </a:r>
                      <a:r>
                        <a:rPr lang="ko-KR" altLang="en-US" sz="1000" b="1" dirty="0" smtClean="0"/>
                        <a:t>먼저 전송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/>
                        <a:t>            	</a:t>
                      </a:r>
                      <a:r>
                        <a:rPr lang="en-US" altLang="ko-KR" sz="1000" b="1" dirty="0" err="1" smtClean="0"/>
                        <a:t>sendtoAll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en-US" altLang="ko-KR" sz="1000" b="1" dirty="0" err="1" smtClean="0"/>
                        <a:t>msg</a:t>
                      </a:r>
                      <a:r>
                        <a:rPr lang="en-US" altLang="ko-KR" sz="1000" b="1" dirty="0" smtClean="0"/>
                        <a:t>);//</a:t>
                      </a:r>
                      <a:r>
                        <a:rPr lang="ko-KR" altLang="en-US" sz="1000" b="1" dirty="0" err="1" smtClean="0"/>
                        <a:t>메세지</a:t>
                      </a:r>
                      <a:r>
                        <a:rPr lang="ko-KR" altLang="en-US" sz="1000" b="1" dirty="0" smtClean="0"/>
                        <a:t> 전송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/>
                        <a:t>            </a:t>
                      </a:r>
                      <a:r>
                        <a:rPr lang="en-US" altLang="ko-KR" sz="1000" b="1" dirty="0" smtClean="0"/>
                        <a:t>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         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             //</a:t>
                      </a:r>
                      <a:r>
                        <a:rPr lang="en-US" altLang="ko-KR" sz="1000" b="1" dirty="0" err="1" smtClean="0"/>
                        <a:t>System.out.println</a:t>
                      </a:r>
                      <a:r>
                        <a:rPr lang="en-US" altLang="ko-KR" sz="1000" b="1" dirty="0" smtClean="0"/>
                        <a:t>(id + "::" + </a:t>
                      </a:r>
                      <a:r>
                        <a:rPr lang="en-US" altLang="ko-KR" sz="1000" b="1" dirty="0" err="1" smtClean="0"/>
                        <a:t>msg</a:t>
                      </a:r>
                      <a:r>
                        <a:rPr lang="en-US" altLang="ko-KR" sz="1000" b="1" dirty="0" smtClean="0"/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         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1000" b="1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      } catch (</a:t>
                      </a:r>
                      <a:r>
                        <a:rPr lang="en-US" altLang="ko-KR" sz="1000" b="1" dirty="0" err="1" smtClean="0"/>
                        <a:t>IOException</a:t>
                      </a:r>
                      <a:r>
                        <a:rPr lang="en-US" altLang="ko-KR" sz="1000" b="1" dirty="0" smtClean="0"/>
                        <a:t> e)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         // TODO Auto-generated catch block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         </a:t>
                      </a:r>
                      <a:r>
                        <a:rPr lang="en-US" altLang="ko-KR" sz="1000" b="1" dirty="0" err="1" smtClean="0"/>
                        <a:t>e.printStackTrace</a:t>
                      </a:r>
                      <a:r>
                        <a:rPr lang="en-US" altLang="ko-KR" sz="1000" b="1" dirty="0" smtClean="0"/>
                        <a:t>();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      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1000" b="1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   }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96284"/>
              </p:ext>
            </p:extLst>
          </p:nvPr>
        </p:nvGraphicFramePr>
        <p:xfrm>
          <a:off x="168879" y="1124745"/>
          <a:ext cx="8865668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 smtClean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4-2/16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서버 측면에서는 로그인 된 클라이언트가 채팅방에 입장하면 여러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들을 </a:t>
                      </a:r>
                      <a:r>
                        <a:rPr lang="en-US" altLang="ko-KR" sz="1000" dirty="0"/>
                        <a:t>List</a:t>
                      </a:r>
                      <a:r>
                        <a:rPr lang="ko-KR" altLang="en-US" sz="1000" dirty="0"/>
                        <a:t>에 넣어서 관리한다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새로운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가 등록되면 입장 멘트를 모든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들에게 송신하고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퇴장시에도 모든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들에게 메시지를 송신한다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2486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18463"/>
              </p:ext>
            </p:extLst>
          </p:nvPr>
        </p:nvGraphicFramePr>
        <p:xfrm>
          <a:off x="168879" y="2492896"/>
          <a:ext cx="8784976" cy="46306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672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10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1000" b="1" dirty="0">
                          <a:solidFill>
                            <a:srgbClr val="3B5AA8"/>
                          </a:solidFill>
                          <a:latin typeface="+mn-lt"/>
                        </a:rPr>
                        <a:t>(STT</a:t>
                      </a:r>
                      <a:r>
                        <a:rPr lang="en-US" altLang="ko-KR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연동</a:t>
                      </a:r>
                      <a:r>
                        <a:rPr lang="en-US" altLang="ko-KR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-&gt;</a:t>
                      </a:r>
                      <a:r>
                        <a:rPr lang="ko-KR" altLang="en-US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카카오 </a:t>
                      </a:r>
                      <a:r>
                        <a:rPr lang="en-US" altLang="ko-KR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사용</a:t>
                      </a:r>
                      <a:r>
                        <a:rPr lang="en-US" altLang="ko-KR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64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ui_button</a:t>
                      </a:r>
                      <a:r>
                        <a:rPr lang="en-US" altLang="ko-KR" sz="1000" dirty="0" err="1"/>
                        <a:t>.setOnClickListener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00" dirty="0" err="1"/>
                        <a:t>View.OnClickListener</a:t>
                      </a:r>
                      <a:r>
                        <a:rPr lang="en-US" altLang="ko-KR" sz="1000" dirty="0"/>
                        <a:t>()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{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000" dirty="0" err="1"/>
                        <a:t>onClick</a:t>
                      </a:r>
                      <a:r>
                        <a:rPr lang="en-US" altLang="ko-KR" sz="1000" dirty="0"/>
                        <a:t>(View view)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{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serviceType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dirty="0"/>
                        <a:t>= </a:t>
                      </a:r>
                      <a:r>
                        <a:rPr lang="en-US" altLang="ko-KR" sz="1000" dirty="0" err="1"/>
                        <a:t>SpeechRecognizerClient.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SERVICE_TYPE_WORD</a:t>
                      </a:r>
                      <a:r>
                        <a:rPr lang="en-US" altLang="ko-KR" sz="1000" dirty="0"/>
                        <a:t>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Intent </a:t>
                      </a:r>
                      <a:r>
                        <a:rPr lang="en-US" altLang="ko-KR" sz="1000" dirty="0" err="1"/>
                        <a:t>i</a:t>
                      </a:r>
                      <a:r>
                        <a:rPr lang="en-US" altLang="ko-KR" sz="1000" dirty="0"/>
                        <a:t> =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00" dirty="0"/>
                        <a:t>Intent(</a:t>
                      </a:r>
                      <a:r>
                        <a:rPr lang="en-US" altLang="ko-KR" sz="1000" dirty="0" err="1"/>
                        <a:t>getApplicationContext</a:t>
                      </a:r>
                      <a:r>
                        <a:rPr lang="en-US" altLang="ko-KR" sz="1000" dirty="0"/>
                        <a:t>(), </a:t>
                      </a:r>
                      <a:r>
                        <a:rPr lang="en-US" altLang="ko-KR" sz="1000" dirty="0" err="1"/>
                        <a:t>VoiceRecoActivity.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serviceType</a:t>
                      </a:r>
                      <a:r>
                        <a:rPr lang="en-US" altLang="ko-KR" sz="1000" dirty="0" err="1"/>
                        <a:t>.equals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SpeechRecognizerClient.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SERVICE_TYPE_WORD</a:t>
                      </a:r>
                      <a:r>
                        <a:rPr lang="en-US" altLang="ko-KR" sz="1000" dirty="0"/>
                        <a:t>)) {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</a:t>
                      </a:r>
                      <a:r>
                        <a:rPr lang="en-US" altLang="ko-KR" sz="1000" dirty="0" err="1"/>
                        <a:t>EditText</a:t>
                      </a:r>
                      <a:r>
                        <a:rPr lang="en-US" altLang="ko-KR" sz="1000" dirty="0"/>
                        <a:t> words = (</a:t>
                      </a:r>
                      <a:r>
                        <a:rPr lang="en-US" altLang="ko-KR" sz="1000" dirty="0" err="1"/>
                        <a:t>EditText</a:t>
                      </a:r>
                      <a:r>
                        <a:rPr lang="en-US" altLang="ko-KR" sz="1000" dirty="0"/>
                        <a:t>)</a:t>
                      </a:r>
                      <a:r>
                        <a:rPr lang="en-US" altLang="ko-KR" sz="1000" dirty="0" err="1"/>
                        <a:t>findViewById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R.id.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words_edit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String </a:t>
                      </a:r>
                      <a:r>
                        <a:rPr lang="en-US" altLang="ko-KR" sz="1000" dirty="0" err="1"/>
                        <a:t>wordList</a:t>
                      </a:r>
                      <a:r>
                        <a:rPr lang="en-US" altLang="ko-KR" sz="1000" dirty="0"/>
                        <a:t> = </a:t>
                      </a:r>
                      <a:r>
                        <a:rPr lang="en-US" altLang="ko-KR" sz="1000" dirty="0" err="1"/>
                        <a:t>words.getText</a:t>
                      </a:r>
                      <a:r>
                        <a:rPr lang="en-US" altLang="ko-KR" sz="1000" dirty="0"/>
                        <a:t>().</a:t>
                      </a:r>
                      <a:r>
                        <a:rPr lang="en-US" altLang="ko-KR" sz="1000" dirty="0" err="1"/>
                        <a:t>toString</a:t>
                      </a:r>
                      <a:r>
                        <a:rPr lang="en-US" altLang="ko-KR" sz="1000" dirty="0"/>
                        <a:t>();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</a:t>
                      </a:r>
                      <a:r>
                        <a:rPr lang="en-US" altLang="ko-KR" sz="1000" dirty="0" err="1"/>
                        <a:t>Log.</a:t>
                      </a:r>
                      <a:r>
                        <a:rPr lang="en-US" altLang="ko-KR" sz="1000" i="1" dirty="0" err="1">
                          <a:effectLst/>
                        </a:rPr>
                        <a:t>i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SpeechSampleActivity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"word list : " </a:t>
                      </a:r>
                      <a:r>
                        <a:rPr lang="en-US" altLang="ko-KR" sz="1000" dirty="0"/>
                        <a:t>+ </a:t>
                      </a:r>
                      <a:r>
                        <a:rPr lang="en-US" altLang="ko-KR" sz="1000" dirty="0" err="1"/>
                        <a:t>wordList.replace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altLang="ko-KR" sz="1000" dirty="0"/>
                        <a:t>));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</a:t>
                      </a:r>
                      <a:r>
                        <a:rPr lang="en-US" altLang="ko-KR" sz="1000" dirty="0" err="1"/>
                        <a:t>i.putExtra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SpeechRecognizerActivity.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EXTRA_KEY_USER_DICTIONARY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err="1"/>
                        <a:t>wordList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}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</a:t>
                      </a:r>
                      <a:r>
                        <a:rPr lang="en-US" altLang="ko-KR" sz="1000" dirty="0" err="1"/>
                        <a:t>i.putExtra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SpeechRecognizerActivity.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EXTRA_KEY_SERVICE_TYPE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serviceType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</a:t>
                      </a:r>
                      <a:r>
                        <a:rPr lang="en-US" altLang="ko-KR" sz="1000" dirty="0" err="1"/>
                        <a:t>startActivityForResult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i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}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});</a:t>
                      </a:r>
                      <a:br>
                        <a:rPr lang="en-US" altLang="ko-KR" sz="1000" dirty="0"/>
                      </a:b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53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62776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5/16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Ui_button</a:t>
                      </a:r>
                      <a:r>
                        <a:rPr lang="ko-KR" altLang="en-US" sz="1000" dirty="0"/>
                        <a:t>이라는 버튼 변수에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err="1"/>
                        <a:t>ui_button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err="1"/>
                        <a:t>위젯을</a:t>
                      </a:r>
                      <a:r>
                        <a:rPr lang="ko-KR" altLang="en-US" sz="1000" baseline="0" dirty="0"/>
                        <a:t> 담고 </a:t>
                      </a:r>
                      <a:r>
                        <a:rPr lang="ko-KR" altLang="en-US" sz="1000" baseline="0" dirty="0" err="1"/>
                        <a:t>리스너를</a:t>
                      </a:r>
                      <a:r>
                        <a:rPr lang="ko-KR" altLang="en-US" sz="1000" baseline="0" dirty="0"/>
                        <a:t> 추가하여 </a:t>
                      </a:r>
                      <a:r>
                        <a:rPr lang="en-US" altLang="ko-KR" sz="1000" baseline="0" dirty="0" err="1"/>
                        <a:t>VoiceRecoActivity.class</a:t>
                      </a:r>
                      <a:r>
                        <a:rPr lang="ko-KR" altLang="en-US" sz="1000" baseline="0" dirty="0"/>
                        <a:t>로 전환되어</a:t>
                      </a:r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r>
                        <a:rPr lang="en-US" altLang="ko-KR" sz="1000" baseline="0" dirty="0"/>
                        <a:t>STT</a:t>
                      </a:r>
                      <a:r>
                        <a:rPr lang="ko-KR" altLang="en-US" sz="1000" baseline="0" dirty="0"/>
                        <a:t>가 시작되고 이때 나타나는 화면은 </a:t>
                      </a:r>
                      <a:r>
                        <a:rPr lang="en-US" altLang="ko-KR" sz="1000" baseline="0" dirty="0"/>
                        <a:t>com_kakao_sdk_asr_activity_voice_reco.xml</a:t>
                      </a:r>
                      <a:r>
                        <a:rPr lang="ko-KR" altLang="en-US" sz="1000" baseline="0" dirty="0"/>
                        <a:t>로 나타난다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0943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80673"/>
              </p:ext>
            </p:extLst>
          </p:nvPr>
        </p:nvGraphicFramePr>
        <p:xfrm>
          <a:off x="168879" y="2492896"/>
          <a:ext cx="8784976" cy="4906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(STT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연동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-&gt;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카카오 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사용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//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STT</a:t>
                      </a:r>
                      <a:r>
                        <a:rPr lang="en-US" altLang="ko-KR" sz="800" b="1" baseline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연동</a:t>
                      </a:r>
                      <a:r>
                        <a:rPr lang="en-US" altLang="ko-KR" sz="800" b="1" baseline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-&gt;</a:t>
                      </a:r>
                      <a:r>
                        <a:rPr lang="ko-KR" altLang="en-US" sz="800" b="1" baseline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카카오 </a:t>
                      </a:r>
                      <a:r>
                        <a:rPr lang="en-US" altLang="ko-KR" sz="800" b="1" baseline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800" b="1" baseline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사용</a:t>
                      </a:r>
                      <a:endParaRPr lang="en-US" altLang="ko-KR" sz="800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 void </a:t>
                      </a:r>
                      <a:r>
                        <a:rPr lang="en-US" altLang="ko-KR" sz="800" dirty="0" err="1"/>
                        <a:t>onRecognitionSuccess</a:t>
                      </a:r>
                      <a:r>
                        <a:rPr lang="en-US" altLang="ko-KR" sz="800" dirty="0"/>
                        <a:t>(List&lt;String&gt; result,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dirty="0"/>
                        <a:t>marked)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result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선택된 결과 목록이 담겨있다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첫번째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값의 신뢰도가 낮아 후보 단어를 선택하는 과정을 거쳤을 경우에는 그 때 선택된 값이 가장 처음으로 오게 된다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첫번째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값의 신뢰도가 현저하게 높았거나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 선택을 했을 경우에는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marked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값은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된다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이외에는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된다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dirty="0"/>
                        <a:t>Intent </a:t>
                      </a:r>
                      <a:r>
                        <a:rPr lang="en-US" altLang="ko-KR" sz="800" dirty="0" err="1"/>
                        <a:t>intent</a:t>
                      </a:r>
                      <a:r>
                        <a:rPr lang="en-US" altLang="ko-KR" sz="800" dirty="0"/>
                        <a:t> =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 dirty="0"/>
                        <a:t>Intent().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dirty="0" err="1"/>
                        <a:t>putStringArrayListExtra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EXTRA_KEY_RESULT_ARRAY</a:t>
                      </a:r>
                      <a:r>
                        <a:rPr lang="en-US" altLang="ko-KR" sz="800" dirty="0"/>
                        <a:t>,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 dirty="0" err="1"/>
                        <a:t>ArrayList</a:t>
                      </a:r>
                      <a:r>
                        <a:rPr lang="en-US" altLang="ko-KR" sz="800" dirty="0"/>
                        <a:t>&lt;String&gt;(result)).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dirty="0" err="1"/>
                        <a:t>putExtra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EXTRA_KEY_MARKED</a:t>
                      </a:r>
                      <a:r>
                        <a:rPr lang="en-US" altLang="ko-KR" sz="800" dirty="0"/>
                        <a:t>, marked);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/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</a:t>
                      </a:r>
                      <a:r>
                        <a:rPr lang="en-US" altLang="ko-KR" sz="800" dirty="0" err="1"/>
                        <a:t>setResult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RESULT_OK</a:t>
                      </a:r>
                      <a:r>
                        <a:rPr lang="en-US" altLang="ko-KR" sz="800" dirty="0"/>
                        <a:t>, intent);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finish();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 smtClean="0"/>
                        <a:t>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//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</a:rPr>
                        <a:t>음성인식 시작하는 함수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 smtClean="0"/>
                        <a:t>    </a:t>
                      </a:r>
                      <a:r>
                        <a:rPr lang="en-US" altLang="ko-KR" sz="800" b="1" dirty="0" smtClean="0"/>
                        <a:t>public void </a:t>
                      </a:r>
                      <a:r>
                        <a:rPr lang="en-US" altLang="ko-KR" sz="800" b="1" dirty="0" err="1" smtClean="0"/>
                        <a:t>Start_Stt</a:t>
                      </a:r>
                      <a:r>
                        <a:rPr lang="en-US" altLang="ko-KR" sz="800" b="1" dirty="0" smtClean="0"/>
                        <a:t>()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        </a:t>
                      </a:r>
                      <a:r>
                        <a:rPr lang="en-US" altLang="ko-KR" sz="800" b="1" dirty="0" err="1" smtClean="0"/>
                        <a:t>serviceType</a:t>
                      </a:r>
                      <a:r>
                        <a:rPr lang="en-US" altLang="ko-KR" sz="800" b="1" dirty="0" smtClean="0"/>
                        <a:t> = </a:t>
                      </a:r>
                      <a:r>
                        <a:rPr lang="en-US" altLang="ko-KR" sz="800" b="1" dirty="0" err="1" smtClean="0"/>
                        <a:t>SpeechRecognizerClient.SERVICE_TYPE_WORD</a:t>
                      </a:r>
                      <a:r>
                        <a:rPr lang="en-US" altLang="ko-KR" sz="800" b="1" dirty="0" smtClean="0"/>
                        <a:t>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        Intent </a:t>
                      </a:r>
                      <a:r>
                        <a:rPr lang="en-US" altLang="ko-KR" sz="800" b="1" dirty="0" err="1" smtClean="0"/>
                        <a:t>i</a:t>
                      </a:r>
                      <a:r>
                        <a:rPr lang="en-US" altLang="ko-KR" sz="800" b="1" dirty="0" smtClean="0"/>
                        <a:t> = new Intent(</a:t>
                      </a:r>
                      <a:r>
                        <a:rPr lang="en-US" altLang="ko-KR" sz="800" b="1" dirty="0" err="1" smtClean="0"/>
                        <a:t>getApplicationContext</a:t>
                      </a:r>
                      <a:r>
                        <a:rPr lang="en-US" altLang="ko-KR" sz="800" b="1" dirty="0" smtClean="0"/>
                        <a:t>(), </a:t>
                      </a:r>
                      <a:r>
                        <a:rPr lang="en-US" altLang="ko-KR" sz="800" b="1" dirty="0" err="1" smtClean="0"/>
                        <a:t>VoiceRecoActivity.class</a:t>
                      </a:r>
                      <a:r>
                        <a:rPr lang="en-US" altLang="ko-KR" sz="800" b="1" dirty="0" smtClean="0"/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b="1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        if (</a:t>
                      </a:r>
                      <a:r>
                        <a:rPr lang="en-US" altLang="ko-KR" sz="800" b="1" dirty="0" err="1" smtClean="0"/>
                        <a:t>serviceType.equals</a:t>
                      </a:r>
                      <a:r>
                        <a:rPr lang="en-US" altLang="ko-KR" sz="800" b="1" dirty="0" smtClean="0"/>
                        <a:t>(</a:t>
                      </a:r>
                      <a:r>
                        <a:rPr lang="en-US" altLang="ko-KR" sz="800" b="1" dirty="0" err="1" smtClean="0"/>
                        <a:t>SpeechRecognizerClient.SERVICE_TYPE_WORD</a:t>
                      </a:r>
                      <a:r>
                        <a:rPr lang="en-US" altLang="ko-KR" sz="800" b="1" dirty="0" smtClean="0"/>
                        <a:t>)) {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            //</a:t>
                      </a:r>
                      <a:r>
                        <a:rPr lang="en-US" altLang="ko-KR" sz="800" b="1" dirty="0" err="1" smtClean="0"/>
                        <a:t>EditText</a:t>
                      </a:r>
                      <a:r>
                        <a:rPr lang="en-US" altLang="ko-KR" sz="800" b="1" dirty="0" smtClean="0"/>
                        <a:t> words = (</a:t>
                      </a:r>
                      <a:r>
                        <a:rPr lang="en-US" altLang="ko-KR" sz="800" b="1" dirty="0" err="1" smtClean="0"/>
                        <a:t>EditText</a:t>
                      </a:r>
                      <a:r>
                        <a:rPr lang="en-US" altLang="ko-KR" sz="800" b="1" dirty="0" smtClean="0"/>
                        <a:t>) </a:t>
                      </a:r>
                      <a:r>
                        <a:rPr lang="en-US" altLang="ko-KR" sz="800" b="1" dirty="0" err="1" smtClean="0"/>
                        <a:t>findViewById</a:t>
                      </a:r>
                      <a:r>
                        <a:rPr lang="en-US" altLang="ko-KR" sz="800" b="1" dirty="0" smtClean="0"/>
                        <a:t>(</a:t>
                      </a:r>
                      <a:r>
                        <a:rPr lang="en-US" altLang="ko-KR" sz="800" b="1" dirty="0" err="1" smtClean="0"/>
                        <a:t>R.id.words_edit</a:t>
                      </a:r>
                      <a:r>
                        <a:rPr lang="en-US" altLang="ko-KR" sz="800" b="1" dirty="0" smtClean="0"/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            //String </a:t>
                      </a:r>
                      <a:r>
                        <a:rPr lang="en-US" altLang="ko-KR" sz="800" b="1" dirty="0" err="1" smtClean="0"/>
                        <a:t>wordList</a:t>
                      </a:r>
                      <a:r>
                        <a:rPr lang="en-US" altLang="ko-KR" sz="800" b="1" dirty="0" smtClean="0"/>
                        <a:t> = </a:t>
                      </a:r>
                      <a:r>
                        <a:rPr lang="en-US" altLang="ko-KR" sz="800" b="1" dirty="0" err="1" smtClean="0"/>
                        <a:t>words.getText</a:t>
                      </a:r>
                      <a:r>
                        <a:rPr lang="en-US" altLang="ko-KR" sz="800" b="1" dirty="0" smtClean="0"/>
                        <a:t>().</a:t>
                      </a:r>
                      <a:r>
                        <a:rPr lang="en-US" altLang="ko-KR" sz="800" b="1" dirty="0" err="1" smtClean="0"/>
                        <a:t>toString</a:t>
                      </a:r>
                      <a:r>
                        <a:rPr lang="en-US" altLang="ko-KR" sz="800" b="1" dirty="0" smtClean="0"/>
                        <a:t>();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b="1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            // </a:t>
                      </a:r>
                      <a:r>
                        <a:rPr lang="en-US" altLang="ko-KR" sz="800" b="1" dirty="0" err="1" smtClean="0"/>
                        <a:t>Log.i</a:t>
                      </a:r>
                      <a:r>
                        <a:rPr lang="en-US" altLang="ko-KR" sz="800" b="1" dirty="0" smtClean="0"/>
                        <a:t>("</a:t>
                      </a:r>
                      <a:r>
                        <a:rPr lang="en-US" altLang="ko-KR" sz="800" b="1" dirty="0" err="1" smtClean="0"/>
                        <a:t>SpeechSampleActivity</a:t>
                      </a:r>
                      <a:r>
                        <a:rPr lang="en-US" altLang="ko-KR" sz="800" b="1" dirty="0" smtClean="0"/>
                        <a:t>", "word list : " + </a:t>
                      </a:r>
                      <a:r>
                        <a:rPr lang="en-US" altLang="ko-KR" sz="800" b="1" dirty="0" err="1" smtClean="0"/>
                        <a:t>wordList.replace</a:t>
                      </a:r>
                      <a:r>
                        <a:rPr lang="en-US" altLang="ko-KR" sz="800" b="1" dirty="0" smtClean="0"/>
                        <a:t>('\n', ','));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b="1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            //</a:t>
                      </a:r>
                      <a:r>
                        <a:rPr lang="en-US" altLang="ko-KR" sz="800" b="1" dirty="0" err="1" smtClean="0"/>
                        <a:t>i.putExtra</a:t>
                      </a:r>
                      <a:r>
                        <a:rPr lang="en-US" altLang="ko-KR" sz="800" b="1" dirty="0" smtClean="0"/>
                        <a:t>(</a:t>
                      </a:r>
                      <a:r>
                        <a:rPr lang="en-US" altLang="ko-KR" sz="800" b="1" dirty="0" err="1" smtClean="0"/>
                        <a:t>SpeechRecognizerActivity.EXTRA_KEY_USER_DICTIONARY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en-US" altLang="ko-KR" sz="800" b="1" dirty="0" err="1" smtClean="0"/>
                        <a:t>wordList</a:t>
                      </a:r>
                      <a:r>
                        <a:rPr lang="en-US" altLang="ko-KR" sz="800" b="1" dirty="0" smtClean="0"/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        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b="1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        </a:t>
                      </a:r>
                      <a:r>
                        <a:rPr lang="en-US" altLang="ko-KR" sz="800" b="1" dirty="0" err="1" smtClean="0"/>
                        <a:t>i.putExtra</a:t>
                      </a:r>
                      <a:r>
                        <a:rPr lang="en-US" altLang="ko-KR" sz="800" b="1" dirty="0" smtClean="0"/>
                        <a:t>(</a:t>
                      </a:r>
                      <a:r>
                        <a:rPr lang="en-US" altLang="ko-KR" sz="800" b="1" dirty="0" err="1" smtClean="0"/>
                        <a:t>SpeechRecognizerActivity.EXTRA_KEY_SERVICE_TYPE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en-US" altLang="ko-KR" sz="800" b="1" dirty="0" err="1" smtClean="0"/>
                        <a:t>serviceType</a:t>
                      </a:r>
                      <a:r>
                        <a:rPr lang="en-US" altLang="ko-KR" sz="800" b="1" dirty="0" smtClean="0"/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b="1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        </a:t>
                      </a:r>
                      <a:r>
                        <a:rPr lang="en-US" altLang="ko-KR" sz="800" b="1" dirty="0" err="1" smtClean="0"/>
                        <a:t>startActivityForResult</a:t>
                      </a:r>
                      <a:r>
                        <a:rPr lang="en-US" altLang="ko-KR" sz="800" b="1" dirty="0" smtClean="0"/>
                        <a:t>(</a:t>
                      </a:r>
                      <a:r>
                        <a:rPr lang="en-US" altLang="ko-KR" sz="800" b="1" dirty="0" err="1" smtClean="0"/>
                        <a:t>i</a:t>
                      </a:r>
                      <a:r>
                        <a:rPr lang="en-US" altLang="ko-KR" sz="800" b="1" dirty="0" smtClean="0"/>
                        <a:t>, 0);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/>
                        <a:t>    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dirty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87589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6/16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음성 인식이 성공하게 되면 </a:t>
                      </a:r>
                      <a:r>
                        <a:rPr lang="en-US" altLang="ko-KR" sz="1000" dirty="0" err="1"/>
                        <a:t>onRecognitionSuccess</a:t>
                      </a:r>
                      <a:r>
                        <a:rPr lang="en-US" altLang="ko-KR" sz="1000" dirty="0"/>
                        <a:t>() </a:t>
                      </a:r>
                      <a:r>
                        <a:rPr lang="ko-KR" altLang="en-US" sz="1000" dirty="0"/>
                        <a:t>함수가 호출되며 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음성 인식</a:t>
                      </a:r>
                      <a:r>
                        <a:rPr lang="ko-KR" altLang="en-US" sz="1000" baseline="0" dirty="0"/>
                        <a:t> 결과를 </a:t>
                      </a:r>
                      <a:r>
                        <a:rPr lang="en-US" altLang="ko-KR" sz="1000" baseline="0" dirty="0"/>
                        <a:t>result </a:t>
                      </a:r>
                      <a:r>
                        <a:rPr lang="ko-KR" altLang="en-US" sz="1000" baseline="0" dirty="0"/>
                        <a:t>라는 </a:t>
                      </a:r>
                      <a:r>
                        <a:rPr lang="en-US" altLang="ko-KR" sz="1000" baseline="0" dirty="0" err="1"/>
                        <a:t>ArrayList</a:t>
                      </a:r>
                      <a:r>
                        <a:rPr lang="en-US" altLang="ko-KR" sz="1000" baseline="0" dirty="0"/>
                        <a:t>&lt;String&gt;</a:t>
                      </a:r>
                      <a:r>
                        <a:rPr lang="ko-KR" altLang="en-US" sz="1000" baseline="0" dirty="0"/>
                        <a:t>에 저장한다</a:t>
                      </a:r>
                      <a:r>
                        <a:rPr lang="en-US" altLang="ko-KR" sz="1000" baseline="0" dirty="0"/>
                        <a:t>.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3316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10139"/>
              </p:ext>
            </p:extLst>
          </p:nvPr>
        </p:nvGraphicFramePr>
        <p:xfrm>
          <a:off x="178440" y="2276872"/>
          <a:ext cx="8725496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1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(STT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연동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-&gt;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카카오 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사용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6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 void </a:t>
                      </a:r>
                      <a:r>
                        <a:rPr lang="en-US" altLang="ko-KR" sz="800" dirty="0" err="1"/>
                        <a:t>onActivityResult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dirty="0" err="1"/>
                        <a:t>requestCode</a:t>
                      </a:r>
                      <a:r>
                        <a:rPr lang="en-US" altLang="ko-KR" sz="800" dirty="0"/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dirty="0" err="1"/>
                        <a:t>resultCode</a:t>
                      </a:r>
                      <a:r>
                        <a:rPr lang="en-US" altLang="ko-KR" sz="800" dirty="0"/>
                        <a:t>, Intent data)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resultCode</a:t>
                      </a:r>
                      <a:r>
                        <a:rPr lang="en-US" altLang="ko-KR" sz="800" dirty="0"/>
                        <a:t> == </a:t>
                      </a:r>
                      <a:r>
                        <a:rPr lang="en-US" altLang="ko-KR" sz="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RESULT_OK</a:t>
                      </a:r>
                      <a:r>
                        <a:rPr lang="en-US" altLang="ko-KR" sz="800" dirty="0"/>
                        <a:t>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</a:t>
                      </a:r>
                      <a:r>
                        <a:rPr lang="en-US" altLang="ko-KR" sz="800" dirty="0"/>
                        <a:t>= </a:t>
                      </a:r>
                      <a:r>
                        <a:rPr lang="en-US" altLang="ko-KR" sz="800" dirty="0" err="1"/>
                        <a:t>data.getStringArrayListExtra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VoiceRecoActivity.</a:t>
                      </a:r>
                      <a:r>
                        <a:rPr lang="en-US" altLang="ko-KR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EXTRA_KEY_RESULT_ARRAY</a:t>
                      </a:r>
                      <a:r>
                        <a:rPr lang="en-US" altLang="ko-KR" sz="800" dirty="0"/>
                        <a:t>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/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</a:t>
                      </a:r>
                      <a:r>
                        <a:rPr lang="en-US" altLang="ko-KR" sz="800" dirty="0" err="1"/>
                        <a:t>StringBuilder</a:t>
                      </a:r>
                      <a:r>
                        <a:rPr lang="en-US" altLang="ko-KR" sz="800" dirty="0"/>
                        <a:t> builder =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 dirty="0" err="1"/>
                        <a:t>StringBuilder</a:t>
                      </a:r>
                      <a:r>
                        <a:rPr lang="en-US" altLang="ko-KR" sz="800" dirty="0"/>
                        <a:t>();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/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800" dirty="0"/>
                        <a:t>(String result :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r>
                        <a:rPr lang="en-US" altLang="ko-KR" sz="800" dirty="0"/>
                        <a:t>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dirty="0" err="1"/>
                        <a:t>builder.append</a:t>
                      </a:r>
                      <a:r>
                        <a:rPr lang="en-US" altLang="ko-KR" sz="800" dirty="0"/>
                        <a:t>(result);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dirty="0" err="1"/>
                        <a:t>builder.append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"\n"</a:t>
                      </a:r>
                      <a:r>
                        <a:rPr lang="en-US" altLang="ko-KR" sz="800" dirty="0"/>
                        <a:t>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}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/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 dirty="0" err="1"/>
                        <a:t>AlertDialog.Builder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ko-KR" sz="800" dirty="0"/>
                        <a:t>).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</a:t>
                      </a:r>
                      <a:r>
                        <a:rPr lang="en-US" altLang="ko-KR" sz="800" dirty="0" err="1"/>
                        <a:t>setMessage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builder.toString</a:t>
                      </a:r>
                      <a:r>
                        <a:rPr lang="en-US" altLang="ko-KR" sz="800" dirty="0"/>
                        <a:t>()).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</a:t>
                      </a:r>
                      <a:r>
                        <a:rPr lang="en-US" altLang="ko-KR" sz="800" dirty="0" err="1"/>
                        <a:t>setPositiveButton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800" dirty="0"/>
                        <a:t>,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 dirty="0" err="1"/>
                        <a:t>DialogInterface.OnClickListener</a:t>
                      </a:r>
                      <a:r>
                        <a:rPr lang="en-US" altLang="ko-KR" sz="800" dirty="0"/>
                        <a:t>()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   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800" dirty="0" err="1"/>
                        <a:t>onClick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DialogInterface</a:t>
                      </a:r>
                      <a:r>
                        <a:rPr lang="en-US" altLang="ko-KR" sz="800" dirty="0"/>
                        <a:t> dialog,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dirty="0"/>
                        <a:t>which)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   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얻어진 데이터를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에티트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텍스트에 옮긴다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dirty="0" err="1"/>
                        <a:t>i</a:t>
                      </a:r>
                      <a:r>
                        <a:rPr lang="en-US" altLang="ko-KR" sz="800" dirty="0"/>
                        <a:t>=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800" dirty="0"/>
                        <a:t>;i&lt;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r>
                        <a:rPr lang="en-US" altLang="ko-KR" sz="800" dirty="0" err="1"/>
                        <a:t>.size</a:t>
                      </a:r>
                      <a:r>
                        <a:rPr lang="en-US" altLang="ko-KR" sz="800" dirty="0"/>
                        <a:t>();</a:t>
                      </a:r>
                      <a:r>
                        <a:rPr lang="en-US" altLang="ko-KR" sz="800" dirty="0" err="1"/>
                        <a:t>i</a:t>
                      </a:r>
                      <a:r>
                        <a:rPr lang="en-US" altLang="ko-KR" sz="800" dirty="0"/>
                        <a:t>++)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       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        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i</a:t>
                      </a:r>
                      <a:r>
                        <a:rPr lang="en-US" altLang="ko-KR" sz="800" dirty="0"/>
                        <a:t>==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800" dirty="0"/>
                        <a:t>)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           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        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처음 글자만 추출해서 올리기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</a:t>
                      </a:r>
                      <a:r>
                        <a:rPr lang="en-US" altLang="ko-KR" sz="800" dirty="0"/>
                        <a:t>String </a:t>
                      </a:r>
                      <a:r>
                        <a:rPr lang="en-US" altLang="ko-KR" sz="800" dirty="0" err="1"/>
                        <a:t>temp_result</a:t>
                      </a:r>
                      <a:r>
                        <a:rPr lang="en-US" altLang="ko-KR" sz="800" dirty="0"/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r>
                        <a:rPr lang="en-US" altLang="ko-KR" sz="800" dirty="0" err="1"/>
                        <a:t>.get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i</a:t>
                      </a:r>
                      <a:r>
                        <a:rPr lang="en-US" altLang="ko-KR" sz="800" dirty="0"/>
                        <a:t>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    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altLang="ko-KR" sz="800" dirty="0" err="1"/>
                        <a:t>.setText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temp_result</a:t>
                      </a:r>
                      <a:r>
                        <a:rPr lang="en-US" altLang="ko-KR" sz="800" dirty="0"/>
                        <a:t>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/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            }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        }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        </a:t>
                      </a:r>
                      <a:r>
                        <a:rPr lang="en-US" altLang="ko-KR" sz="800" dirty="0" err="1"/>
                        <a:t>dialog.dismiss</a:t>
                      </a:r>
                      <a:r>
                        <a:rPr lang="en-US" altLang="ko-KR" sz="800" dirty="0"/>
                        <a:t>()}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800" dirty="0"/>
                        <a:t>}).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show();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}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88542"/>
              </p:ext>
            </p:extLst>
          </p:nvPr>
        </p:nvGraphicFramePr>
        <p:xfrm>
          <a:off x="137096" y="1124744"/>
          <a:ext cx="886566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7/16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1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음성인식이 </a:t>
                      </a:r>
                      <a:r>
                        <a:rPr lang="ko-KR" altLang="en-US" sz="1000" dirty="0" smtClean="0"/>
                        <a:t>완료된</a:t>
                      </a:r>
                      <a:r>
                        <a:rPr lang="ko-KR" altLang="en-US" sz="1000" baseline="0" dirty="0" smtClean="0"/>
                        <a:t> 이후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baseline="0" dirty="0"/>
                        <a:t>결과값 중 가장 상위에 나와있는 </a:t>
                      </a:r>
                      <a:r>
                        <a:rPr lang="en-US" altLang="ko-KR" sz="1000" baseline="0" dirty="0" err="1"/>
                        <a:t>ArrayList</a:t>
                      </a:r>
                      <a:r>
                        <a:rPr lang="ko-KR" altLang="en-US" sz="1000" baseline="0" dirty="0"/>
                        <a:t>값을 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이라는 </a:t>
                      </a:r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r>
                        <a:rPr lang="en-US" altLang="ko-KR" sz="1000" baseline="0" dirty="0" err="1"/>
                        <a:t>EditText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칸에 </a:t>
                      </a:r>
                      <a:r>
                        <a:rPr lang="en-US" altLang="ko-KR" sz="1000" baseline="0" dirty="0" err="1"/>
                        <a:t>setText</a:t>
                      </a:r>
                      <a:r>
                        <a:rPr lang="ko-KR" altLang="en-US" sz="1000" baseline="0" dirty="0"/>
                        <a:t>로 하여 서버에게 전송할 수 있다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7696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06346"/>
              </p:ext>
            </p:extLst>
          </p:nvPr>
        </p:nvGraphicFramePr>
        <p:xfrm>
          <a:off x="168879" y="2492896"/>
          <a:ext cx="8784976" cy="4119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800" b="1" baseline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 TTS</a:t>
                      </a:r>
                      <a:r>
                        <a:rPr lang="ko-KR" altLang="en-US" sz="800" b="1" baseline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연동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-&gt;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카카오 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사용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en-US" altLang="ko-KR" sz="1050" b="1" dirty="0" err="1" smtClean="0"/>
                        <a:t>SpeechRecognizerManager.getInstance</a:t>
                      </a:r>
                      <a:r>
                        <a:rPr lang="en-US" altLang="ko-KR" sz="1050" b="1" dirty="0" smtClean="0"/>
                        <a:t>().</a:t>
                      </a:r>
                      <a:r>
                        <a:rPr lang="en-US" altLang="ko-KR" sz="1050" b="1" dirty="0" err="1" smtClean="0"/>
                        <a:t>initializeLibrary</a:t>
                      </a:r>
                      <a:r>
                        <a:rPr lang="en-US" altLang="ko-KR" sz="1050" b="1" dirty="0" smtClean="0"/>
                        <a:t>(this);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        </a:t>
                      </a:r>
                      <a:r>
                        <a:rPr lang="en-US" altLang="ko-KR" sz="1050" b="1" dirty="0" err="1" smtClean="0"/>
                        <a:t>TextToSpeechManager.getInstance</a:t>
                      </a:r>
                      <a:r>
                        <a:rPr lang="en-US" altLang="ko-KR" sz="1050" b="1" dirty="0" smtClean="0"/>
                        <a:t>().</a:t>
                      </a:r>
                      <a:r>
                        <a:rPr lang="en-US" altLang="ko-KR" sz="1050" b="1" dirty="0" err="1" smtClean="0"/>
                        <a:t>initializeLibrary</a:t>
                      </a:r>
                      <a:r>
                        <a:rPr lang="en-US" altLang="ko-KR" sz="1050" b="1" dirty="0" smtClean="0"/>
                        <a:t>(</a:t>
                      </a:r>
                      <a:r>
                        <a:rPr lang="en-US" altLang="ko-KR" sz="1050" b="1" dirty="0" err="1" smtClean="0"/>
                        <a:t>getApplicationContext</a:t>
                      </a:r>
                      <a:r>
                        <a:rPr lang="en-US" altLang="ko-KR" sz="1050" b="1" dirty="0" smtClean="0"/>
                        <a:t>());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        </a:t>
                      </a:r>
                      <a:r>
                        <a:rPr lang="en-US" altLang="ko-KR" sz="1050" b="1" dirty="0" err="1" smtClean="0"/>
                        <a:t>ttsClient</a:t>
                      </a:r>
                      <a:r>
                        <a:rPr lang="en-US" altLang="ko-KR" sz="1050" b="1" dirty="0" smtClean="0"/>
                        <a:t> = new </a:t>
                      </a:r>
                      <a:r>
                        <a:rPr lang="en-US" altLang="ko-KR" sz="1050" b="1" dirty="0" err="1" smtClean="0"/>
                        <a:t>TextToSpeechClient.Builder</a:t>
                      </a:r>
                      <a:r>
                        <a:rPr lang="en-US" altLang="ko-KR" sz="1050" b="1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                .</a:t>
                      </a:r>
                      <a:r>
                        <a:rPr lang="en-US" altLang="ko-KR" sz="1050" b="1" dirty="0" err="1" smtClean="0"/>
                        <a:t>setSpeechMode</a:t>
                      </a:r>
                      <a:r>
                        <a:rPr lang="en-US" altLang="ko-KR" sz="1050" b="1" dirty="0" smtClean="0"/>
                        <a:t>(TextToSpeechClient.NEWTONE_TALK_1)     // </a:t>
                      </a:r>
                      <a:r>
                        <a:rPr lang="ko-KR" altLang="en-US" sz="1050" b="1" dirty="0" smtClean="0"/>
                        <a:t>음성합성방식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                </a:t>
                      </a:r>
                      <a:r>
                        <a:rPr lang="en-US" altLang="ko-KR" sz="1050" b="1" dirty="0" smtClean="0"/>
                        <a:t>.</a:t>
                      </a:r>
                      <a:r>
                        <a:rPr lang="en-US" altLang="ko-KR" sz="1050" b="1" dirty="0" err="1" smtClean="0"/>
                        <a:t>setSpeechSpeed</a:t>
                      </a:r>
                      <a:r>
                        <a:rPr lang="en-US" altLang="ko-KR" sz="1050" b="1" dirty="0" smtClean="0"/>
                        <a:t>(1.0)            // </a:t>
                      </a:r>
                      <a:r>
                        <a:rPr lang="ko-KR" altLang="en-US" sz="1050" b="1" dirty="0" smtClean="0"/>
                        <a:t>발음 속도</a:t>
                      </a:r>
                      <a:r>
                        <a:rPr lang="en-US" altLang="ko-KR" sz="1050" b="1" dirty="0" smtClean="0"/>
                        <a:t>(0.5~4.0)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                .</a:t>
                      </a:r>
                      <a:r>
                        <a:rPr lang="en-US" altLang="ko-KR" sz="1050" b="1" dirty="0" err="1" smtClean="0"/>
                        <a:t>setSpeechVoice</a:t>
                      </a:r>
                      <a:r>
                        <a:rPr lang="en-US" altLang="ko-KR" sz="1050" b="1" dirty="0" smtClean="0"/>
                        <a:t>(</a:t>
                      </a:r>
                      <a:r>
                        <a:rPr lang="en-US" altLang="ko-KR" sz="1050" b="1" dirty="0" err="1" smtClean="0"/>
                        <a:t>TextToSpeechClient.VOICE_WOMAN_READ_CALM</a:t>
                      </a:r>
                      <a:r>
                        <a:rPr lang="en-US" altLang="ko-KR" sz="1050" b="1" dirty="0" smtClean="0"/>
                        <a:t>)  //TTS </a:t>
                      </a:r>
                      <a:r>
                        <a:rPr lang="ko-KR" altLang="en-US" sz="1050" b="1" dirty="0" smtClean="0"/>
                        <a:t>음색 모드 설정</a:t>
                      </a:r>
                      <a:r>
                        <a:rPr lang="en-US" altLang="ko-KR" sz="1050" b="1" dirty="0" smtClean="0"/>
                        <a:t>(</a:t>
                      </a:r>
                      <a:r>
                        <a:rPr lang="ko-KR" altLang="en-US" sz="1050" b="1" dirty="0" smtClean="0"/>
                        <a:t>여성 차분한 </a:t>
                      </a:r>
                      <a:r>
                        <a:rPr lang="ko-KR" altLang="en-US" sz="1050" b="1" dirty="0" err="1" smtClean="0"/>
                        <a:t>낭독체</a:t>
                      </a:r>
                      <a:r>
                        <a:rPr lang="en-US" altLang="ko-KR" sz="1050" b="1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                .</a:t>
                      </a:r>
                      <a:r>
                        <a:rPr lang="en-US" altLang="ko-KR" sz="1050" b="1" dirty="0" err="1" smtClean="0"/>
                        <a:t>setListener</a:t>
                      </a:r>
                      <a:r>
                        <a:rPr lang="en-US" altLang="ko-KR" sz="1050" b="1" dirty="0" smtClean="0"/>
                        <a:t>(this)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                .build();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        ttsClient2 = new </a:t>
                      </a:r>
                      <a:r>
                        <a:rPr lang="en-US" altLang="ko-KR" sz="1050" b="1" dirty="0" err="1" smtClean="0"/>
                        <a:t>TextToSpeechClient.Builder</a:t>
                      </a:r>
                      <a:r>
                        <a:rPr lang="en-US" altLang="ko-KR" sz="1050" b="1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                .</a:t>
                      </a:r>
                      <a:r>
                        <a:rPr lang="en-US" altLang="ko-KR" sz="1050" b="1" dirty="0" err="1" smtClean="0"/>
                        <a:t>setSpeechMode</a:t>
                      </a:r>
                      <a:r>
                        <a:rPr lang="en-US" altLang="ko-KR" sz="1050" b="1" dirty="0" smtClean="0"/>
                        <a:t>(TextToSpeechClient.NEWTONE_TALK_1)     // </a:t>
                      </a:r>
                      <a:r>
                        <a:rPr lang="ko-KR" altLang="en-US" sz="1050" b="1" dirty="0" smtClean="0"/>
                        <a:t>음성합성방식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                </a:t>
                      </a:r>
                      <a:r>
                        <a:rPr lang="en-US" altLang="ko-KR" sz="1050" b="1" dirty="0" smtClean="0"/>
                        <a:t>.</a:t>
                      </a:r>
                      <a:r>
                        <a:rPr lang="en-US" altLang="ko-KR" sz="1050" b="1" dirty="0" err="1" smtClean="0"/>
                        <a:t>setSpeechSpeed</a:t>
                      </a:r>
                      <a:r>
                        <a:rPr lang="en-US" altLang="ko-KR" sz="1050" b="1" dirty="0" smtClean="0"/>
                        <a:t>(0.5)            // </a:t>
                      </a:r>
                      <a:r>
                        <a:rPr lang="ko-KR" altLang="en-US" sz="1050" b="1" dirty="0" smtClean="0"/>
                        <a:t>발음 속도</a:t>
                      </a:r>
                      <a:r>
                        <a:rPr lang="en-US" altLang="ko-KR" sz="1050" b="1" dirty="0" smtClean="0"/>
                        <a:t>(0.5~4.0)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                .</a:t>
                      </a:r>
                      <a:r>
                        <a:rPr lang="en-US" altLang="ko-KR" sz="1050" b="1" dirty="0" err="1" smtClean="0"/>
                        <a:t>setSpeechVoice</a:t>
                      </a:r>
                      <a:r>
                        <a:rPr lang="en-US" altLang="ko-KR" sz="1050" b="1" dirty="0" smtClean="0"/>
                        <a:t>(</a:t>
                      </a:r>
                      <a:r>
                        <a:rPr lang="en-US" altLang="ko-KR" sz="1050" b="1" dirty="0" err="1" smtClean="0"/>
                        <a:t>TextToSpeechClient.VOICE_WOMAN_READ_CALM</a:t>
                      </a:r>
                      <a:r>
                        <a:rPr lang="en-US" altLang="ko-KR" sz="1050" b="1" dirty="0" smtClean="0"/>
                        <a:t>)  //TTS </a:t>
                      </a:r>
                      <a:r>
                        <a:rPr lang="ko-KR" altLang="en-US" sz="1050" b="1" dirty="0" smtClean="0"/>
                        <a:t>음색 모드 설정</a:t>
                      </a:r>
                      <a:r>
                        <a:rPr lang="en-US" altLang="ko-KR" sz="1050" b="1" dirty="0" smtClean="0"/>
                        <a:t>(</a:t>
                      </a:r>
                      <a:r>
                        <a:rPr lang="ko-KR" altLang="en-US" sz="1050" b="1" dirty="0" smtClean="0"/>
                        <a:t>여성 차분한 </a:t>
                      </a:r>
                      <a:r>
                        <a:rPr lang="ko-KR" altLang="en-US" sz="1050" b="1" dirty="0" err="1" smtClean="0"/>
                        <a:t>낭독체</a:t>
                      </a:r>
                      <a:r>
                        <a:rPr lang="en-US" altLang="ko-KR" sz="1050" b="1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                .</a:t>
                      </a:r>
                      <a:r>
                        <a:rPr lang="en-US" altLang="ko-KR" sz="1050" b="1" dirty="0" err="1" smtClean="0"/>
                        <a:t>setListener</a:t>
                      </a:r>
                      <a:r>
                        <a:rPr lang="en-US" altLang="ko-KR" sz="1050" b="1" dirty="0" smtClean="0"/>
                        <a:t>(this)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                .build();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41236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8/16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EditText</a:t>
                      </a:r>
                      <a:r>
                        <a:rPr lang="ko-KR" altLang="en-US" sz="1000" dirty="0"/>
                        <a:t>에서 작성한 문자열 데이터를 토대로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버튼을 클릭 시 결과 값을 저장하며 음성을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김민지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7316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45809"/>
              </p:ext>
            </p:extLst>
          </p:nvPr>
        </p:nvGraphicFramePr>
        <p:xfrm>
          <a:off x="168879" y="2348880"/>
          <a:ext cx="8784976" cy="505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사용자의 메시지 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SQLite</a:t>
                      </a:r>
                      <a:r>
                        <a:rPr lang="ko-KR" altLang="en-US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에 저장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/>
                        <a:t>DBHelper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myHelper</a:t>
                      </a:r>
                      <a:r>
                        <a:rPr lang="en-US" altLang="ko-KR" sz="400" b="0" dirty="0" smtClean="0"/>
                        <a:t>;</a:t>
                      </a:r>
                      <a:br>
                        <a:rPr lang="en-US" altLang="ko-KR" sz="400" b="0" dirty="0" smtClean="0"/>
                      </a:br>
                      <a:r>
                        <a:rPr lang="en-US" altLang="ko-KR" sz="800" b="0" dirty="0" err="1" smtClean="0"/>
                        <a:t>SQLiteDatabase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sqlDB</a:t>
                      </a:r>
                      <a:r>
                        <a:rPr lang="en-US" altLang="ko-KR" sz="400" b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// </a:t>
                      </a:r>
                      <a:r>
                        <a:rPr lang="ko-KR" altLang="en-US" sz="800" b="0" dirty="0" smtClean="0"/>
                        <a:t>데이터베이스 클래스 인터페이스 생성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err="1" smtClean="0"/>
                        <a:t>myHelper</a:t>
                      </a:r>
                      <a:r>
                        <a:rPr lang="en-US" altLang="ko-KR" sz="800" b="0" dirty="0" smtClean="0"/>
                        <a:t> = new </a:t>
                      </a:r>
                      <a:r>
                        <a:rPr lang="en-US" altLang="ko-KR" sz="800" b="0" dirty="0" err="1" smtClean="0"/>
                        <a:t>DBHelper</a:t>
                      </a:r>
                      <a:r>
                        <a:rPr lang="en-US" altLang="ko-KR" sz="800" b="0" dirty="0" smtClean="0"/>
                        <a:t>(this);</a:t>
                      </a:r>
                      <a:br>
                        <a:rPr lang="en-US" altLang="ko-KR" sz="800" b="0" dirty="0" smtClean="0"/>
                      </a:b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rgbClr val="3B5AA8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//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SOLite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사용하기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public class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DBHelper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extends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SQLiteOpenHelper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public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DBHelper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(Context context)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super(context, "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chatDB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", null, 1);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//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테이블을 생성한다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DB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처음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만들때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호출됨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@Override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public void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onCreate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SQLiteDatabase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//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생성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db.execSQL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("CREATE TABLE IF NOT EXISTS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chatDB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 NUM INTEGER PRIMARY KEY, ID char(20), MSG TEXT, DATE char(20), TIME char(20) );");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//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테이블을 삭제한 후 다시 생성한다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@Override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public void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onUpgrade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SQLiteDatabase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i1)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db.execSQL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("DROP TABLE IF EXISTS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chatDB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");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onCreate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메시지를 테이블에 저장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데이터베이스에 서버에서 받아온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메세지를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저장한다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sqlDB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myHelper.getWritableDatabase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String.format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("INSERT INTO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chatDB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VALUES('" +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DB_index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 "', '" +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temp_id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 "', '" +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temp_msg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 "', '" +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d_date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 "', '" +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d_time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 "');");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sqlDB.execSQL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sqlDB.close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DB_index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49157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9/16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SQLite</a:t>
                      </a:r>
                      <a:r>
                        <a:rPr lang="ko-KR" altLang="en-US" sz="1000" dirty="0" smtClean="0"/>
                        <a:t>를 사용해</a:t>
                      </a:r>
                      <a:r>
                        <a:rPr lang="ko-KR" altLang="en-US" sz="1000" baseline="0" dirty="0" smtClean="0"/>
                        <a:t>  서버에서 받아온 아이디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메시지와 해당 메시지를 받은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날짜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시간 형태로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구성된 채팅 기록을 디바이스에 저장한다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정민진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694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74534"/>
              </p:ext>
            </p:extLst>
          </p:nvPr>
        </p:nvGraphicFramePr>
        <p:xfrm>
          <a:off x="168879" y="2348880"/>
          <a:ext cx="8784976" cy="4784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리스트뷰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-&gt;</a:t>
                      </a:r>
                      <a:r>
                        <a:rPr lang="ko-KR" altLang="en-US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터치 </a:t>
                      </a:r>
                      <a:r>
                        <a:rPr lang="ko-KR" altLang="en-US" sz="8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제스쳐를</a:t>
                      </a:r>
                      <a:r>
                        <a:rPr lang="ko-KR" altLang="en-US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 함으로써 서버에게 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TTS</a:t>
                      </a:r>
                      <a:r>
                        <a:rPr lang="en-US" altLang="ko-KR" sz="800" b="1" baseline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결과 중 가장 인식률 높은 결과 보내기</a:t>
                      </a:r>
                      <a:r>
                        <a:rPr lang="en-US" altLang="ko-KR" sz="800" b="1" baseline="0" dirty="0" smtClean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//for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문에 넣고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함수를 연속적으로는 호출하지 못하여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문자열 합성 방식을 이용합니다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ttsClient2.play("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인식률이 가장 높은 내용을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말씀드리겠습니다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.  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+ temp[0] + question);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//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다른 버튼 오작동을 막기 위해서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값 설정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setButtonsStatus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(false);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touch = true;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// Yes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제스쳐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--&gt;5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번 연속 터치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chat_text.setOnTouchListener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(new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View.OnTouchListener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@Override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public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boolean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onTouch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(View v,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MotionEvent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event)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if (touch)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touch_count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++;    //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한번에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씩 증가한다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.(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이유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나도 모르겠다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System.out.println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touch_count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: " +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touch_count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// 3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번 터치한 경우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if (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touch_count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== 6)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ttsClient2.play("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메세지를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전송합니다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");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out.println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results.get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(0));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//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다시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enable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상태로 변환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setButtonsStatus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(true);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touch_count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0;//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카운트 초기화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touch = false;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return true;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} else return false;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});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}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37591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10/16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스크롤뷰</a:t>
                      </a:r>
                      <a:r>
                        <a:rPr lang="ko-KR" altLang="en-US" sz="1000" dirty="0" smtClean="0"/>
                        <a:t> 내부에 위치한 </a:t>
                      </a:r>
                      <a:r>
                        <a:rPr lang="ko-KR" altLang="en-US" sz="1000" dirty="0" err="1" smtClean="0"/>
                        <a:t>리스트뷰</a:t>
                      </a:r>
                      <a:r>
                        <a:rPr lang="ko-KR" altLang="en-US" sz="1000" baseline="0" dirty="0" smtClean="0"/>
                        <a:t> 객체에</a:t>
                      </a: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err="1" smtClean="0"/>
                        <a:t>setOnTouchLister</a:t>
                      </a:r>
                      <a:r>
                        <a:rPr lang="ko-KR" altLang="en-US" sz="1000" dirty="0" smtClean="0"/>
                        <a:t>를 </a:t>
                      </a:r>
                      <a:r>
                        <a:rPr lang="ko-KR" altLang="en-US" sz="1000" dirty="0" err="1" smtClean="0"/>
                        <a:t>틍록하여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번을 연속하여 터치한 경우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STT 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결과 중 가장 인식률이 높은 결과만을 서버에 전송한다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이강은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2390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94821"/>
              </p:ext>
            </p:extLst>
          </p:nvPr>
        </p:nvGraphicFramePr>
        <p:xfrm>
          <a:off x="168879" y="2492896"/>
          <a:ext cx="8784976" cy="4072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(RegisterRequest.java)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public class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RegisterRequest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extends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StringRequest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안드로이드앱을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에뮬레이터로 돌리므로 에뮬레이터가 설치된 서버에 있는 아파치 서버에 접근하려면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다음과 같이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10.0.2.2: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포트번호 로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접근해야합니다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저는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8080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포트를 써서 다음과 같이 했습니다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final static private String URL = "http://cslin.skuniv.ac.kr/~kimmije1009/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chatopia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chatopia_Register.php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private Map&lt;String, String&gt; parameters;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생성자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public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RegisterRequest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(String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String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userPassword,String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userQuestion1,String userQuestion2,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Response.Listener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&lt;String&gt; listener){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super(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Method.POST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URL, listener, null);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parameters = new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HashMap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&lt;&gt;();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parameters.put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("ID",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parameters.put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("PW",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userPassword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parameters.put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("Q1", userQuestion1);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parameters.put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("Q2", userQuestion2);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추후 사용을 위한 부분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@Override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protected Map&lt;String, String&gt;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getParams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 throws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AuthFailureError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return parameters;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}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51206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11/16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안드로이드에서</a:t>
                      </a:r>
                      <a:r>
                        <a:rPr lang="ko-KR" altLang="en-US" sz="1000" dirty="0" smtClean="0"/>
                        <a:t> 입력했던 </a:t>
                      </a:r>
                      <a:r>
                        <a:rPr lang="en-US" altLang="ko-KR" sz="1000" dirty="0" smtClean="0"/>
                        <a:t>ID </a:t>
                      </a:r>
                      <a:r>
                        <a:rPr lang="ko-KR" altLang="en-US" sz="1000" dirty="0" smtClean="0"/>
                        <a:t>와 </a:t>
                      </a:r>
                      <a:r>
                        <a:rPr lang="en-US" altLang="ko-KR" sz="1000" dirty="0" smtClean="0"/>
                        <a:t>PW,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그리고 질문</a:t>
                      </a:r>
                      <a:r>
                        <a:rPr lang="en-US" altLang="ko-KR" sz="1000" baseline="0" dirty="0" smtClean="0"/>
                        <a:t>1</a:t>
                      </a:r>
                      <a:r>
                        <a:rPr lang="ko-KR" altLang="en-US" sz="1000" baseline="0" dirty="0" smtClean="0"/>
                        <a:t>과 질문</a:t>
                      </a:r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를 </a:t>
                      </a:r>
                      <a:r>
                        <a:rPr lang="ko-KR" altLang="en-US" sz="1000" baseline="0" dirty="0" err="1" smtClean="0"/>
                        <a:t>해쉬</a:t>
                      </a:r>
                      <a:r>
                        <a:rPr lang="ko-KR" altLang="en-US" sz="1000" baseline="0" dirty="0" smtClean="0"/>
                        <a:t> 형식으로 </a:t>
                      </a:r>
                      <a:r>
                        <a:rPr lang="ko-KR" altLang="en-US" sz="1000" baseline="0" dirty="0" err="1" smtClean="0"/>
                        <a:t>파라미터에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PUT</a:t>
                      </a:r>
                      <a:r>
                        <a:rPr lang="ko-KR" altLang="en-US" sz="1000" baseline="0" dirty="0" smtClean="0"/>
                        <a:t>하여 이후 서버 내의 </a:t>
                      </a:r>
                      <a:r>
                        <a:rPr lang="en-US" altLang="ko-KR" sz="1000" baseline="0" dirty="0" err="1" smtClean="0"/>
                        <a:t>chatopia_Register.php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와 연동하여 </a:t>
                      </a:r>
                      <a:r>
                        <a:rPr lang="en-US" altLang="ko-KR" sz="1000" baseline="0" dirty="0" smtClean="0"/>
                        <a:t>POST </a:t>
                      </a:r>
                      <a:r>
                        <a:rPr lang="ko-KR" altLang="en-US" sz="1000" baseline="0" dirty="0" smtClean="0"/>
                        <a:t>값으로 전달합니다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김민지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5986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66290"/>
              </p:ext>
            </p:extLst>
          </p:nvPr>
        </p:nvGraphicFramePr>
        <p:xfrm>
          <a:off x="168879" y="2492896"/>
          <a:ext cx="8784976" cy="4737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신규 회원 가입 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RegisterMember.java)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//4.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콜백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처리부분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(volley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사용을 위한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ResponseListener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구현 부분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Response.Listener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&lt;String&gt;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responseListener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new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Response.Listener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&lt;String&gt;()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@Override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public void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onResponse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(String response)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try{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JSONObject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jsonResponse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new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JSONObject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(response);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boolean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success =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jsonResponse.getBoolean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("success");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System.out.println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boolean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success = "+success);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Toast.makeText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getApplicationContext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 "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success"+success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Toast.LENGTH_SHORT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).show();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//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서버에서 보내준 값이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if(success){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Toast.makeText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getApplicationContext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(),"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회원가입 성공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",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Toast.LENGTH_SHORT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).show();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finish();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}else{//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실패시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AlertDialog.Builder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builder = new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AlertDialog.Builder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RegisterMember.this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builder.setMessage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("Try another ID")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 .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setNegativeButton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("retry", null)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 .create()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 .show();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}catch(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JSONException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e){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e.printStackTrace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}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9037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12/16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RegisterRequest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클래스를 통해 </a:t>
                      </a:r>
                      <a:r>
                        <a:rPr lang="en-US" altLang="ko-KR" sz="1000" baseline="0" dirty="0" err="1" smtClean="0"/>
                        <a:t>php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와 연동해서 전달 받아온 </a:t>
                      </a:r>
                      <a:r>
                        <a:rPr lang="en-US" altLang="ko-KR" sz="1000" baseline="0" dirty="0" smtClean="0"/>
                        <a:t>JSON Object </a:t>
                      </a:r>
                      <a:r>
                        <a:rPr lang="ko-KR" altLang="en-US" sz="1000" baseline="0" dirty="0" smtClean="0"/>
                        <a:t>를 통해 </a:t>
                      </a:r>
                      <a:r>
                        <a:rPr lang="en-US" altLang="ko-KR" sz="1000" baseline="0" dirty="0" smtClean="0"/>
                        <a:t>success key </a:t>
                      </a:r>
                      <a:r>
                        <a:rPr lang="ko-KR" altLang="en-US" sz="1000" baseline="0" dirty="0" smtClean="0"/>
                        <a:t>로 얻는 </a:t>
                      </a:r>
                      <a:r>
                        <a:rPr lang="en-US" altLang="ko-KR" sz="1000" baseline="0" dirty="0" err="1" smtClean="0"/>
                        <a:t>boolean</a:t>
                      </a:r>
                      <a:r>
                        <a:rPr lang="ko-KR" altLang="en-US" sz="1000" baseline="0" dirty="0" smtClean="0"/>
                        <a:t>값을 이용해 </a:t>
                      </a:r>
                      <a:r>
                        <a:rPr lang="en-US" altLang="ko-KR" sz="1000" baseline="0" dirty="0" smtClean="0"/>
                        <a:t>true </a:t>
                      </a:r>
                      <a:r>
                        <a:rPr lang="ko-KR" altLang="en-US" sz="1000" baseline="0" dirty="0" smtClean="0"/>
                        <a:t>면 회원 가입 성공 </a:t>
                      </a:r>
                      <a:r>
                        <a:rPr lang="en-US" altLang="ko-KR" sz="1000" baseline="0" dirty="0" smtClean="0"/>
                        <a:t>/ false </a:t>
                      </a:r>
                      <a:r>
                        <a:rPr lang="ko-KR" altLang="en-US" sz="1000" baseline="0" dirty="0" smtClean="0"/>
                        <a:t>면 회원 가입 실패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즉 </a:t>
                      </a:r>
                      <a:r>
                        <a:rPr lang="en-US" altLang="ko-KR" sz="1000" baseline="0" dirty="0" smtClean="0"/>
                        <a:t>ID </a:t>
                      </a:r>
                      <a:r>
                        <a:rPr lang="ko-KR" altLang="en-US" sz="1000" baseline="0" dirty="0" smtClean="0"/>
                        <a:t>가 중복을 의미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을 알려준다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김민지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9111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65707"/>
              </p:ext>
            </p:extLst>
          </p:nvPr>
        </p:nvGraphicFramePr>
        <p:xfrm>
          <a:off x="168879" y="2492896"/>
          <a:ext cx="8784976" cy="4072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8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(LoginRequest.java)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public class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LoginRequest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extends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StringRequest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안드로이드앱을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에뮬레이터로 돌리므로 에뮬레이터가 설치된 서버에 있는 아파치 서버에 접근하려면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다음과 같이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10.0.2.2: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포트번호 로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접근해야합니다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저는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8080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포트를 써서 다음과 같이 했습니다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final static private String URL = "http://cslin.skuniv.ac.kr/~kimmije1009/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chatopia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chatopia_login.php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private Map&lt;String, String&gt; parameters;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생성자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public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LoginRequest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(String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String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userPassword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Response.Listener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&lt;String&gt; listener){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super(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Method.POST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URL, listener, null);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parameters = new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HashMap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&lt;&gt;();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parameters.put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("ID",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parameters.put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("PW",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userPassword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추후 사용을 위한 부분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@Override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protected Map&lt;String, String&gt;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getParams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 throws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AuthFailureError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return parameters;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}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87906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13/16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안드로이드에서</a:t>
                      </a:r>
                      <a:r>
                        <a:rPr lang="ko-KR" altLang="en-US" sz="1000" dirty="0" smtClean="0"/>
                        <a:t> 입력했던 </a:t>
                      </a:r>
                      <a:r>
                        <a:rPr lang="en-US" altLang="ko-KR" sz="1000" dirty="0" smtClean="0"/>
                        <a:t>ID </a:t>
                      </a:r>
                      <a:r>
                        <a:rPr lang="ko-KR" altLang="en-US" sz="1000" dirty="0" smtClean="0"/>
                        <a:t>와 </a:t>
                      </a:r>
                      <a:r>
                        <a:rPr lang="en-US" altLang="ko-KR" sz="1000" dirty="0" smtClean="0"/>
                        <a:t>PW</a:t>
                      </a:r>
                      <a:r>
                        <a:rPr lang="ko-KR" altLang="en-US" sz="1000" baseline="0" dirty="0" smtClean="0"/>
                        <a:t>를 </a:t>
                      </a:r>
                      <a:r>
                        <a:rPr lang="ko-KR" altLang="en-US" sz="1000" baseline="0" dirty="0" err="1" smtClean="0"/>
                        <a:t>해쉬</a:t>
                      </a:r>
                      <a:r>
                        <a:rPr lang="ko-KR" altLang="en-US" sz="1000" baseline="0" dirty="0" smtClean="0"/>
                        <a:t> 형식으로 </a:t>
                      </a:r>
                      <a:r>
                        <a:rPr lang="ko-KR" altLang="en-US" sz="1000" baseline="0" dirty="0" err="1" smtClean="0"/>
                        <a:t>파라미터에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PUT</a:t>
                      </a:r>
                      <a:r>
                        <a:rPr lang="ko-KR" altLang="en-US" sz="1000" baseline="0" dirty="0" smtClean="0"/>
                        <a:t>하여 이후 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서버 내의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chatopia_login.php</a:t>
                      </a:r>
                      <a:r>
                        <a:rPr lang="ko-KR" altLang="en-US" sz="1000" baseline="0" dirty="0" smtClean="0"/>
                        <a:t>와 연동하여 </a:t>
                      </a:r>
                      <a:r>
                        <a:rPr lang="en-US" altLang="ko-KR" sz="1000" baseline="0" dirty="0" smtClean="0"/>
                        <a:t>POST </a:t>
                      </a:r>
                      <a:r>
                        <a:rPr lang="ko-KR" altLang="en-US" sz="1000" baseline="0" dirty="0" smtClean="0"/>
                        <a:t>값으로 전달합니다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김민지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5362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24514"/>
              </p:ext>
            </p:extLst>
          </p:nvPr>
        </p:nvGraphicFramePr>
        <p:xfrm>
          <a:off x="168879" y="2492896"/>
          <a:ext cx="8784976" cy="4402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(MainActivity.java)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서버에서 보내준 값이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if(success){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//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Toast.makeText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getApplicationContext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 "success",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Toast.LENGTH_SHORT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).show();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String ID =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jsonResponse.getString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("ID");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String PW =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jsonResponse.getString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("PW");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System.out.println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("ID = "+ID);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System.out.println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("PW = "+PW);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Toast.makeText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getApplicationContext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(),"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 성공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",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Toast.LENGTH_SHORT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).show();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//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로그인에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성공했으므로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MainActivity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넘어감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Intent intent=new Intent(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getApplicationContext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MyClient.class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intent.putExtra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("id", ID);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intent.putExtra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("PW", PW);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startActivity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(intent);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}else{//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실패시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AlertDialog.Builder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builder = new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AlertDialog.Builder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MainActivity.this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builder.setMessage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("Login failed")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 .</a:t>
                      </a: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setNegativeButton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("retry", null)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 .create()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 .show();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}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30072"/>
              </p:ext>
            </p:extLst>
          </p:nvPr>
        </p:nvGraphicFramePr>
        <p:xfrm>
          <a:off x="168879" y="1124745"/>
          <a:ext cx="8865668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14/16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LoginRequest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클래스를 통해 </a:t>
                      </a:r>
                      <a:r>
                        <a:rPr lang="en-US" altLang="ko-KR" sz="1000" baseline="0" dirty="0" err="1" smtClean="0"/>
                        <a:t>php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와 연동해서 전달 받아온 </a:t>
                      </a:r>
                      <a:r>
                        <a:rPr lang="en-US" altLang="ko-KR" sz="1000" baseline="0" dirty="0" smtClean="0"/>
                        <a:t>JSON Object </a:t>
                      </a:r>
                      <a:r>
                        <a:rPr lang="ko-KR" altLang="en-US" sz="1000" baseline="0" dirty="0" smtClean="0"/>
                        <a:t>를 통해 성공하면 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올바른 </a:t>
                      </a:r>
                      <a:r>
                        <a:rPr lang="en-US" altLang="ko-KR" sz="1000" baseline="0" dirty="0" smtClean="0"/>
                        <a:t>ID </a:t>
                      </a:r>
                      <a:r>
                        <a:rPr lang="ko-KR" altLang="en-US" sz="1000" baseline="0" dirty="0" smtClean="0"/>
                        <a:t>값과 </a:t>
                      </a:r>
                      <a:r>
                        <a:rPr lang="en-US" altLang="ko-KR" sz="1000" baseline="0" dirty="0" smtClean="0"/>
                        <a:t>PW </a:t>
                      </a:r>
                      <a:r>
                        <a:rPr lang="ko-KR" altLang="en-US" sz="1000" baseline="0" dirty="0" smtClean="0"/>
                        <a:t>값을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안드로이드에</a:t>
                      </a:r>
                      <a:r>
                        <a:rPr lang="ko-KR" altLang="en-US" sz="1000" baseline="0" dirty="0" smtClean="0"/>
                        <a:t> 전달받아옵니다</a:t>
                      </a:r>
                      <a:r>
                        <a:rPr lang="en-US" altLang="ko-KR" sz="1000" baseline="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이를 새로운 </a:t>
                      </a:r>
                      <a:r>
                        <a:rPr lang="ko-KR" altLang="en-US" sz="1000" baseline="0" dirty="0" err="1" smtClean="0"/>
                        <a:t>인텐트로</a:t>
                      </a:r>
                      <a:r>
                        <a:rPr lang="ko-KR" altLang="en-US" sz="1000" baseline="0" dirty="0" smtClean="0"/>
                        <a:t> 넘겨주어 </a:t>
                      </a:r>
                      <a:r>
                        <a:rPr lang="ko-KR" altLang="en-US" sz="1000" baseline="0" dirty="0" err="1" smtClean="0"/>
                        <a:t>채팅방에</a:t>
                      </a:r>
                      <a:r>
                        <a:rPr lang="ko-KR" altLang="en-US" sz="1000" baseline="0" dirty="0" smtClean="0"/>
                        <a:t> 누가 들어왔는지 알 수 있도록 기능을 구현하였습니다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김민지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487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48887"/>
              </p:ext>
            </p:extLst>
          </p:nvPr>
        </p:nvGraphicFramePr>
        <p:xfrm>
          <a:off x="168879" y="2492896"/>
          <a:ext cx="8784976" cy="4402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10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chatopia_Register.php</a:t>
                      </a:r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&lt;?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php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servername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"localhost";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$username = "kimmije1009";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$password = "mskimmije1009M";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dbname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"kimmije1009";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 Create connection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$conn = new 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mysqli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($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servername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$username, $password, $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dbname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 Check connection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if ($conn-&gt;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connect_error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die("Connection failed: " . $conn-&gt;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connect_error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//// </a:t>
                      </a:r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안드로이드에서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보낸 값들을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POST 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형식으로 받는다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$ID = $_POST['ID'];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$PW = $_POST['PW'];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$Q1 = $_POST['Q1'];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$Q2 = $_POST['Q2'];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"INSERT INTO `kimmije1009`.`Chatopia_Member_Plus` (`ID`, `PW`,`Q1`,`Q2`) VALUES ('$ID', '$PW','$Q1','$Q2');";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////</a:t>
                      </a:r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안드로이드로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보낼 응답 값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$response = array();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if ($conn-&gt;query($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 === TRUE) {// Insert 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성공 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//    echo "New record created successfully";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$response["success"] = true;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echo 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json_encode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($response);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} else {//Insert 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실패 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//    echo "Error: " . $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. "&lt;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br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&gt;" . $conn-&gt;error;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$response["success"] = false;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echo </a:t>
                      </a:r>
                      <a:r>
                        <a:rPr lang="en-US" altLang="ko-KR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json_encode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($response);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$conn-&gt;close();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69593"/>
              </p:ext>
            </p:extLst>
          </p:nvPr>
        </p:nvGraphicFramePr>
        <p:xfrm>
          <a:off x="168879" y="1124745"/>
          <a:ext cx="8865668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15/16</a:t>
                      </a:r>
                      <a:endParaRPr lang="ko-KR" altLang="en-US" sz="1000" b="1" kern="1200" dirty="0" smtClean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안드로이드에서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POST</a:t>
                      </a:r>
                      <a:r>
                        <a:rPr lang="ko-KR" altLang="en-US" sz="1000" dirty="0" smtClean="0"/>
                        <a:t>로 값을 전달하면 그 값을 저장하고 </a:t>
                      </a:r>
                      <a:r>
                        <a:rPr lang="en-US" altLang="ko-KR" sz="1000" dirty="0" err="1" smtClean="0"/>
                        <a:t>mysqli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err="1" smtClean="0"/>
                        <a:t>쿼리문을</a:t>
                      </a:r>
                      <a:r>
                        <a:rPr lang="ko-KR" altLang="en-US" sz="1000" dirty="0" smtClean="0"/>
                        <a:t> 통해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Chatopia_Member_Plus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데이터베이스에 삽입 명령문을 실행하여 실행이 성공하면 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success key </a:t>
                      </a:r>
                      <a:r>
                        <a:rPr lang="ko-KR" altLang="en-US" sz="1000" baseline="0" dirty="0" smtClean="0"/>
                        <a:t>값에 </a:t>
                      </a:r>
                      <a:r>
                        <a:rPr lang="en-US" altLang="ko-KR" sz="1000" baseline="0" dirty="0" smtClean="0"/>
                        <a:t>true</a:t>
                      </a:r>
                      <a:r>
                        <a:rPr lang="ko-KR" altLang="en-US" sz="1000" baseline="0" dirty="0" smtClean="0"/>
                        <a:t>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실패 시 </a:t>
                      </a:r>
                      <a:r>
                        <a:rPr lang="en-US" altLang="ko-KR" sz="1000" baseline="0" dirty="0" smtClean="0"/>
                        <a:t>false </a:t>
                      </a:r>
                      <a:r>
                        <a:rPr lang="ko-KR" altLang="en-US" sz="1000" baseline="0" dirty="0" smtClean="0"/>
                        <a:t>를 </a:t>
                      </a:r>
                      <a:r>
                        <a:rPr lang="ko-KR" altLang="en-US" sz="1000" baseline="0" dirty="0" err="1" smtClean="0"/>
                        <a:t>안드로이드로</a:t>
                      </a:r>
                      <a:r>
                        <a:rPr lang="ko-KR" altLang="en-US" sz="1000" baseline="0" dirty="0" smtClean="0"/>
                        <a:t> 전달합니다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ko-KR" altLang="en-US" sz="1000" dirty="0" smtClean="0"/>
                        <a:t> 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김민지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0134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58EF91A-2A0D-440C-ADDD-95728414C151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C022ED4D-B2E1-486C-AAB4-09E78FE8BB65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DDE39209-C5B1-439E-8B62-57AABE68C961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제목 12">
            <a:extLst>
              <a:ext uri="{FF2B5EF4-FFF2-40B4-BE49-F238E27FC236}">
                <a16:creationId xmlns="" xmlns:a16="http://schemas.microsoft.com/office/drawing/2014/main" id="{CFDB41E1-A354-498A-BF2B-53272631C1A6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71963453-0A93-4B70-A449-99DB96F2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6B3B79AD-8108-458C-B271-2DDC6E1B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막힌 원호 57">
            <a:extLst>
              <a:ext uri="{FF2B5EF4-FFF2-40B4-BE49-F238E27FC236}">
                <a16:creationId xmlns="" xmlns:a16="http://schemas.microsoft.com/office/drawing/2014/main" id="{2C7789CC-99BD-43E5-8720-84068B4608AF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바닥글 개체 틀 11">
            <a:extLst>
              <a:ext uri="{FF2B5EF4-FFF2-40B4-BE49-F238E27FC236}">
                <a16:creationId xmlns="" xmlns:a16="http://schemas.microsoft.com/office/drawing/2014/main" id="{7195DA07-A160-46D9-850C-F9DBFA14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00" name="그룹 65">
            <a:extLst>
              <a:ext uri="{FF2B5EF4-FFF2-40B4-BE49-F238E27FC236}">
                <a16:creationId xmlns="" xmlns:a16="http://schemas.microsoft.com/office/drawing/2014/main" id="{91781816-2057-45A7-8432-726F69365309}"/>
              </a:ext>
            </a:extLst>
          </p:cNvPr>
          <p:cNvGrpSpPr>
            <a:grpSpLocks/>
          </p:cNvGrpSpPr>
          <p:nvPr/>
        </p:nvGrpSpPr>
        <p:grpSpPr bwMode="auto">
          <a:xfrm>
            <a:off x="182563" y="5400675"/>
            <a:ext cx="8637909" cy="954088"/>
            <a:chOff x="182782" y="5400183"/>
            <a:chExt cx="9522746" cy="953986"/>
          </a:xfrm>
        </p:grpSpPr>
        <p:sp>
          <p:nvSpPr>
            <p:cNvPr id="101" name="모서리가 둥근 직사각형 199">
              <a:extLst>
                <a:ext uri="{FF2B5EF4-FFF2-40B4-BE49-F238E27FC236}">
                  <a16:creationId xmlns="" xmlns:a16="http://schemas.microsoft.com/office/drawing/2014/main" id="{19DDCEC9-3A94-453B-A26F-74658AF53F82}"/>
                </a:ext>
              </a:extLst>
            </p:cNvPr>
            <p:cNvSpPr/>
            <p:nvPr/>
          </p:nvSpPr>
          <p:spPr>
            <a:xfrm>
              <a:off x="1856656" y="5400185"/>
              <a:ext cx="7848872" cy="953984"/>
            </a:xfrm>
            <a:prstGeom prst="roundRect">
              <a:avLst>
                <a:gd name="adj" fmla="val 1606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  <a:alpha val="85000"/>
                </a:sysClr>
              </a:solidFill>
              <a:prstDash val="solid"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수신된 메시지를 시각장애인들도 손 쉽게 접근할 수 있도록 음성으로 읽어 준다</a:t>
              </a:r>
              <a:r>
                <a:rPr lang="en-US" altLang="ko-KR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( TTS </a:t>
              </a:r>
              <a:r>
                <a:rPr lang="ko-KR" altLang="en-US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기능</a:t>
              </a:r>
              <a:r>
                <a:rPr lang="en-US" altLang="ko-KR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)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ko-KR" altLang="en-US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전송할 메시지를 음성으로 입력</a:t>
              </a: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</a:t>
              </a:r>
              <a:r>
                <a:rPr kumimoji="0" lang="ko-KR" altLang="en-US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문자로 변환하여 상대방에게 메시지 전송</a:t>
              </a:r>
              <a:r>
                <a:rPr lang="en-US" altLang="ko-KR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( STT </a:t>
              </a:r>
              <a:r>
                <a:rPr lang="ko-KR" altLang="en-US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기능</a:t>
              </a:r>
              <a:r>
                <a:rPr lang="en-US" altLang="ko-KR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)</a:t>
              </a: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1:1 Chatting &amp; 1:N Chatting </a:t>
              </a:r>
              <a:r>
                <a:rPr kumimoji="0" lang="ko-KR" altLang="en-US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기능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  <p:sp>
          <p:nvSpPr>
            <p:cNvPr id="102" name="양쪽 모서리가 둥근 사각형 51">
              <a:extLst>
                <a:ext uri="{FF2B5EF4-FFF2-40B4-BE49-F238E27FC236}">
                  <a16:creationId xmlns="" xmlns:a16="http://schemas.microsoft.com/office/drawing/2014/main" id="{C60E98AC-C566-4C62-ADB6-1ACED58BF2EF}"/>
                </a:ext>
              </a:extLst>
            </p:cNvPr>
            <p:cNvSpPr/>
            <p:nvPr/>
          </p:nvSpPr>
          <p:spPr>
            <a:xfrm rot="16200000">
              <a:off x="542727" y="5040238"/>
              <a:ext cx="953984" cy="1673874"/>
            </a:xfrm>
            <a:prstGeom prst="round2SameRect">
              <a:avLst>
                <a:gd name="adj1" fmla="val 8889"/>
                <a:gd name="adj2" fmla="val 0"/>
              </a:avLst>
            </a:prstGeom>
            <a:blipFill>
              <a:blip r:embed="rId5" cstate="print"/>
              <a:stretch>
                <a:fillRect/>
              </a:stretch>
            </a:blipFill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en-US" sz="13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  <p:sp>
          <p:nvSpPr>
            <p:cNvPr id="103" name="양쪽 모서리가 둥근 사각형 51">
              <a:extLst>
                <a:ext uri="{FF2B5EF4-FFF2-40B4-BE49-F238E27FC236}">
                  <a16:creationId xmlns="" xmlns:a16="http://schemas.microsoft.com/office/drawing/2014/main" id="{327CFD8C-7282-4F06-878A-EEC1B96B06EB}"/>
                </a:ext>
              </a:extLst>
            </p:cNvPr>
            <p:cNvSpPr/>
            <p:nvPr/>
          </p:nvSpPr>
          <p:spPr>
            <a:xfrm>
              <a:off x="632520" y="5774101"/>
              <a:ext cx="700005" cy="19389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AutoFit/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1400" b="0" i="0" u="none" strike="noStrike" kern="0" cap="none" spc="-1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Monotype Sorts"/>
                </a:rPr>
                <a:t>Key Point</a:t>
              </a:r>
              <a:endPara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grpSp>
        <p:nvGrpSpPr>
          <p:cNvPr id="104" name="Group 14350">
            <a:extLst>
              <a:ext uri="{FF2B5EF4-FFF2-40B4-BE49-F238E27FC236}">
                <a16:creationId xmlns="" xmlns:a16="http://schemas.microsoft.com/office/drawing/2014/main" id="{5B79A9CC-A269-4FC6-BD2C-4F516D294BB7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1824038"/>
            <a:ext cx="1081088" cy="817562"/>
            <a:chOff x="1077723" y="1948117"/>
            <a:chExt cx="1080120" cy="816280"/>
          </a:xfrm>
        </p:grpSpPr>
        <p:pic>
          <p:nvPicPr>
            <p:cNvPr id="105" name="Picture 62" descr="ClientCom.jpg">
              <a:extLst>
                <a:ext uri="{FF2B5EF4-FFF2-40B4-BE49-F238E27FC236}">
                  <a16:creationId xmlns="" xmlns:a16="http://schemas.microsoft.com/office/drawing/2014/main" id="{30D4A6AD-C0CC-40F2-A54F-C64ACFE74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" name="Picture 698" descr="11111">
              <a:extLst>
                <a:ext uri="{FF2B5EF4-FFF2-40B4-BE49-F238E27FC236}">
                  <a16:creationId xmlns="" xmlns:a16="http://schemas.microsoft.com/office/drawing/2014/main" id="{2440EC71-5E6D-483D-9084-7B8387D32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Rectangle 14349">
              <a:extLst>
                <a:ext uri="{FF2B5EF4-FFF2-40B4-BE49-F238E27FC236}">
                  <a16:creationId xmlns="" xmlns:a16="http://schemas.microsoft.com/office/drawing/2014/main" id="{6B376680-2866-45BE-B9E7-5270428766DE}"/>
                </a:ext>
              </a:extLst>
            </p:cNvPr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채팅</a:t>
              </a: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</a:t>
              </a:r>
            </a:p>
          </p:txBody>
        </p:sp>
      </p:grpSp>
      <p:grpSp>
        <p:nvGrpSpPr>
          <p:cNvPr id="108" name="Group 146">
            <a:extLst>
              <a:ext uri="{FF2B5EF4-FFF2-40B4-BE49-F238E27FC236}">
                <a16:creationId xmlns="" xmlns:a16="http://schemas.microsoft.com/office/drawing/2014/main" id="{9F1BA473-FBCE-4A5C-B619-49DC619331A4}"/>
              </a:ext>
            </a:extLst>
          </p:cNvPr>
          <p:cNvGrpSpPr>
            <a:grpSpLocks/>
          </p:cNvGrpSpPr>
          <p:nvPr/>
        </p:nvGrpSpPr>
        <p:grpSpPr bwMode="auto">
          <a:xfrm>
            <a:off x="415924" y="2928938"/>
            <a:ext cx="1081089" cy="823911"/>
            <a:chOff x="1077722" y="1948117"/>
            <a:chExt cx="1080121" cy="825048"/>
          </a:xfrm>
        </p:grpSpPr>
        <p:pic>
          <p:nvPicPr>
            <p:cNvPr id="109" name="Picture 62" descr="ClientCom.jpg">
              <a:extLst>
                <a:ext uri="{FF2B5EF4-FFF2-40B4-BE49-F238E27FC236}">
                  <a16:creationId xmlns="" xmlns:a16="http://schemas.microsoft.com/office/drawing/2014/main" id="{00B7F1EB-4442-463C-B2BB-9CDC16210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" name="Picture 698" descr="11111">
              <a:extLst>
                <a:ext uri="{FF2B5EF4-FFF2-40B4-BE49-F238E27FC236}">
                  <a16:creationId xmlns="" xmlns:a16="http://schemas.microsoft.com/office/drawing/2014/main" id="{45B1308B-A5D4-42C2-915B-41D6EFA62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" name="Rectangle 149">
              <a:extLst>
                <a:ext uri="{FF2B5EF4-FFF2-40B4-BE49-F238E27FC236}">
                  <a16:creationId xmlns="" xmlns:a16="http://schemas.microsoft.com/office/drawing/2014/main" id="{A2F313A1-D5D2-420C-8F7A-D792C7973F9C}"/>
                </a:ext>
              </a:extLst>
            </p:cNvPr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채팅 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12" name="Group 150">
            <a:extLst>
              <a:ext uri="{FF2B5EF4-FFF2-40B4-BE49-F238E27FC236}">
                <a16:creationId xmlns="" xmlns:a16="http://schemas.microsoft.com/office/drawing/2014/main" id="{2A508008-F712-4CE6-A990-4280B81A16BA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4113213"/>
            <a:ext cx="1081088" cy="828675"/>
            <a:chOff x="1077723" y="1948117"/>
            <a:chExt cx="1080120" cy="827571"/>
          </a:xfrm>
        </p:grpSpPr>
        <p:pic>
          <p:nvPicPr>
            <p:cNvPr id="113" name="Picture 62" descr="ClientCom.jpg">
              <a:extLst>
                <a:ext uri="{FF2B5EF4-FFF2-40B4-BE49-F238E27FC236}">
                  <a16:creationId xmlns="" xmlns:a16="http://schemas.microsoft.com/office/drawing/2014/main" id="{FF2EBEB7-E819-472F-A4BC-99062CE6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" name="Picture 698" descr="11111">
              <a:extLst>
                <a:ext uri="{FF2B5EF4-FFF2-40B4-BE49-F238E27FC236}">
                  <a16:creationId xmlns="" xmlns:a16="http://schemas.microsoft.com/office/drawing/2014/main" id="{A1DCDA56-F5DA-47E0-B189-2567C4A20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" name="Rectangle 155">
              <a:extLst>
                <a:ext uri="{FF2B5EF4-FFF2-40B4-BE49-F238E27FC236}">
                  <a16:creationId xmlns="" xmlns:a16="http://schemas.microsoft.com/office/drawing/2014/main" id="{FC05D478-A16F-4943-9F3B-9F58CEC6404F}"/>
                </a:ext>
              </a:extLst>
            </p:cNvPr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채팅 사용자</a:t>
              </a:r>
            </a:p>
          </p:txBody>
        </p:sp>
      </p:grpSp>
      <p:sp>
        <p:nvSpPr>
          <p:cNvPr id="116" name="AutoShape 36">
            <a:extLst>
              <a:ext uri="{FF2B5EF4-FFF2-40B4-BE49-F238E27FC236}">
                <a16:creationId xmlns="" xmlns:a16="http://schemas.microsoft.com/office/drawing/2014/main" id="{EC18A89A-1A8E-4F3C-B028-B516BB23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696" y="1818887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17" name="AutoShape 99">
            <a:extLst>
              <a:ext uri="{FF2B5EF4-FFF2-40B4-BE49-F238E27FC236}">
                <a16:creationId xmlns="" xmlns:a16="http://schemas.microsoft.com/office/drawing/2014/main" id="{847BFB4F-CF21-476E-B7BB-8F69C4EA8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758575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채팅 시스템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18" name="AutoShape 14">
            <a:extLst>
              <a:ext uri="{FF2B5EF4-FFF2-40B4-BE49-F238E27FC236}">
                <a16:creationId xmlns="" xmlns:a16="http://schemas.microsoft.com/office/drawing/2014/main" id="{70C1DE05-8771-424B-AF19-945976BAAA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35274" y="2061171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-10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채팅 서비스</a:t>
            </a:r>
            <a:endParaRPr kumimoji="0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9" name="Rectangle 97">
            <a:extLst>
              <a:ext uri="{FF2B5EF4-FFF2-40B4-BE49-F238E27FC236}">
                <a16:creationId xmlns="" xmlns:a16="http://schemas.microsoft.com/office/drawing/2014/main" id="{EE0B69A0-E32E-466C-BEAE-FA0A1720DA4B}"/>
              </a:ext>
            </a:extLst>
          </p:cNvPr>
          <p:cNvSpPr/>
          <p:nvPr/>
        </p:nvSpPr>
        <p:spPr>
          <a:xfrm>
            <a:off x="1835274" y="2708871"/>
            <a:ext cx="936625" cy="93739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699DBACB-AE0B-4D05-9871-9CEB4583218F}"/>
              </a:ext>
            </a:extLst>
          </p:cNvPr>
          <p:cNvSpPr/>
          <p:nvPr/>
        </p:nvSpPr>
        <p:spPr>
          <a:xfrm>
            <a:off x="3770340" y="2708871"/>
            <a:ext cx="641350" cy="93739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Sound-To-Text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실행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EAAED10C-9D57-487F-8110-9C2F41A3DE0E}"/>
              </a:ext>
            </a:extLst>
          </p:cNvPr>
          <p:cNvSpPr/>
          <p:nvPr/>
        </p:nvSpPr>
        <p:spPr>
          <a:xfrm>
            <a:off x="4646281" y="2708869"/>
            <a:ext cx="673884" cy="93739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변환된 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메시지 전송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09198076-5BA1-498B-B3A8-8A91892FD85F}"/>
              </a:ext>
            </a:extLst>
          </p:cNvPr>
          <p:cNvSpPr/>
          <p:nvPr/>
        </p:nvSpPr>
        <p:spPr>
          <a:xfrm>
            <a:off x="5481148" y="2708869"/>
            <a:ext cx="589944" cy="93739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Text-To-Sound</a:t>
            </a:r>
            <a:r>
              <a:rPr lang="ko-KR" altLang="en-US" sz="11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실행</a:t>
            </a:r>
            <a:endParaRPr lang="en-US" altLang="ko-KR" sz="11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C8D2BEF3-3437-41B2-BE1F-2675CEDF1326}"/>
              </a:ext>
            </a:extLst>
          </p:cNvPr>
          <p:cNvSpPr/>
          <p:nvPr/>
        </p:nvSpPr>
        <p:spPr>
          <a:xfrm>
            <a:off x="6232075" y="2708869"/>
            <a:ext cx="565523" cy="93739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MSG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수신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CA4ACA77-DC35-4F5D-894D-11458904BCA6}"/>
              </a:ext>
            </a:extLst>
          </p:cNvPr>
          <p:cNvSpPr/>
          <p:nvPr/>
        </p:nvSpPr>
        <p:spPr>
          <a:xfrm>
            <a:off x="2912433" y="2708870"/>
            <a:ext cx="674687" cy="93739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음성 입력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25" name="그룹 95">
            <a:extLst>
              <a:ext uri="{FF2B5EF4-FFF2-40B4-BE49-F238E27FC236}">
                <a16:creationId xmlns="" xmlns:a16="http://schemas.microsoft.com/office/drawing/2014/main" id="{F2BFFE49-E8BC-48A9-82C3-735C81F9833D}"/>
              </a:ext>
            </a:extLst>
          </p:cNvPr>
          <p:cNvGrpSpPr>
            <a:grpSpLocks/>
          </p:cNvGrpSpPr>
          <p:nvPr/>
        </p:nvGrpSpPr>
        <p:grpSpPr bwMode="auto">
          <a:xfrm>
            <a:off x="7006087" y="2364634"/>
            <a:ext cx="1691680" cy="1095152"/>
            <a:chOff x="7977336" y="1781931"/>
            <a:chExt cx="1554578" cy="757853"/>
          </a:xfrm>
        </p:grpSpPr>
        <p:sp>
          <p:nvSpPr>
            <p:cNvPr id="126" name="Rectangle 97">
              <a:extLst>
                <a:ext uri="{FF2B5EF4-FFF2-40B4-BE49-F238E27FC236}">
                  <a16:creationId xmlns="" xmlns:a16="http://schemas.microsoft.com/office/drawing/2014/main" id="{AE9A8F37-6948-4DE2-8C0C-562D188D8DDB}"/>
                </a:ext>
              </a:extLst>
            </p:cNvPr>
            <p:cNvSpPr/>
            <p:nvPr/>
          </p:nvSpPr>
          <p:spPr>
            <a:xfrm>
              <a:off x="7977336" y="1781931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채팅 기능</a:t>
              </a:r>
              <a:r>
                <a:rPr lang="en-US" altLang="ko-KR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846670CC-48FD-49EF-B2BD-3BB0C2110182}"/>
                </a:ext>
              </a:extLst>
            </p:cNvPr>
            <p:cNvSpPr txBox="1"/>
            <p:nvPr/>
          </p:nvSpPr>
          <p:spPr>
            <a:xfrm>
              <a:off x="7977336" y="2107561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1:1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채팅 </a:t>
              </a:r>
              <a:endParaRPr lang="en-US" altLang="ko-KR" sz="11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1:N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채팅 </a:t>
              </a:r>
            </a:p>
          </p:txBody>
        </p:sp>
      </p:grpSp>
      <p:grpSp>
        <p:nvGrpSpPr>
          <p:cNvPr id="128" name="그룹 95">
            <a:extLst>
              <a:ext uri="{FF2B5EF4-FFF2-40B4-BE49-F238E27FC236}">
                <a16:creationId xmlns="" xmlns:a16="http://schemas.microsoft.com/office/drawing/2014/main" id="{236C9BAA-7B04-4B92-8254-BD489EACAAF4}"/>
              </a:ext>
            </a:extLst>
          </p:cNvPr>
          <p:cNvGrpSpPr>
            <a:grpSpLocks/>
          </p:cNvGrpSpPr>
          <p:nvPr/>
        </p:nvGrpSpPr>
        <p:grpSpPr bwMode="auto">
          <a:xfrm>
            <a:off x="7035412" y="4040755"/>
            <a:ext cx="1691680" cy="1108324"/>
            <a:chOff x="7977336" y="1772816"/>
            <a:chExt cx="1554578" cy="803628"/>
          </a:xfrm>
        </p:grpSpPr>
        <p:sp>
          <p:nvSpPr>
            <p:cNvPr id="129" name="Rectangle 97">
              <a:extLst>
                <a:ext uri="{FF2B5EF4-FFF2-40B4-BE49-F238E27FC236}">
                  <a16:creationId xmlns="" xmlns:a16="http://schemas.microsoft.com/office/drawing/2014/main" id="{51122FEA-290B-434A-8667-91C05587E299}"/>
                </a:ext>
              </a:extLst>
            </p:cNvPr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메시지 변환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6B7E202B-B96D-4471-8373-630D5561CCA9}"/>
                </a:ext>
              </a:extLst>
            </p:cNvPr>
            <p:cNvSpPr txBox="1"/>
            <p:nvPr/>
          </p:nvSpPr>
          <p:spPr>
            <a:xfrm>
              <a:off x="7977336" y="2071559"/>
              <a:ext cx="1554578" cy="50488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Sound-To-Text(STT)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1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Text-To-Sound(TTS)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31" name="Rectangle 97">
            <a:extLst>
              <a:ext uri="{FF2B5EF4-FFF2-40B4-BE49-F238E27FC236}">
                <a16:creationId xmlns="" xmlns:a16="http://schemas.microsoft.com/office/drawing/2014/main" id="{C0039698-356C-4EF4-A73C-456E7E7317D4}"/>
              </a:ext>
            </a:extLst>
          </p:cNvPr>
          <p:cNvSpPr/>
          <p:nvPr/>
        </p:nvSpPr>
        <p:spPr>
          <a:xfrm>
            <a:off x="1845481" y="3803440"/>
            <a:ext cx="936625" cy="125119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32" name="표 131">
            <a:extLst>
              <a:ext uri="{FF2B5EF4-FFF2-40B4-BE49-F238E27FC236}">
                <a16:creationId xmlns="" xmlns:a16="http://schemas.microsoft.com/office/drawing/2014/main" id="{7BCF3479-6839-44DF-8279-C1EA203C9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41075"/>
              </p:ext>
            </p:extLst>
          </p:nvPr>
        </p:nvGraphicFramePr>
        <p:xfrm>
          <a:off x="2939946" y="3813266"/>
          <a:ext cx="3857652" cy="1241373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3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언어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: Java(Back-End) , Xml(Front End)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환경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(IDE)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Eclipse , Android Studio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운영 체제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: Windows 10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66040"/>
              </p:ext>
            </p:extLst>
          </p:nvPr>
        </p:nvGraphicFramePr>
        <p:xfrm>
          <a:off x="168879" y="2492896"/>
          <a:ext cx="8784976" cy="4783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10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chatopia_login.php</a:t>
                      </a:r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&lt;?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php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servername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"localhost";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$username = "kimmije1009";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$password = "mskimmije1009M";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dbname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"kimmije1009";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 Create connection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$conn = new 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mysqli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($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servername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$username, $password, $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dbname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 Check connection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if ($conn-&gt;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connect_error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die("Connection failed: " . $conn-&gt;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connect_error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안드로이드에서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보낸 값들을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POST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형식으로 받는다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$ID = $_POST['ID'];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$PW = $_POST['PW'];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"SELECT `ID`,`PW` FROM `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Chatopia_Member_Plus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` WHERE `ID` = '$ID' AND `PW` = '$PW';";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$result = $conn-&gt;query($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sql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//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안드로이드로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보낼 응답 값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$response = array();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if ($result-&gt;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num_rows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&gt; 0){//ID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와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PW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값이 올바른 계정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$response["success"] = true;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$response["ID"] = $ID;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$response["PW"] = $PW;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echo 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json_encode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($response);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else{//ID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와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PW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합친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 FALSE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값이 틀린 틀린 계정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$response["success"] = false;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echo </a:t>
                      </a:r>
                      <a:r>
                        <a:rPr lang="en-US" altLang="ko-KR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json_encode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($response);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$conn-&gt;close();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?&gt;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76685"/>
              </p:ext>
            </p:extLst>
          </p:nvPr>
        </p:nvGraphicFramePr>
        <p:xfrm>
          <a:off x="168879" y="1124745"/>
          <a:ext cx="8865668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16/16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안드로이드에서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POST</a:t>
                      </a:r>
                      <a:r>
                        <a:rPr lang="ko-KR" altLang="en-US" sz="1000" dirty="0" smtClean="0"/>
                        <a:t>로 값을 전달하면 그 값을 저장하고 </a:t>
                      </a:r>
                      <a:r>
                        <a:rPr lang="en-US" altLang="ko-KR" sz="1000" dirty="0" err="1" smtClean="0"/>
                        <a:t>mysqli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err="1" smtClean="0"/>
                        <a:t>쿼리문을</a:t>
                      </a:r>
                      <a:r>
                        <a:rPr lang="ko-KR" altLang="en-US" sz="1000" dirty="0" smtClean="0"/>
                        <a:t> 통해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Chatopia_Member_Plus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데이터베이스에 검색명령문을 실행하여 실행이 성공함과 동시에 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검색된 행의 수가 </a:t>
                      </a:r>
                      <a:r>
                        <a:rPr lang="en-US" altLang="ko-KR" sz="1000" baseline="0" dirty="0" smtClean="0"/>
                        <a:t>0</a:t>
                      </a:r>
                      <a:r>
                        <a:rPr lang="ko-KR" altLang="en-US" sz="1000" baseline="0" dirty="0" smtClean="0"/>
                        <a:t>보다 큰 경우 </a:t>
                      </a:r>
                      <a:r>
                        <a:rPr lang="en-US" altLang="ko-KR" sz="1000" baseline="0" dirty="0" smtClean="0"/>
                        <a:t>success key </a:t>
                      </a:r>
                      <a:r>
                        <a:rPr lang="ko-KR" altLang="en-US" sz="1000" baseline="0" dirty="0" smtClean="0"/>
                        <a:t>값에 </a:t>
                      </a:r>
                      <a:r>
                        <a:rPr lang="en-US" altLang="ko-KR" sz="1000" baseline="0" dirty="0" smtClean="0"/>
                        <a:t>true</a:t>
                      </a:r>
                      <a:r>
                        <a:rPr lang="ko-KR" altLang="en-US" sz="1000" baseline="0" dirty="0" smtClean="0"/>
                        <a:t>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실패 시 </a:t>
                      </a:r>
                      <a:r>
                        <a:rPr lang="en-US" altLang="ko-KR" sz="1000" baseline="0" dirty="0" smtClean="0"/>
                        <a:t>false </a:t>
                      </a:r>
                      <a:r>
                        <a:rPr lang="ko-KR" altLang="en-US" sz="1000" baseline="0" dirty="0" smtClean="0"/>
                        <a:t>를 </a:t>
                      </a:r>
                      <a:r>
                        <a:rPr lang="ko-KR" altLang="en-US" sz="1000" baseline="0" dirty="0" err="1" smtClean="0"/>
                        <a:t>안드로이드로</a:t>
                      </a:r>
                      <a:r>
                        <a:rPr lang="ko-KR" altLang="en-US" sz="1000" baseline="0" dirty="0" smtClean="0"/>
                        <a:t> 전달합니다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또한 </a:t>
                      </a:r>
                      <a:r>
                        <a:rPr lang="en-US" altLang="ko-KR" sz="1000" dirty="0" smtClean="0"/>
                        <a:t>true </a:t>
                      </a:r>
                      <a:r>
                        <a:rPr lang="ko-KR" altLang="en-US" sz="1000" dirty="0" smtClean="0"/>
                        <a:t>일 경우 </a:t>
                      </a:r>
                      <a:r>
                        <a:rPr lang="ko-KR" altLang="en-US" sz="1000" dirty="0" err="1" smtClean="0"/>
                        <a:t>안드로이드에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ID </a:t>
                      </a:r>
                      <a:r>
                        <a:rPr lang="ko-KR" altLang="en-US" sz="1000" dirty="0" smtClean="0"/>
                        <a:t>와 </a:t>
                      </a:r>
                      <a:r>
                        <a:rPr lang="en-US" altLang="ko-KR" sz="1000" dirty="0" smtClean="0"/>
                        <a:t>PW </a:t>
                      </a:r>
                      <a:r>
                        <a:rPr lang="ko-KR" altLang="en-US" sz="1000" dirty="0" smtClean="0"/>
                        <a:t>를 같이 전달합니다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김민지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48798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22983"/>
              </p:ext>
            </p:extLst>
          </p:nvPr>
        </p:nvGraphicFramePr>
        <p:xfrm>
          <a:off x="622675" y="2132856"/>
          <a:ext cx="8242236" cy="3985236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430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(3.3)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서버 연동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Kakao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Talk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(STT)&amp; Android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(TTS)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STT(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뉴톤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&amp; TTS(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뉴톤톡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구현을 위해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hash key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받아서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4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AVD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(Nexus 6 Q API)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에뮬레이터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 실행 테스트에 사용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채팅 서버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소켓 통신 기반의 채팅 서버 구현 시 사용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Java)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SQLite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클라이언트의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채팅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로그 저장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저장 및 관리하는 데이터베이스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10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35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</a:t>
                      </a:r>
                    </a:p>
                  </a:txBody>
                  <a:tcPr marL="36000" marR="36000" marT="36000" marB="3600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자바서버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0AB036D-39A7-400B-A641-B8913AC23A47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524DAC41-6C07-40DA-ADAA-81EB5A7051FB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A7CF26A6-F680-4252-80AB-F8052B3025F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제목 12">
            <a:extLst>
              <a:ext uri="{FF2B5EF4-FFF2-40B4-BE49-F238E27FC236}">
                <a16:creationId xmlns="" xmlns:a16="http://schemas.microsoft.com/office/drawing/2014/main" id="{A82C827F-A0B8-4845-9CD1-B004112EA997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="" xmlns:a16="http://schemas.microsoft.com/office/drawing/2014/main" id="{526FD998-36CF-4B8C-A8A6-283C730B8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4AC84A77-E3DA-4A3C-AD7F-A6EC3691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막힌 원호 32">
            <a:extLst>
              <a:ext uri="{FF2B5EF4-FFF2-40B4-BE49-F238E27FC236}">
                <a16:creationId xmlns="" xmlns:a16="http://schemas.microsoft.com/office/drawing/2014/main" id="{481165FC-C930-4E58-837D-670EAE32C61F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4BB53A3-65BF-476C-ADBD-7019B006D0DC}"/>
              </a:ext>
            </a:extLst>
          </p:cNvPr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35" name="바닥글 개체 틀 12">
            <a:extLst>
              <a:ext uri="{FF2B5EF4-FFF2-40B4-BE49-F238E27FC236}">
                <a16:creationId xmlns="" xmlns:a16="http://schemas.microsoft.com/office/drawing/2014/main" id="{D202B042-F7C2-482D-B7D2-A1660212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6" name="AutoShape 36">
            <a:extLst>
              <a:ext uri="{FF2B5EF4-FFF2-40B4-BE49-F238E27FC236}">
                <a16:creationId xmlns="" xmlns:a16="http://schemas.microsoft.com/office/drawing/2014/main" id="{F8652C7B-A81F-4466-ADB7-C25691E4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37" name="AutoShape 99">
            <a:extLst>
              <a:ext uri="{FF2B5EF4-FFF2-40B4-BE49-F238E27FC236}">
                <a16:creationId xmlns="" xmlns:a16="http://schemas.microsoft.com/office/drawing/2014/main" id="{8A94807C-E253-4DE6-A85E-664D1009C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 </a:t>
            </a:r>
            <a:r>
              <a:rPr lang="en-US" altLang="ko-KR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(Flow</a:t>
            </a: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 </a:t>
            </a:r>
            <a:r>
              <a:rPr lang="en-US" altLang="ko-KR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Chart)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38" name="모서리가 둥근 직사각형 199">
            <a:extLst>
              <a:ext uri="{FF2B5EF4-FFF2-40B4-BE49-F238E27FC236}">
                <a16:creationId xmlns="" xmlns:a16="http://schemas.microsoft.com/office/drawing/2014/main" id="{CF54CFA5-B861-4694-A36E-34597A6D5D76}"/>
              </a:ext>
            </a:extLst>
          </p:cNvPr>
          <p:cNvSpPr/>
          <p:nvPr/>
        </p:nvSpPr>
        <p:spPr bwMode="auto">
          <a:xfrm>
            <a:off x="4571999" y="1523924"/>
            <a:ext cx="4124517" cy="4830839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342900" indent="-342900" latinLnBrk="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400" b="1" i="1" dirty="0">
                <a:solidFill>
                  <a:srgbClr val="00B050"/>
                </a:solidFill>
              </a:rPr>
              <a:t>1:1 </a:t>
            </a:r>
            <a:r>
              <a:rPr lang="ko-KR" altLang="en-US" sz="1400" b="1" i="1" dirty="0">
                <a:solidFill>
                  <a:srgbClr val="00B050"/>
                </a:solidFill>
              </a:rPr>
              <a:t>및 </a:t>
            </a:r>
            <a:r>
              <a:rPr lang="en-US" altLang="ko-KR" sz="1400" b="1" i="1" dirty="0">
                <a:solidFill>
                  <a:srgbClr val="00B050"/>
                </a:solidFill>
              </a:rPr>
              <a:t>1:N </a:t>
            </a:r>
            <a:r>
              <a:rPr lang="ko-KR" altLang="en-US" sz="1400" b="1" i="1" dirty="0">
                <a:solidFill>
                  <a:srgbClr val="00B050"/>
                </a:solidFill>
              </a:rPr>
              <a:t>다중 채팅 기능</a:t>
            </a:r>
            <a:endParaRPr lang="en-US" altLang="ko-KR" sz="1400" b="1" i="1" dirty="0">
              <a:solidFill>
                <a:srgbClr val="00B050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b="1" i="1" dirty="0">
                <a:solidFill>
                  <a:srgbClr val="00B050"/>
                </a:solidFill>
              </a:rPr>
              <a:t>입력 음성을 문자로 변환하여 메시지 전송 </a:t>
            </a:r>
            <a:r>
              <a:rPr lang="en-US" altLang="ko-KR" sz="1400" b="1" i="1" dirty="0">
                <a:solidFill>
                  <a:srgbClr val="00B050"/>
                </a:solidFill>
              </a:rPr>
              <a:t>(Sound-To-Text </a:t>
            </a:r>
            <a:r>
              <a:rPr lang="ko-KR" altLang="en-US" sz="1400" b="1" i="1" dirty="0">
                <a:solidFill>
                  <a:srgbClr val="00B050"/>
                </a:solidFill>
              </a:rPr>
              <a:t>기능</a:t>
            </a:r>
            <a:r>
              <a:rPr lang="en-US" altLang="ko-KR" sz="1400" b="1" i="1" dirty="0">
                <a:solidFill>
                  <a:srgbClr val="00B050"/>
                </a:solidFill>
              </a:rPr>
              <a:t>)  </a:t>
            </a:r>
            <a:endParaRPr lang="en-US" altLang="ko-KR" sz="1400" b="1" i="1" dirty="0" smtClean="0">
              <a:solidFill>
                <a:srgbClr val="00B050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b="1" i="1" dirty="0" smtClean="0">
                <a:solidFill>
                  <a:srgbClr val="00B050"/>
                </a:solidFill>
              </a:rPr>
              <a:t>수신된 </a:t>
            </a:r>
            <a:r>
              <a:rPr lang="en-US" altLang="ko-KR" sz="1400" b="1" i="1" dirty="0">
                <a:solidFill>
                  <a:srgbClr val="00B050"/>
                </a:solidFill>
              </a:rPr>
              <a:t>Text -&gt;</a:t>
            </a:r>
            <a:r>
              <a:rPr lang="ko-KR" altLang="en-US" sz="1400" b="1" i="1" dirty="0">
                <a:solidFill>
                  <a:srgbClr val="00B050"/>
                </a:solidFill>
              </a:rPr>
              <a:t>음성으로 변환하여 읽어주는 기능</a:t>
            </a:r>
            <a:r>
              <a:rPr lang="en-US" altLang="ko-KR" sz="1400" b="1" i="1" dirty="0">
                <a:solidFill>
                  <a:srgbClr val="00B050"/>
                </a:solidFill>
              </a:rPr>
              <a:t>(Text-To-Sound </a:t>
            </a:r>
            <a:r>
              <a:rPr lang="ko-KR" altLang="en-US" sz="1400" b="1" i="1" dirty="0" smtClean="0">
                <a:solidFill>
                  <a:srgbClr val="00B050"/>
                </a:solidFill>
              </a:rPr>
              <a:t>기능</a:t>
            </a:r>
            <a:endParaRPr lang="en-US" altLang="ko-KR" sz="1400" b="1" i="1" dirty="0" smtClean="0">
              <a:solidFill>
                <a:srgbClr val="00B050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b="1" i="1" dirty="0" err="1" smtClean="0">
                <a:solidFill>
                  <a:srgbClr val="00B050"/>
                </a:solidFill>
              </a:rPr>
              <a:t>제스쳐</a:t>
            </a:r>
            <a:r>
              <a:rPr lang="en-US" altLang="ko-KR" sz="1400" b="1" i="1" dirty="0" smtClean="0">
                <a:solidFill>
                  <a:srgbClr val="00B050"/>
                </a:solidFill>
              </a:rPr>
              <a:t>(5</a:t>
            </a:r>
            <a:r>
              <a:rPr lang="ko-KR" altLang="en-US" sz="1400" b="1" i="1" dirty="0" smtClean="0">
                <a:solidFill>
                  <a:srgbClr val="00B050"/>
                </a:solidFill>
              </a:rPr>
              <a:t>번 터치</a:t>
            </a:r>
            <a:r>
              <a:rPr lang="en-US" altLang="ko-KR" sz="1400" b="1" i="1" dirty="0" smtClean="0">
                <a:solidFill>
                  <a:srgbClr val="00B050"/>
                </a:solidFill>
              </a:rPr>
              <a:t>)</a:t>
            </a:r>
            <a:r>
              <a:rPr lang="ko-KR" altLang="en-US" sz="1400" b="1" i="1" dirty="0" smtClean="0">
                <a:solidFill>
                  <a:srgbClr val="00B050"/>
                </a:solidFill>
              </a:rPr>
              <a:t>를 통한 </a:t>
            </a:r>
            <a:r>
              <a:rPr lang="en-US" altLang="ko-KR" sz="1400" b="1" i="1" dirty="0" smtClean="0">
                <a:solidFill>
                  <a:srgbClr val="00B050"/>
                </a:solidFill>
              </a:rPr>
              <a:t>STT </a:t>
            </a:r>
            <a:r>
              <a:rPr lang="ko-KR" altLang="en-US" sz="1400" b="1" i="1" dirty="0" err="1" smtClean="0">
                <a:solidFill>
                  <a:srgbClr val="00B050"/>
                </a:solidFill>
              </a:rPr>
              <a:t>메세지</a:t>
            </a:r>
            <a:r>
              <a:rPr lang="ko-KR" altLang="en-US" sz="1400" b="1" i="1" dirty="0" smtClean="0">
                <a:solidFill>
                  <a:srgbClr val="00B050"/>
                </a:solidFill>
              </a:rPr>
              <a:t> 전송기능</a:t>
            </a:r>
            <a:endParaRPr lang="en-US" altLang="ko-KR" sz="1400" b="1" i="1" dirty="0" smtClean="0">
              <a:solidFill>
                <a:srgbClr val="00B050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b="1" i="1" dirty="0" smtClean="0">
                <a:solidFill>
                  <a:srgbClr val="00B050"/>
                </a:solidFill>
              </a:rPr>
              <a:t>회원 </a:t>
            </a:r>
            <a:r>
              <a:rPr lang="ko-KR" altLang="en-US" sz="1400" b="1" i="1" dirty="0">
                <a:solidFill>
                  <a:srgbClr val="00B050"/>
                </a:solidFill>
              </a:rPr>
              <a:t>관리 기능 </a:t>
            </a:r>
            <a:endParaRPr lang="en-US" altLang="ko-KR" sz="1400" b="1" i="1" dirty="0" smtClean="0">
              <a:solidFill>
                <a:srgbClr val="00B050"/>
              </a:solidFill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1400" b="1" i="1" dirty="0" smtClean="0">
                <a:solidFill>
                  <a:srgbClr val="00B050"/>
                </a:solidFill>
              </a:rPr>
              <a:t>-&gt;</a:t>
            </a:r>
            <a:r>
              <a:rPr lang="ko-KR" altLang="en-US" sz="1400" b="1" i="1" dirty="0">
                <a:solidFill>
                  <a:srgbClr val="00B050"/>
                </a:solidFill>
              </a:rPr>
              <a:t>채팅 방 로그인 시</a:t>
            </a:r>
            <a:r>
              <a:rPr lang="en-US" altLang="ko-KR" sz="1400" b="1" i="1" dirty="0">
                <a:solidFill>
                  <a:srgbClr val="00B050"/>
                </a:solidFill>
              </a:rPr>
              <a:t>, </a:t>
            </a:r>
            <a:r>
              <a:rPr lang="ko-KR" altLang="en-US" sz="1400" b="1" i="1" dirty="0">
                <a:solidFill>
                  <a:srgbClr val="00B050"/>
                </a:solidFill>
              </a:rPr>
              <a:t>기존 회원인지</a:t>
            </a:r>
            <a:endParaRPr lang="en-US" altLang="ko-KR" sz="1400" b="1" i="1" dirty="0">
              <a:solidFill>
                <a:srgbClr val="00B050"/>
              </a:solidFill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1400" b="1" i="1" dirty="0">
                <a:solidFill>
                  <a:srgbClr val="00B050"/>
                </a:solidFill>
              </a:rPr>
              <a:t>     </a:t>
            </a:r>
            <a:r>
              <a:rPr lang="ko-KR" altLang="en-US" sz="1400" b="1" i="1" dirty="0" smtClean="0">
                <a:solidFill>
                  <a:srgbClr val="00B050"/>
                </a:solidFill>
              </a:rPr>
              <a:t>아닌지 </a:t>
            </a:r>
            <a:r>
              <a:rPr lang="ko-KR" altLang="en-US" sz="1400" b="1" i="1" dirty="0">
                <a:solidFill>
                  <a:srgbClr val="00B050"/>
                </a:solidFill>
              </a:rPr>
              <a:t>구별하기 위해  </a:t>
            </a:r>
            <a:r>
              <a:rPr lang="ko-KR" altLang="en-US" sz="1400" b="1" i="1" dirty="0" smtClean="0">
                <a:solidFill>
                  <a:srgbClr val="00B050"/>
                </a:solidFill>
              </a:rPr>
              <a:t>웹 서버 </a:t>
            </a:r>
            <a:r>
              <a:rPr lang="en-US" altLang="ko-KR" sz="1400" b="1" i="1" dirty="0" smtClean="0">
                <a:solidFill>
                  <a:srgbClr val="00B050"/>
                </a:solidFill>
              </a:rPr>
              <a:t>DB</a:t>
            </a:r>
            <a:r>
              <a:rPr lang="ko-KR" altLang="en-US" sz="1400" b="1" i="1" dirty="0" smtClean="0">
                <a:solidFill>
                  <a:srgbClr val="00B050"/>
                </a:solidFill>
              </a:rPr>
              <a:t>연동</a:t>
            </a:r>
            <a:endParaRPr lang="en-US" altLang="ko-KR" sz="1400" dirty="0">
              <a:solidFill>
                <a:srgbClr val="00B050"/>
              </a:solidFill>
            </a:endParaRPr>
          </a:p>
        </p:txBody>
      </p:sp>
      <p:sp>
        <p:nvSpPr>
          <p:cNvPr id="39" name="양쪽 모서리가 둥근 사각형 51">
            <a:extLst>
              <a:ext uri="{FF2B5EF4-FFF2-40B4-BE49-F238E27FC236}">
                <a16:creationId xmlns="" xmlns:a16="http://schemas.microsoft.com/office/drawing/2014/main" id="{B4E2AECC-7168-4106-AF41-A130A08AF05D}"/>
              </a:ext>
            </a:extLst>
          </p:cNvPr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40" name="양쪽 모서리가 둥근 사각형 51">
            <a:extLst>
              <a:ext uri="{FF2B5EF4-FFF2-40B4-BE49-F238E27FC236}">
                <a16:creationId xmlns="" xmlns:a16="http://schemas.microsoft.com/office/drawing/2014/main" id="{972F7530-D047-4D71-B5C7-1B4FA5FF8170}"/>
              </a:ext>
            </a:extLst>
          </p:cNvPr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6567B894-973D-4966-BAC6-96123D094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45" y="1523924"/>
            <a:ext cx="4124517" cy="49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D9DD0F5-3BF4-424C-93C6-39A93E920B92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C6AAC2CA-44E4-4549-8A4E-0B522749F30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30E0EF26-94D1-4F36-A27D-4467FB4C5CD1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제목 12">
            <a:extLst>
              <a:ext uri="{FF2B5EF4-FFF2-40B4-BE49-F238E27FC236}">
                <a16:creationId xmlns="" xmlns:a16="http://schemas.microsoft.com/office/drawing/2014/main" id="{32C14249-38CF-4122-937D-EE9BDAB725F7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="" xmlns:a16="http://schemas.microsoft.com/office/drawing/2014/main" id="{CB8C519E-E300-433E-8E54-53E407249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A238988F-428C-4FFC-A856-7ACFE28C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막힌 원호 23">
            <a:extLst>
              <a:ext uri="{FF2B5EF4-FFF2-40B4-BE49-F238E27FC236}">
                <a16:creationId xmlns="" xmlns:a16="http://schemas.microsoft.com/office/drawing/2014/main" id="{3170BAC7-4EB9-4B21-AE08-6A8758775D64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바닥글 개체 틀 9">
            <a:extLst>
              <a:ext uri="{FF2B5EF4-FFF2-40B4-BE49-F238E27FC236}">
                <a16:creationId xmlns="" xmlns:a16="http://schemas.microsoft.com/office/drawing/2014/main" id="{AA159BB9-F55D-450E-B53D-764B4A5C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="" xmlns:a16="http://schemas.microsoft.com/office/drawing/2014/main" id="{F86D608D-897F-4D3F-A3B1-A03A4984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19A9BA9B-AF73-4241-A417-2063048F7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6" y="1276244"/>
            <a:ext cx="9107831" cy="46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47332"/>
              </p:ext>
            </p:extLst>
          </p:nvPr>
        </p:nvGraphicFramePr>
        <p:xfrm>
          <a:off x="168876" y="1340768"/>
          <a:ext cx="8848776" cy="44027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07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014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1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앱 로그인 하기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ENTER-ID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실행을 위한 로그인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채팅 방에 입장하기 전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로그인하여 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정보를 얻어온다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SW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회원 가입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REGISTER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신규회원을 위한 회원가입 과정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APP&amp;DB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 회원을 회원관리 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등록한다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SW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채팅 이용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Multi-Chat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Text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기반의 일반적인 실시간 채팅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1:1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채팅과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N:N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다중 채팅을 지원한다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SW</a:t>
                      </a: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음성인식 기반 채팅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Multi-Chat(TTS&amp;STT)</a:t>
                      </a:r>
                      <a:endParaRPr kumimoji="1" lang="en-US" altLang="ko-KR" sz="900" u="none" strike="noStrike" cap="none" normalizeH="0" baseline="0" dirty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음성인식 기반의 채팅 기능 지원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STT &amp; TTS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기능을 이용해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음성을 이용한 채팅을 할 수 있다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6206ACD-47CE-4332-A0CA-16E18D2A0047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>
            <a:extLst>
              <a:ext uri="{FF2B5EF4-FFF2-40B4-BE49-F238E27FC236}">
                <a16:creationId xmlns="" xmlns:a16="http://schemas.microsoft.com/office/drawing/2014/main" id="{EB104DE2-8B21-4F2F-BB61-340C0184DD42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="" xmlns:a16="http://schemas.microsoft.com/office/drawing/2014/main" id="{43368220-22B0-4B06-9D78-68972AC78424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2" name="제목 12">
            <a:extLst>
              <a:ext uri="{FF2B5EF4-FFF2-40B4-BE49-F238E27FC236}">
                <a16:creationId xmlns="" xmlns:a16="http://schemas.microsoft.com/office/drawing/2014/main" id="{DBA1CB5D-A3D1-4E6D-948E-D9109CF71988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63" name="Picture 6">
            <a:extLst>
              <a:ext uri="{FF2B5EF4-FFF2-40B4-BE49-F238E27FC236}">
                <a16:creationId xmlns="" xmlns:a16="http://schemas.microsoft.com/office/drawing/2014/main" id="{8A40F856-EC9C-48F7-A73C-9BC08C69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="" xmlns:a16="http://schemas.microsoft.com/office/drawing/2014/main" id="{620650A5-7C85-4309-8DCF-08ADA98B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" name="막힌 원호 164">
            <a:extLst>
              <a:ext uri="{FF2B5EF4-FFF2-40B4-BE49-F238E27FC236}">
                <a16:creationId xmlns="" xmlns:a16="http://schemas.microsoft.com/office/drawing/2014/main" id="{F222B266-4A93-4B7C-98B7-91FACCBBC0E2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바닥글 개체 틀 78">
            <a:extLst>
              <a:ext uri="{FF2B5EF4-FFF2-40B4-BE49-F238E27FC236}">
                <a16:creationId xmlns="" xmlns:a16="http://schemas.microsoft.com/office/drawing/2014/main" id="{86DB1FE6-37E8-464D-946E-FD1B6B72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67" name="표 166">
            <a:extLst>
              <a:ext uri="{FF2B5EF4-FFF2-40B4-BE49-F238E27FC236}">
                <a16:creationId xmlns="" xmlns:a16="http://schemas.microsoft.com/office/drawing/2014/main" id="{A986AB84-3B8D-40AB-B555-AE10AF308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89891"/>
              </p:ext>
            </p:extLst>
          </p:nvPr>
        </p:nvGraphicFramePr>
        <p:xfrm>
          <a:off x="188622" y="2233248"/>
          <a:ext cx="8877138" cy="4624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4323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8" name="AutoShape 85">
            <a:extLst>
              <a:ext uri="{FF2B5EF4-FFF2-40B4-BE49-F238E27FC236}">
                <a16:creationId xmlns="" xmlns:a16="http://schemas.microsoft.com/office/drawing/2014/main" id="{D2F6D7E9-85DB-4001-90B7-FFEB6E6F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5" y="2716094"/>
            <a:ext cx="8713189" cy="387451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 Box 59">
            <a:extLst>
              <a:ext uri="{FF2B5EF4-FFF2-40B4-BE49-F238E27FC236}">
                <a16:creationId xmlns="" xmlns:a16="http://schemas.microsoft.com/office/drawing/2014/main" id="{C488AEBB-3EB2-4FBE-B609-BFF44F7B1206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5496837" y="2759701"/>
            <a:ext cx="3034429" cy="441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 실행</a:t>
            </a: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 및 로그인</a:t>
            </a: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기존 회원인 경우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ID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  입력해 로그인 한다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             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기존 회원이 아닌 경우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가입을 한 후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로그인 한다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400" b="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채팅방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입장</a:t>
            </a: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Text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이용한 채팅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또는 음성인식을 이용한 채팅 가능</a:t>
            </a: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송신 →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STT,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수신 →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TTS</a:t>
            </a:r>
          </a:p>
          <a:p>
            <a:pPr marL="228600" indent="-228600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0" name="표 169">
            <a:extLst>
              <a:ext uri="{FF2B5EF4-FFF2-40B4-BE49-F238E27FC236}">
                <a16:creationId xmlns="" xmlns:a16="http://schemas.microsoft.com/office/drawing/2014/main" id="{3233963E-2343-4CEE-9397-BB954CF37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16000"/>
              </p:ext>
            </p:extLst>
          </p:nvPr>
        </p:nvGraphicFramePr>
        <p:xfrm>
          <a:off x="168879" y="1440592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684(GitLab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2019.10.29</a:t>
                      </a:r>
                      <a:endParaRPr lang="ko-KR" altLang="en-US" sz="1000" b="1" dirty="0" smtClean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STT&amp;TTS</a:t>
                      </a:r>
                      <a:r>
                        <a:rPr lang="ko-KR" altLang="en-US" sz="1000" dirty="0"/>
                        <a:t> 기능을 기반으로 한 사회적 약자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시각장애인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장년층 노인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위한 채팅 </a:t>
                      </a:r>
                      <a:r>
                        <a:rPr lang="en-US" altLang="ko-KR" sz="1000" dirty="0"/>
                        <a:t>Application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정민진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A446F05C-D360-4453-AF1D-99A6A10D6D12}"/>
              </a:ext>
            </a:extLst>
          </p:cNvPr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pic>
        <p:nvPicPr>
          <p:cNvPr id="172" name="그림 171">
            <a:extLst>
              <a:ext uri="{FF2B5EF4-FFF2-40B4-BE49-F238E27FC236}">
                <a16:creationId xmlns="" xmlns:a16="http://schemas.microsoft.com/office/drawing/2014/main" id="{C6B2B62E-664C-4F17-A6B4-E1AA855E7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44" y="2745138"/>
            <a:ext cx="4957225" cy="37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I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45947"/>
              </p:ext>
            </p:extLst>
          </p:nvPr>
        </p:nvGraphicFramePr>
        <p:xfrm>
          <a:off x="539552" y="1340768"/>
          <a:ext cx="7992888" cy="392389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ENTER-ID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아이디 입력 창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앱을 시작했을 때 처음으로 볼 수 있는 창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채팅방에 입장하기 전에 사용자는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입력해야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채팅방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안에서 각 클라이언트들을 구별한다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92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 &amp; PW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본인의 아이디를 입력창에 입력하고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입력＇ 버튼을 누르면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웹서버에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클라이언트의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 전송된다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앱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시작 창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00250"/>
            <a:ext cx="213142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I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82761"/>
              </p:ext>
            </p:extLst>
          </p:nvPr>
        </p:nvGraphicFramePr>
        <p:xfrm>
          <a:off x="539552" y="1340768"/>
          <a:ext cx="7992888" cy="3608096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REGISTER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회원가입창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7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 가입 시 뜨는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인텐트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 &amp; PW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∎질문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1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번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질문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2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번에 해당하는 답 입력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4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가지 정보 모두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웹서버에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전송한다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077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회원가입 창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78" y="1772815"/>
            <a:ext cx="2106314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5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4184</Words>
  <Application>Microsoft Office PowerPoint</Application>
  <PresentationFormat>화면 슬라이드 쇼(4:3)</PresentationFormat>
  <Paragraphs>1055</Paragraphs>
  <Slides>32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굴림</vt:lpstr>
      <vt:lpstr>Arial</vt:lpstr>
      <vt:lpstr>현대하모니 M</vt:lpstr>
      <vt:lpstr>맑은 고딕</vt:lpstr>
      <vt:lpstr>Wingdings</vt:lpstr>
      <vt:lpstr>Tahoma</vt:lpstr>
      <vt:lpstr>Monotype Sorts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Windows 사용자</cp:lastModifiedBy>
  <cp:revision>166</cp:revision>
  <dcterms:created xsi:type="dcterms:W3CDTF">2014-04-16T00:55:54Z</dcterms:created>
  <dcterms:modified xsi:type="dcterms:W3CDTF">2019-10-29T12:02:14Z</dcterms:modified>
</cp:coreProperties>
</file>