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2" r:id="rId3"/>
    <p:sldId id="325" r:id="rId4"/>
    <p:sldId id="324" r:id="rId5"/>
    <p:sldId id="322" r:id="rId6"/>
    <p:sldId id="327" r:id="rId7"/>
    <p:sldId id="338" r:id="rId8"/>
    <p:sldId id="326" r:id="rId9"/>
    <p:sldId id="328" r:id="rId10"/>
    <p:sldId id="339" r:id="rId11"/>
    <p:sldId id="319" r:id="rId12"/>
    <p:sldId id="320" r:id="rId13"/>
    <p:sldId id="321" r:id="rId14"/>
    <p:sldId id="330" r:id="rId15"/>
    <p:sldId id="329" r:id="rId16"/>
    <p:sldId id="316" r:id="rId17"/>
    <p:sldId id="333" r:id="rId18"/>
    <p:sldId id="334" r:id="rId19"/>
    <p:sldId id="331" r:id="rId20"/>
    <p:sldId id="306" r:id="rId21"/>
    <p:sldId id="308" r:id="rId22"/>
    <p:sldId id="317" r:id="rId23"/>
    <p:sldId id="309" r:id="rId24"/>
    <p:sldId id="335" r:id="rId25"/>
    <p:sldId id="340" r:id="rId26"/>
    <p:sldId id="336" r:id="rId27"/>
    <p:sldId id="337" r:id="rId28"/>
    <p:sldId id="33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3E4"/>
    <a:srgbClr val="328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268" autoAdjust="0"/>
  </p:normalViewPr>
  <p:slideViewPr>
    <p:cSldViewPr>
      <p:cViewPr varScale="1">
        <p:scale>
          <a:sx n="91" d="100"/>
          <a:sy n="91" d="100"/>
        </p:scale>
        <p:origin x="156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94461-FBEE-40AD-BCD5-78794BA34359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45933-7DBF-4386-8404-E5DC4EB4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8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A05C-D69B-4D59-A9A5-7CC2714D8B3D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A05C-D69B-4D59-A9A5-7CC2714D8B3D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82C6-AB7F-44F3-AE8E-4BF8242A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1430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Perceptual Dissimilarity and Intra–Speaker Indication</a:t>
            </a:r>
            <a:endParaRPr lang="en-US" sz="3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54" y="2810470"/>
            <a:ext cx="9144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Sidharth</a:t>
            </a:r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Gulati, </a:t>
            </a:r>
            <a:r>
              <a:rPr lang="en-US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Tushar</a:t>
            </a:r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Sudhakar</a:t>
            </a:r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Jee</a:t>
            </a:r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Da </a:t>
            </a:r>
            <a:r>
              <a:rPr lang="en-US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Teng</a:t>
            </a:r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University of California, Los Angeles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Henry </a:t>
            </a:r>
            <a:r>
              <a:rPr lang="en-US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Samueli</a:t>
            </a:r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School of Engineering and Applied Science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Electrical Engineering Department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March 09, 2016</a:t>
            </a:r>
            <a:endParaRPr lang="en-US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H1-H2</a:t>
            </a: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751820"/>
            <a:ext cx="7620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" y="776438"/>
            <a:ext cx="7567837" cy="51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F0, F1, F2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" name="Picture 16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2400" y="1076231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Low frequency features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2326" y="4444535"/>
            <a:ext cx="6570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Relations are found between F1 and closing of oral cavity, F2 and the back displacement of the tongue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2326" y="1814279"/>
            <a:ext cx="6570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F0 – fundamental frequency of glottal vibration. Different speaker will be measured with different values, in general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740" y="3383939"/>
            <a:ext cx="657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Temporal variation of F0 (known as pitch contour), is useful </a:t>
            </a: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speaker cue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F3, F4 – Features of the Vocal Tract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400" y="1076231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High frequency formants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1721419"/>
            <a:ext cx="657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Formants provide info about shape and length of vocal tract (voiced speech)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398" y="2574594"/>
            <a:ext cx="6570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In general, F1, F2 varies considerably; F3, F4 stays steady. Taking average across frames for F3, F4 makes more sense.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398" y="5252739"/>
            <a:ext cx="6570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Even higher order formant discarded since Fs = 22,050Hz.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398" y="4101555"/>
            <a:ext cx="6570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Calculate F1 ~ F4 for each frames, and take average across frames. So each formant has one value as feature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Mel-Frequency </a:t>
            </a:r>
            <a:r>
              <a:rPr lang="en-US" sz="2800" kern="1800" spc="5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Cepstrum</a:t>
            </a:r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Coefficient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7954" y="751820"/>
            <a:ext cx="7620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Converting to Mel scale through grouping by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filterbank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mimics how cochlea discerns frequency differences: higher resolution in low frequency</a:t>
            </a: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Taking DCT to the log of energies produced by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filterbank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produce coefficients as features</a:t>
            </a: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Using first few DCT coefficients keeps the “shape” of the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-frequency spectrum </a:t>
            </a: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DCT does a good job to aperiodic spectrum with fewer coefficients</a:t>
            </a:r>
          </a:p>
          <a:p>
            <a:pPr algn="just">
              <a:lnSpc>
                <a:spcPct val="90000"/>
              </a:lnSpc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used 13 MFCC coefficients in total for each speech file. Taking average across frames.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15126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Linear Predictive </a:t>
            </a:r>
            <a:r>
              <a:rPr lang="en-US" sz="2800" kern="1800" spc="5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Cepstral</a:t>
            </a:r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Coefficients (LPCC)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211126"/>
            <a:ext cx="1880709" cy="382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1243126"/>
                <a:ext cx="7620000" cy="5306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• Model vocal tract as all-pole filter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Verdana" pitchFamily="34" charset="0"/>
                        <a:cs typeface="Verdana" pitchFamily="34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Verdana" pitchFamily="34" charset="0"/>
                            <a:cs typeface="Verdana" pitchFamily="34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Verdana" pitchFamily="34" charset="0"/>
                        <a:cs typeface="Verdana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Verdana" pitchFamily="34" charset="0"/>
                        <a:cs typeface="Verdana" pitchFamily="34" charset="0"/>
                      </a:rPr>
                      <m:t> </m:t>
                    </m:r>
                    <m:f>
                      <m:fPr>
                        <m:ctrlPr>
                          <a:rPr lang="bg-BG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Verdana" pitchFamily="34" charset="0"/>
                            <a:cs typeface="Verdana" pitchFamily="34" charset="0"/>
                          </a:rPr>
                          <m:t>𝐺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Verdana" pitchFamily="34" charset="0"/>
                            <a:cs typeface="Verdana" pitchFamily="34" charset="0"/>
                          </a:rPr>
                          <m:t>1 − </m:t>
                        </m:r>
                        <m:nary>
                          <m:naryPr>
                            <m:chr m:val="∑"/>
                            <m:ctrlPr>
                              <a:rPr lang="is-I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Verdana" pitchFamily="34" charset="0"/>
                                <a:cs typeface="Verdana" pitchFamily="34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Verdana" pitchFamily="34" charset="0"/>
                                <a:cs typeface="Verdana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  <a:ea typeface="Verdana" pitchFamily="34" charset="0"/>
                                <a:cs typeface="Verdana" pitchFamily="34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  <a:ea typeface="Verdana" pitchFamily="34" charset="0"/>
                                    <a:cs typeface="Verdana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charset="0"/>
                                    <a:ea typeface="Verdana" pitchFamily="34" charset="0"/>
                                    <a:cs typeface="Verdana" pitchFamily="34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Verdana" pitchFamily="34" charset="0"/>
                        <a:cs typeface="Verdana" pitchFamily="34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		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•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Verdana" pitchFamily="34" charset="0"/>
                        <a:cs typeface="Verdana" pitchFamily="34" charset="0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are called Linear Predictive Coefficients (LPC), which are computed through based on autocorrelation or covariance method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• Apply </a:t>
                </a:r>
                <a:r>
                  <a:rPr lang="en-US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cepstral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analysis to the </a:t>
                </a: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LPC to obtain a more stable feature since LPC is very sensitive to frame synchronization and numerical errors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• Good feature for speaker id since it’s a model for the vocal tract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243126"/>
                <a:ext cx="7620000" cy="5306261"/>
              </a:xfrm>
              <a:prstGeom prst="rect">
                <a:avLst/>
              </a:prstGeom>
              <a:blipFill rotWithShape="0">
                <a:blip r:embed="rId4"/>
                <a:stretch>
                  <a:fillRect l="-1200" t="-1609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6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95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Experimental Results</a:t>
            </a:r>
            <a:endParaRPr lang="en-US" sz="3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Experimental Results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066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Feature Dimension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648289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We used 71 features for training and testing in this project. The break up of features is given below :</a:t>
            </a: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70105"/>
              </p:ext>
            </p:extLst>
          </p:nvPr>
        </p:nvGraphicFramePr>
        <p:xfrm>
          <a:off x="2819400" y="2971800"/>
          <a:ext cx="3022600" cy="2438400"/>
        </p:xfrm>
        <a:graphic>
          <a:graphicData uri="http://schemas.openxmlformats.org/drawingml/2006/table">
            <a:tbl>
              <a:tblPr/>
              <a:tblGrid>
                <a:gridCol w="1511300"/>
                <a:gridCol w="15113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Feature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Number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HNR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CPP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H1-H2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MFCC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LPCC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0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Experimental Results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2" y="1905000"/>
            <a:ext cx="7999828" cy="403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7954" y="1006103"/>
            <a:ext cx="76200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Below is a sample formant plot for speaker 51A_2a.</a:t>
            </a: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Experimental Results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7954" y="971297"/>
            <a:ext cx="76200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Below are sample H1-H2, CPP, HNR, 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MFCC (⍺</a:t>
            </a:r>
            <a:r>
              <a:rPr lang="en-US" sz="24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and LPCC plots for speaker 51A_2a.</a:t>
            </a: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432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Experimental Results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066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Perceptual Dissimilarity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648289"/>
            <a:ext cx="7620000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We used Bagged Trees Ensemble method for predicting Perceptual Dissimilarity.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The minimum Average Root Mean Square Error for Perceptual Dissimilarity was found to be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1.88.</a:t>
            </a:r>
          </a:p>
          <a:p>
            <a:pPr algn="just">
              <a:lnSpc>
                <a:spcPct val="90000"/>
              </a:lnSpc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AdaBoost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Trees were used for Speaker Recognition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Minimum Classification Error Rate was 3.33%.</a:t>
            </a: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881735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Intra Speaker Indication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Outline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7954" y="1045712"/>
            <a:ext cx="76200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 description and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motivation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Algorithm design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Experimental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Future work and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conclusion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3577269"/>
            <a:ext cx="3035300" cy="23776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577268"/>
            <a:ext cx="3124200" cy="2366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565991"/>
            <a:ext cx="2819400" cy="24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Experimental Results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066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Classification Error For Different Classifiers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981200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it is evident from the above table, minimum classification error was achieved using Ensemble(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AdaBoost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Classifier.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accuracy of SVM is low because there is not enough data to train high dimension support vectors.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31232"/>
              </p:ext>
            </p:extLst>
          </p:nvPr>
        </p:nvGraphicFramePr>
        <p:xfrm>
          <a:off x="1219200" y="1843445"/>
          <a:ext cx="6705600" cy="1628334"/>
        </p:xfrm>
        <a:graphic>
          <a:graphicData uri="http://schemas.openxmlformats.org/drawingml/2006/table">
            <a:tbl>
              <a:tblPr/>
              <a:tblGrid>
                <a:gridCol w="3766622"/>
                <a:gridCol w="1469489"/>
                <a:gridCol w="1469489"/>
              </a:tblGrid>
              <a:tr h="420086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Classification Error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8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AdaBoost 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(Num. of Trees = 100)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SVM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Naïve Bayes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4200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3.333333333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27.33333333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11.66666667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6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 </a:t>
            </a:r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(Intra-Speaker Indication)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54" y="3581400"/>
            <a:ext cx="805124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above figure shows the variation of   Classification Error with respect to number of Trees in the Ensemble Method.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you can see, minimum classification error was 3.33%, achieved with 100 Trees in the Ensemble.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65275"/>
            <a:ext cx="4646583" cy="29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 (Perceptual Dissimilarity)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54" y="3581400"/>
            <a:ext cx="805124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above figure shows the variation of   RMS Error with respect to number of Trees in the Ensemble (Bag) Method used for Regression.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you can see, minimum RMS Error was 1.88, achieved with 100 Trees in the Ensemble.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14400"/>
            <a:ext cx="4800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else we tried and observed?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54" y="990600"/>
            <a:ext cx="7620000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For using Formants(F1 - F4) as features, we tried modelling them using Gaussian Mixture Model, but the classification error rate was high that is, around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%. Also, the RMS error was 2.43, which is quite high.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But, when we used the average value of corresponding formants as features, classification error considerably dropped to 3.33% and a RMS error of 1.88.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Same, technique was done for using MFCCs as features, but the classification rate was quite high(~15%). But, with mean value of MFCC it dropped considerably to 3.33%.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Conclusion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990600"/>
            <a:ext cx="8458200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The goal of the project was to build a system that could discern the perceptual properties of different speaker and thereby, predicting the measure of intra – speaker indication.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This project implemented 2 well known features namely, MFCC and LPCC along with formants, pitch period, CPP, HNR  and the difference between first and second harmonics.</a:t>
            </a:r>
          </a:p>
          <a:p>
            <a:pPr algn="just">
              <a:lnSpc>
                <a:spcPct val="90000"/>
              </a:lnSpc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Though, in general, F1 and F2 vary considerably, but the finding of this project suggest that F1 and F2 not vary considerably, thereby giving a high accuracy rate for perceptual dissimilarity and intra-speaker indication.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Future Work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54" y="990600"/>
            <a:ext cx="7620000" cy="555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In the second stage, we wish to analyze the system having speech data under the influence of noise. We also plan to have a system to identify speakers using conversational speech data.</a:t>
            </a:r>
          </a:p>
          <a:p>
            <a:endParaRPr lang="en-US" sz="2400" dirty="0" smtClean="0"/>
          </a:p>
          <a:p>
            <a:r>
              <a:rPr lang="en-US" sz="2400" dirty="0" smtClean="0"/>
              <a:t>• We tried using GMM with M =4,8,16 but the efficiency was not good, due to small dataset. We wish to model the voice features using GMM  with a  large dataset and analyze the perceptual dissimilarity.</a:t>
            </a:r>
          </a:p>
          <a:p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 smtClean="0"/>
              <a:t>In an another attempt, we would like to analyze voiced and unvoiced segments of the speech separately and test on the same dataset.</a:t>
            </a:r>
            <a:endParaRPr lang="en-US" sz="2400" dirty="0"/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4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References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54" y="893290"/>
            <a:ext cx="7620000" cy="581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err="1" smtClean="0"/>
              <a:t>Kreiman</a:t>
            </a:r>
            <a:r>
              <a:rPr lang="en-US" sz="2400" dirty="0"/>
              <a:t>, J., Park, S. J., Keating, P. A., &amp; </a:t>
            </a:r>
            <a:r>
              <a:rPr lang="en-US" sz="2400" dirty="0" err="1"/>
              <a:t>Alwan</a:t>
            </a:r>
            <a:r>
              <a:rPr lang="en-US" sz="2400" dirty="0"/>
              <a:t>, A. (2015). The Relationship Between Acoustic and Perceived </a:t>
            </a:r>
            <a:r>
              <a:rPr lang="en-US" sz="2400" dirty="0" err="1"/>
              <a:t>Intraspeaker</a:t>
            </a:r>
            <a:r>
              <a:rPr lang="en-US" sz="2400" dirty="0"/>
              <a:t> Variability in Voice Quality. In Sixteenth Annual Conference of the International Speech Communication Association</a:t>
            </a:r>
            <a:r>
              <a:rPr lang="en-US" sz="2400" dirty="0" smtClean="0"/>
              <a:t>.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2400" dirty="0" smtClean="0"/>
              <a:t>• Nolan</a:t>
            </a:r>
            <a:r>
              <a:rPr lang="en-US" sz="2400" dirty="0"/>
              <a:t>, F., McDougall, K., &amp; Hudson, T. (2011, August). Some acoustic correlates of perceived (dis) similarity between same-accent voices. </a:t>
            </a:r>
            <a:r>
              <a:rPr lang="en-US" sz="2400" dirty="0" err="1"/>
              <a:t>InProceedings</a:t>
            </a:r>
            <a:r>
              <a:rPr lang="en-US" sz="2400" dirty="0"/>
              <a:t> of the 17th International Congress of Phonetic Sciences, Hong Kong (Vol. 17, No. 21, pp. 1506-1509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 smtClean="0"/>
              <a:t>• http</a:t>
            </a:r>
            <a:r>
              <a:rPr lang="en-US" sz="2400" dirty="0"/>
              <a:t>://</a:t>
            </a:r>
            <a:r>
              <a:rPr lang="en-US" sz="2400" dirty="0" err="1" smtClean="0"/>
              <a:t>www.ee.ic.ac.uk</a:t>
            </a:r>
            <a:r>
              <a:rPr lang="en-US" sz="2400" dirty="0" smtClean="0"/>
              <a:t>/</a:t>
            </a:r>
            <a:r>
              <a:rPr lang="en-US" sz="2400" dirty="0" err="1" smtClean="0"/>
              <a:t>hp</a:t>
            </a:r>
            <a:r>
              <a:rPr lang="en-US" sz="2400" dirty="0" smtClean="0"/>
              <a:t>/staff/</a:t>
            </a:r>
            <a:r>
              <a:rPr lang="en-US" sz="2400" dirty="0" err="1" smtClean="0"/>
              <a:t>dmb</a:t>
            </a:r>
            <a:r>
              <a:rPr lang="en-US" sz="2400" dirty="0" smtClean="0"/>
              <a:t>/</a:t>
            </a:r>
            <a:r>
              <a:rPr lang="en-US" sz="2400" dirty="0" err="1" smtClean="0"/>
              <a:t>voicebox</a:t>
            </a:r>
            <a:r>
              <a:rPr lang="en-US" sz="2400" dirty="0" smtClean="0"/>
              <a:t>/</a:t>
            </a:r>
            <a:r>
              <a:rPr lang="en-US" sz="2400" dirty="0" err="1" smtClean="0"/>
              <a:t>voicebox</a:t>
            </a:r>
            <a:r>
              <a:rPr lang="en-US" sz="2400" dirty="0" smtClean="0"/>
              <a:t>. html - </a:t>
            </a:r>
            <a:r>
              <a:rPr lang="en-US" sz="2400" dirty="0" err="1" smtClean="0"/>
              <a:t>Voicebox</a:t>
            </a:r>
            <a:endParaRPr lang="en-US" sz="2400" dirty="0" smtClean="0"/>
          </a:p>
          <a:p>
            <a:endParaRPr lang="en-US" sz="2400" dirty="0"/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References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54" y="990600"/>
            <a:ext cx="7620000" cy="559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Espy-Wilson</a:t>
            </a:r>
            <a:r>
              <a:rPr lang="en-US" sz="2400" dirty="0"/>
              <a:t>, C. Y., </a:t>
            </a:r>
            <a:r>
              <a:rPr lang="en-US" sz="2400" dirty="0" err="1"/>
              <a:t>Manocha</a:t>
            </a:r>
            <a:r>
              <a:rPr lang="en-US" sz="2400" dirty="0"/>
              <a:t>, S., &amp; </a:t>
            </a:r>
            <a:r>
              <a:rPr lang="en-US" sz="2400" dirty="0" err="1"/>
              <a:t>Vishnubhotla</a:t>
            </a:r>
            <a:r>
              <a:rPr lang="en-US" sz="2400" dirty="0"/>
              <a:t>, S. (2006, September). A new set of features for </a:t>
            </a:r>
            <a:r>
              <a:rPr lang="en-US" sz="2400" dirty="0" err="1"/>
              <a:t>textindependent</a:t>
            </a:r>
            <a:r>
              <a:rPr lang="en-US" sz="2400" dirty="0"/>
              <a:t> speaker identification. In INTERSPEECH.</a:t>
            </a:r>
          </a:p>
          <a:p>
            <a:endParaRPr lang="en-US" sz="2400" dirty="0"/>
          </a:p>
          <a:p>
            <a:r>
              <a:rPr lang="en-US" sz="2400" dirty="0" smtClean="0"/>
              <a:t>• </a:t>
            </a:r>
            <a:r>
              <a:rPr lang="en-US" sz="2400" dirty="0" err="1" smtClean="0"/>
              <a:t>Kinnunen</a:t>
            </a:r>
            <a:r>
              <a:rPr lang="en-US" sz="2400" dirty="0"/>
              <a:t>, T., &amp; González-</a:t>
            </a:r>
            <a:r>
              <a:rPr lang="en-US" sz="2400" dirty="0" err="1"/>
              <a:t>Hautamäki</a:t>
            </a:r>
            <a:r>
              <a:rPr lang="en-US" sz="2400" dirty="0"/>
              <a:t>, R. (2005, October). Long-term f0 modeling for text-independent speaker recognition. In </a:t>
            </a:r>
            <a:r>
              <a:rPr lang="en-US" sz="2400" i="1" dirty="0"/>
              <a:t>Proceedings of the 10th International Conference Speech and Computer (SPECOM), </a:t>
            </a:r>
            <a:r>
              <a:rPr lang="en-US" sz="2400" i="1" dirty="0" err="1"/>
              <a:t>Patras</a:t>
            </a:r>
            <a:r>
              <a:rPr lang="en-US" sz="2400" i="1" dirty="0"/>
              <a:t>, Greece</a:t>
            </a:r>
            <a:r>
              <a:rPr lang="en-US" sz="2400" dirty="0"/>
              <a:t> (pp. 567-570).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dirty="0" smtClean="0"/>
          </a:p>
          <a:p>
            <a:r>
              <a:rPr lang="en-US" sz="2400" dirty="0"/>
              <a:t>• </a:t>
            </a:r>
            <a:r>
              <a:rPr lang="en-US" sz="2400" dirty="0" smtClean="0"/>
              <a:t>Y</a:t>
            </a:r>
            <a:r>
              <a:rPr lang="en-US" sz="2400" dirty="0"/>
              <a:t>.-L. </a:t>
            </a:r>
            <a:r>
              <a:rPr lang="en-US" sz="2400" dirty="0" err="1"/>
              <a:t>Shue</a:t>
            </a:r>
            <a:r>
              <a:rPr lang="en-US" sz="2400" dirty="0"/>
              <a:t> (2010), The voice source in speech production: Data, analysis and models. UCLA dissertation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Finish Line!!!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54" y="1217170"/>
            <a:ext cx="76200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Thank You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354" y="3045970"/>
            <a:ext cx="76200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Questions?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 description and Motivation</a:t>
            </a: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7954" y="1143000"/>
            <a:ext cx="7620000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</a:t>
            </a:r>
            <a:r>
              <a:rPr lang="en-US" sz="2400" dirty="0"/>
              <a:t>Finding a set of acoustic features and algorithms that predict the </a:t>
            </a:r>
            <a:r>
              <a:rPr lang="en-US" sz="2400" dirty="0" smtClean="0"/>
              <a:t>perceptual dis-similarity and provide a measure of  intra speaker indication.</a:t>
            </a:r>
          </a:p>
          <a:p>
            <a:pPr algn="just"/>
            <a:endParaRPr lang="en-US" sz="2400" dirty="0" smtClean="0"/>
          </a:p>
          <a:p>
            <a:r>
              <a:rPr lang="en-US" sz="2400" dirty="0"/>
              <a:t>•Speaker recognition is a potential technology that is continuously evolving to make our daily lives more secure. Applications include protection </a:t>
            </a:r>
            <a:r>
              <a:rPr lang="en-US" sz="2400" dirty="0" smtClean="0"/>
              <a:t>of </a:t>
            </a:r>
            <a:r>
              <a:rPr lang="en-US" sz="2400" dirty="0"/>
              <a:t>electronic belongings, command and control, transcription of recorded speech and  searching audio documents</a:t>
            </a:r>
            <a:r>
              <a:rPr lang="en-US" sz="2400" dirty="0" smtClean="0"/>
              <a:t>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/>
              <a:t>• A type of Biometric used to identify and authenticate users based on their voice.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Algorithmic Design</a:t>
            </a:r>
            <a:endParaRPr lang="en-US" sz="2800" kern="1800" spc="5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" y="1066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Flowchart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465"/>
            <a:ext cx="9144000" cy="44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95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Feature Extraction</a:t>
            </a:r>
            <a:endParaRPr lang="en-US" sz="32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Cepstral</a:t>
            </a:r>
            <a:r>
              <a:rPr lang="en-US" sz="2800" kern="1800" spc="5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Peak </a:t>
            </a:r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Prominence (</a:t>
            </a:r>
            <a:r>
              <a:rPr lang="en-US" sz="2800" kern="1800" spc="5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CPP)</a:t>
            </a: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7954" y="1103024"/>
            <a:ext cx="7620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</a:t>
            </a:r>
            <a:r>
              <a:rPr lang="en-US" sz="2400" dirty="0"/>
              <a:t>Evaluated using </a:t>
            </a:r>
            <a:r>
              <a:rPr lang="en-US" sz="2400" dirty="0" err="1"/>
              <a:t>VoiceSauce</a:t>
            </a:r>
            <a:r>
              <a:rPr lang="en-US" sz="2400" dirty="0" smtClean="0"/>
              <a:t>.</a:t>
            </a:r>
          </a:p>
          <a:p>
            <a:endParaRPr lang="en-US" sz="1000" dirty="0"/>
          </a:p>
          <a:p>
            <a:r>
              <a:rPr lang="en-US" sz="2400" dirty="0" smtClean="0"/>
              <a:t>•It is </a:t>
            </a:r>
            <a:r>
              <a:rPr lang="en-US" sz="2400" dirty="0"/>
              <a:t>the difference in amplitude between the </a:t>
            </a:r>
            <a:r>
              <a:rPr lang="en-US" sz="2400" dirty="0" err="1"/>
              <a:t>Cepstral</a:t>
            </a:r>
            <a:r>
              <a:rPr lang="en-US" sz="2400" dirty="0"/>
              <a:t> peak and the corresponding value on the regression line </a:t>
            </a:r>
            <a:r>
              <a:rPr lang="en-US" sz="2400" dirty="0" smtClean="0"/>
              <a:t>directly below </a:t>
            </a:r>
            <a:r>
              <a:rPr lang="en-US" sz="2400" dirty="0"/>
              <a:t>the peak</a:t>
            </a:r>
            <a:r>
              <a:rPr lang="en-US" sz="2400" dirty="0" smtClean="0"/>
              <a:t>.</a:t>
            </a:r>
          </a:p>
          <a:p>
            <a:endParaRPr lang="en-US" sz="1000" dirty="0"/>
          </a:p>
          <a:p>
            <a:r>
              <a:rPr lang="en-US" sz="2400" dirty="0" smtClean="0"/>
              <a:t>•A </a:t>
            </a:r>
            <a:r>
              <a:rPr lang="en-US" sz="2400" dirty="0"/>
              <a:t>robust and promising acoustic measure of Dysphonia severity</a:t>
            </a:r>
            <a:r>
              <a:rPr lang="en-US" sz="2400" dirty="0" smtClean="0"/>
              <a:t>.</a:t>
            </a:r>
          </a:p>
          <a:p>
            <a:endParaRPr lang="en-US" sz="1000" dirty="0"/>
          </a:p>
          <a:p>
            <a:r>
              <a:rPr lang="en-US" sz="2400" dirty="0" smtClean="0"/>
              <a:t>•</a:t>
            </a:r>
            <a:r>
              <a:rPr lang="en-US" sz="2400" dirty="0"/>
              <a:t>Dysphonia is an inability to produce voice </a:t>
            </a:r>
            <a:r>
              <a:rPr lang="en-US" sz="2400" dirty="0" smtClean="0"/>
              <a:t>sounds( most often vowel) </a:t>
            </a:r>
            <a:r>
              <a:rPr lang="en-US" sz="2400" dirty="0"/>
              <a:t>due to impairment of vocal organ</a:t>
            </a:r>
            <a:r>
              <a:rPr lang="en-US" sz="2400" dirty="0" smtClean="0"/>
              <a:t>.</a:t>
            </a:r>
          </a:p>
          <a:p>
            <a:endParaRPr lang="en-US" sz="1000" dirty="0"/>
          </a:p>
          <a:p>
            <a:r>
              <a:rPr lang="en-US" sz="2400" dirty="0" smtClean="0"/>
              <a:t>•</a:t>
            </a:r>
            <a:r>
              <a:rPr lang="en-US" sz="2400" dirty="0"/>
              <a:t>Decreased mean </a:t>
            </a:r>
            <a:r>
              <a:rPr lang="en-US" sz="2400" dirty="0" err="1"/>
              <a:t>Cepstral</a:t>
            </a:r>
            <a:r>
              <a:rPr lang="en-US" sz="2400" dirty="0"/>
              <a:t> peak values found in </a:t>
            </a:r>
            <a:r>
              <a:rPr lang="en-US" sz="2400" dirty="0" err="1"/>
              <a:t>dys</a:t>
            </a:r>
            <a:r>
              <a:rPr lang="en-US" sz="2400" dirty="0"/>
              <a:t>-phonic individuals.</a:t>
            </a:r>
          </a:p>
          <a:p>
            <a:pPr algn="just">
              <a:lnSpc>
                <a:spcPct val="90000"/>
              </a:lnSpc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Cepstral</a:t>
            </a:r>
            <a:r>
              <a:rPr lang="en-US" sz="2800" kern="1800" spc="5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Peak </a:t>
            </a:r>
            <a:r>
              <a:rPr lang="en-US" sz="2800" kern="1800" spc="5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Prominence (</a:t>
            </a:r>
            <a:r>
              <a:rPr lang="en-US" sz="2800" kern="1800" spc="5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CPP)</a:t>
            </a: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7954" y="110302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6946900" cy="48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Harmonics-to-Noise Ratio (HNR)</a:t>
            </a: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7954" y="1103024"/>
            <a:ext cx="7620000" cy="596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</a:t>
            </a:r>
            <a:r>
              <a:rPr lang="en-US" sz="2400" dirty="0" smtClean="0"/>
              <a:t>Evaluated </a:t>
            </a:r>
            <a:r>
              <a:rPr lang="en-US" sz="2400" dirty="0"/>
              <a:t>using </a:t>
            </a:r>
            <a:r>
              <a:rPr lang="en-US" sz="2400" dirty="0" err="1"/>
              <a:t>VoiceSauce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•</a:t>
            </a:r>
            <a:r>
              <a:rPr lang="en-US" sz="2400" dirty="0"/>
              <a:t>U</a:t>
            </a:r>
            <a:r>
              <a:rPr lang="en-US" sz="2400" dirty="0" smtClean="0"/>
              <a:t>sed </a:t>
            </a:r>
            <a:r>
              <a:rPr lang="en-US" sz="2400" dirty="0"/>
              <a:t>as </a:t>
            </a:r>
            <a:r>
              <a:rPr lang="en-US" sz="2400" dirty="0" smtClean="0"/>
              <a:t>measure </a:t>
            </a:r>
            <a:r>
              <a:rPr lang="en-US" sz="2400" dirty="0"/>
              <a:t>of </a:t>
            </a:r>
            <a:r>
              <a:rPr lang="en-US" sz="2400" dirty="0" smtClean="0"/>
              <a:t>relative </a:t>
            </a:r>
            <a:r>
              <a:rPr lang="en-US" sz="2400" dirty="0"/>
              <a:t>amplitudes of the voiced and unvoiced components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</a:t>
            </a:r>
            <a:r>
              <a:rPr lang="en-US" sz="2400" dirty="0"/>
              <a:t>D</a:t>
            </a:r>
            <a:r>
              <a:rPr lang="en-US" sz="2400" dirty="0" smtClean="0"/>
              <a:t>etects </a:t>
            </a:r>
            <a:r>
              <a:rPr lang="en-US" sz="2400" dirty="0"/>
              <a:t>cycle-to-cycle </a:t>
            </a:r>
            <a:r>
              <a:rPr lang="en-US" sz="2400" dirty="0" smtClean="0"/>
              <a:t>perturbations.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Helps understand </a:t>
            </a:r>
            <a:r>
              <a:rPr lang="en-US" sz="2400" dirty="0" smtClean="0"/>
              <a:t>relation </a:t>
            </a:r>
            <a:r>
              <a:rPr lang="en-US" sz="2400" dirty="0"/>
              <a:t>between Harmonic structure energy, from the speech signal, and the additive noise due to different voice disorders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90000"/>
              </a:lnSpc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</a:t>
            </a:r>
            <a:r>
              <a:rPr lang="en-US" sz="2400" dirty="0" err="1"/>
              <a:t>A</a:t>
            </a:r>
            <a:r>
              <a:rPr lang="en-US" sz="2400" dirty="0" err="1" smtClean="0"/>
              <a:t>uditive</a:t>
            </a:r>
            <a:r>
              <a:rPr lang="en-US" sz="2400" dirty="0" smtClean="0"/>
              <a:t> </a:t>
            </a:r>
            <a:r>
              <a:rPr lang="en-US" sz="2400" dirty="0"/>
              <a:t>impression of a voice with a low HNR is </a:t>
            </a:r>
            <a:r>
              <a:rPr lang="en-US" sz="2400" dirty="0" smtClean="0"/>
              <a:t>overwhelmingly </a:t>
            </a:r>
            <a:r>
              <a:rPr lang="en-US" sz="2400" dirty="0"/>
              <a:t>hoarse, whereas a voice with a very high HNR sounds hypertensive/pressed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47" y="2743200"/>
            <a:ext cx="3009900" cy="58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0" y="228600"/>
            <a:ext cx="691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800" spc="5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H1-H2</a:t>
            </a:r>
          </a:p>
        </p:txBody>
      </p:sp>
      <p:pic>
        <p:nvPicPr>
          <p:cNvPr id="4" name="Picture 3" descr="UCLA_Dot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324600"/>
            <a:ext cx="1880709" cy="3829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1054453"/>
            <a:ext cx="7620000" cy="626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</a:t>
            </a:r>
            <a:r>
              <a:rPr lang="en-US" sz="2400" dirty="0"/>
              <a:t>Evaluated using </a:t>
            </a:r>
            <a:r>
              <a:rPr lang="en-US" sz="2400" dirty="0" err="1"/>
              <a:t>VoiceSauce</a:t>
            </a:r>
            <a:r>
              <a:rPr lang="en-US" sz="2400" dirty="0" smtClean="0"/>
              <a:t>.</a:t>
            </a:r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</a:t>
            </a:r>
            <a:r>
              <a:rPr lang="en-US" sz="2400" dirty="0"/>
              <a:t> It indicates relative length of the opening phase of the glottal </a:t>
            </a:r>
            <a:r>
              <a:rPr lang="en-US" sz="2400" dirty="0" smtClean="0"/>
              <a:t>pulse.</a:t>
            </a:r>
          </a:p>
          <a:p>
            <a:pPr algn="just">
              <a:lnSpc>
                <a:spcPct val="90000"/>
              </a:lnSpc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• Airway </a:t>
            </a:r>
            <a:r>
              <a:rPr lang="en-US" sz="2400" dirty="0"/>
              <a:t>at the </a:t>
            </a:r>
            <a:r>
              <a:rPr lang="en-US" sz="2400" dirty="0" smtClean="0"/>
              <a:t>vocal cord level is </a:t>
            </a:r>
            <a:r>
              <a:rPr lang="en-US" sz="2400"/>
              <a:t>the </a:t>
            </a:r>
            <a:r>
              <a:rPr lang="en-US" sz="2400" smtClean="0"/>
              <a:t>glottis.</a:t>
            </a:r>
          </a:p>
          <a:p>
            <a:pPr algn="just">
              <a:lnSpc>
                <a:spcPct val="90000"/>
              </a:lnSpc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</a:t>
            </a:r>
            <a:r>
              <a:rPr lang="en-US" sz="2400" dirty="0"/>
              <a:t>Adduction occurs when the vocal folds come together to close the </a:t>
            </a:r>
            <a:r>
              <a:rPr lang="en-US" sz="2400" dirty="0" smtClean="0"/>
              <a:t>glottis.</a:t>
            </a:r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</a:t>
            </a:r>
            <a:r>
              <a:rPr lang="en-US" sz="2400" dirty="0"/>
              <a:t>Differences in amplitudes of the first and second harmonics (H1, H2) are useful for </a:t>
            </a:r>
            <a:r>
              <a:rPr lang="en-US" sz="2400" dirty="0" smtClean="0"/>
              <a:t>quantifying degree </a:t>
            </a:r>
            <a:r>
              <a:rPr lang="en-US" sz="2400" dirty="0"/>
              <a:t>of glottal adduction in different voices </a:t>
            </a:r>
            <a:r>
              <a:rPr lang="en-US" sz="2400" dirty="0" smtClean="0"/>
              <a:t>perceived.</a:t>
            </a:r>
          </a:p>
          <a:p>
            <a:pPr algn="just"/>
            <a:endParaRPr lang="en-US" sz="2400" dirty="0" smtClean="0"/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1405</Words>
  <Application>Microsoft Macintosh PowerPoint</Application>
  <PresentationFormat>On-screen Show (4:3)</PresentationFormat>
  <Paragraphs>229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Cambria Math</vt:lpstr>
      <vt:lpstr>Verdana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</dc:creator>
  <cp:lastModifiedBy>Microsoft Office User</cp:lastModifiedBy>
  <cp:revision>255</cp:revision>
  <dcterms:created xsi:type="dcterms:W3CDTF">2012-06-01T20:47:03Z</dcterms:created>
  <dcterms:modified xsi:type="dcterms:W3CDTF">2016-03-09T08:01:35Z</dcterms:modified>
</cp:coreProperties>
</file>