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84" r:id="rId1"/>
  </p:sldMasterIdLst>
  <p:notesMasterIdLst>
    <p:notesMasterId r:id="rId12"/>
  </p:notesMasterIdLst>
  <p:sldIdLst>
    <p:sldId id="256" r:id="rId2"/>
    <p:sldId id="260" r:id="rId3"/>
    <p:sldId id="261" r:id="rId4"/>
    <p:sldId id="262" r:id="rId5"/>
    <p:sldId id="263" r:id="rId6"/>
    <p:sldId id="269" r:id="rId7"/>
    <p:sldId id="270" r:id="rId8"/>
    <p:sldId id="268" r:id="rId9"/>
    <p:sldId id="264" r:id="rId10"/>
    <p:sldId id="26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83707" autoAdjust="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E3EC7B-6C72-4FBB-87DF-2BD2CB7DC1E6}" type="datetimeFigureOut">
              <a:rPr lang="en-US" smtClean="0"/>
              <a:t>2/16/2019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62A795-6F94-4A96-B820-B9038480D048}" type="slidenum">
              <a:rPr lang="en-US" smtClean="0"/>
              <a:t>‹#›</a:t>
            </a:fld>
            <a:endParaRPr lang="en-US" dirty="0"/>
          </a:p>
        </p:txBody>
      </p:sp>
    </p:spTree>
    <p:extLst>
      <p:ext uri="{BB962C8B-B14F-4D97-AF65-F5344CB8AC3E}">
        <p14:creationId xmlns:p14="http://schemas.microsoft.com/office/powerpoint/2010/main" val="9664950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Are your classroom colors different than what you see in this template? That’s OK! Click on Design -&gt; Variants (the down arrow) -&gt; Pick the color scheme that works for you!</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Feel free to change any “You will…” and “I will…” statements to ensure they align with your classroom procedures and rules!</a:t>
            </a:r>
          </a:p>
        </p:txBody>
      </p:sp>
      <p:sp>
        <p:nvSpPr>
          <p:cNvPr id="4" name="Slide Number Placeholder 3"/>
          <p:cNvSpPr>
            <a:spLocks noGrp="1"/>
          </p:cNvSpPr>
          <p:nvPr>
            <p:ph type="sldNum" sz="quarter" idx="10"/>
          </p:nvPr>
        </p:nvSpPr>
        <p:spPr/>
        <p:txBody>
          <a:bodyPr/>
          <a:lstStyle/>
          <a:p>
            <a:fld id="{B262A795-6F94-4A96-B820-B9038480D048}" type="slidenum">
              <a:rPr lang="en-US" smtClean="0"/>
              <a:t>1</a:t>
            </a:fld>
            <a:endParaRPr lang="en-US" dirty="0"/>
          </a:p>
        </p:txBody>
      </p:sp>
    </p:spTree>
    <p:extLst>
      <p:ext uri="{BB962C8B-B14F-4D97-AF65-F5344CB8AC3E}">
        <p14:creationId xmlns:p14="http://schemas.microsoft.com/office/powerpoint/2010/main" val="36425461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48A87A34-81AB-432B-8DAE-1953F412C126}" type="datetimeFigureOut">
              <a:rPr lang="en-US" smtClean="0"/>
              <a:t>2/16/2019</a:t>
            </a:fld>
            <a:endParaRPr lang="en-US" dirty="0"/>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6D22F896-40B5-4ADD-8801-0D06FADFA095}" type="slidenum">
              <a:rPr lang="en-US" smtClean="0"/>
              <a:t>‹#›</a:t>
            </a:fld>
            <a:endParaRPr lang="en-US" dirty="0"/>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6785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172450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422199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852845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2/16/2019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70767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2/16/2019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345255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2/16/2019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680066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2/16/2019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752708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2/16/2019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70207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smtClean="0"/>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552469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2/16/2019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150710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48A87A34-81AB-432B-8DAE-1953F412C126}" type="datetimeFigureOut">
              <a:rPr lang="en-US" smtClean="0"/>
              <a:pPr/>
              <a:t>2/16/2019</a:t>
            </a:fld>
            <a:endParaRPr lang="en-US" dirty="0"/>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dirty="0"/>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94761968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1F489-B701-4C74-9747-27C8656A89CC}"/>
              </a:ext>
            </a:extLst>
          </p:cNvPr>
          <p:cNvSpPr>
            <a:spLocks noGrp="1"/>
          </p:cNvSpPr>
          <p:nvPr>
            <p:ph type="ctrTitle"/>
          </p:nvPr>
        </p:nvSpPr>
        <p:spPr>
          <a:xfrm>
            <a:off x="1371237" y="777872"/>
            <a:ext cx="9966960" cy="2926080"/>
          </a:xfrm>
        </p:spPr>
        <p:txBody>
          <a:bodyPr>
            <a:normAutofit/>
          </a:bodyPr>
          <a:lstStyle/>
          <a:p>
            <a:r>
              <a:rPr lang="en-US" dirty="0">
                <a:ln w="1905">
                  <a:solidFill>
                    <a:schemeClr val="tx1"/>
                  </a:solidFill>
                </a:ln>
                <a:solidFill>
                  <a:schemeClr val="bg1"/>
                </a:solidFill>
                <a:effectLst>
                  <a:innerShdw blurRad="69850" dist="43180" dir="5400000">
                    <a:srgbClr val="000000">
                      <a:alpha val="65000"/>
                    </a:srgbClr>
                  </a:innerShdw>
                </a:effectLst>
              </a:rPr>
              <a:t>A Far Cry </a:t>
            </a:r>
            <a:r>
              <a:rPr lang="en-US" dirty="0">
                <a:ln w="1905">
                  <a:solidFill>
                    <a:schemeClr val="tx1"/>
                  </a:solidFill>
                </a:ln>
                <a:solidFill>
                  <a:schemeClr val="bg1"/>
                </a:solidFill>
                <a:effectLst>
                  <a:innerShdw blurRad="69850" dist="43180" dir="5400000">
                    <a:srgbClr val="000000">
                      <a:alpha val="65000"/>
                    </a:srgbClr>
                  </a:innerShdw>
                </a:effectLst>
                <a:latin typeface="Times New Roman" pitchFamily="18" charset="0"/>
                <a:cs typeface="Times New Roman" pitchFamily="18" charset="0"/>
              </a:rPr>
              <a:t>from</a:t>
            </a:r>
            <a:r>
              <a:rPr lang="en-US" dirty="0">
                <a:ln w="1905">
                  <a:solidFill>
                    <a:schemeClr val="tx1"/>
                  </a:solidFill>
                </a:ln>
                <a:solidFill>
                  <a:schemeClr val="bg1"/>
                </a:solidFill>
                <a:effectLst>
                  <a:innerShdw blurRad="69850" dist="43180" dir="5400000">
                    <a:srgbClr val="000000">
                      <a:alpha val="65000"/>
                    </a:srgbClr>
                  </a:innerShdw>
                </a:effectLst>
              </a:rPr>
              <a:t> Africa</a:t>
            </a:r>
            <a:endParaRPr lang="en-US" cap="none" dirty="0">
              <a:ln w="1905">
                <a:solidFill>
                  <a:schemeClr val="tx1"/>
                </a:solidFill>
              </a:ln>
              <a:solidFill>
                <a:schemeClr val="bg1"/>
              </a:solidFill>
              <a:effectLst>
                <a:innerShdw blurRad="69850" dist="43180" dir="5400000">
                  <a:srgbClr val="000000">
                    <a:alpha val="65000"/>
                  </a:srgbClr>
                </a:innerShdw>
              </a:effectLst>
            </a:endParaRPr>
          </a:p>
        </p:txBody>
      </p:sp>
      <p:sp>
        <p:nvSpPr>
          <p:cNvPr id="5" name="Subtitle 4"/>
          <p:cNvSpPr>
            <a:spLocks noGrp="1"/>
          </p:cNvSpPr>
          <p:nvPr>
            <p:ph type="subTitle" idx="1"/>
          </p:nvPr>
        </p:nvSpPr>
        <p:spPr/>
        <p:txBody>
          <a:bodyPr>
            <a:noAutofit/>
          </a:bodyPr>
          <a:lstStyle/>
          <a:p>
            <a:pPr algn="r"/>
            <a:r>
              <a:rPr lang="en-IN" sz="2400" b="1" dirty="0" smtClean="0">
                <a:latin typeface="Times New Roman" panose="02020603050405020304" pitchFamily="18" charset="0"/>
                <a:cs typeface="Times New Roman" panose="02020603050405020304" pitchFamily="18" charset="0"/>
              </a:rPr>
              <a:t>Shreya Shah (1740855) </a:t>
            </a:r>
          </a:p>
          <a:p>
            <a:pPr algn="r"/>
            <a:r>
              <a:rPr lang="en-IN" sz="2400" b="1" dirty="0" smtClean="0">
                <a:latin typeface="Times New Roman" panose="02020603050405020304" pitchFamily="18" charset="0"/>
                <a:cs typeface="Times New Roman" panose="02020603050405020304" pitchFamily="18" charset="0"/>
              </a:rPr>
              <a:t>Ben Scaria (1740869) </a:t>
            </a:r>
          </a:p>
          <a:p>
            <a:pPr algn="r"/>
            <a:r>
              <a:rPr lang="en-IN" sz="2400" b="1" dirty="0" smtClean="0">
                <a:latin typeface="Times New Roman" panose="02020603050405020304" pitchFamily="18" charset="0"/>
                <a:cs typeface="Times New Roman" panose="02020603050405020304" pitchFamily="18" charset="0"/>
              </a:rPr>
              <a:t>Ritivk  Goenka (1740817)</a:t>
            </a: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69067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703320" y="2464527"/>
            <a:ext cx="4905103" cy="1356360"/>
          </a:xfrm>
        </p:spPr>
        <p:txBody>
          <a:bodyPr>
            <a:noAutofit/>
          </a:bodyPr>
          <a:lstStyle/>
          <a:p>
            <a:r>
              <a:rPr lang="en-IN" sz="6000" dirty="0" smtClean="0"/>
              <a:t>THANK YOU </a:t>
            </a:r>
            <a:endParaRPr lang="en-US" sz="6000" dirty="0"/>
          </a:p>
        </p:txBody>
      </p:sp>
    </p:spTree>
    <p:extLst>
      <p:ext uri="{BB962C8B-B14F-4D97-AF65-F5344CB8AC3E}">
        <p14:creationId xmlns:p14="http://schemas.microsoft.com/office/powerpoint/2010/main" val="36832798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53DD3-C27C-457D-ADDD-066D01CB95CA}"/>
              </a:ext>
            </a:extLst>
          </p:cNvPr>
          <p:cNvSpPr>
            <a:spLocks noGrp="1"/>
          </p:cNvSpPr>
          <p:nvPr>
            <p:ph type="title"/>
          </p:nvPr>
        </p:nvSpPr>
        <p:spPr>
          <a:xfrm>
            <a:off x="356579" y="0"/>
            <a:ext cx="9875520" cy="1356360"/>
          </a:xfrm>
        </p:spPr>
        <p:txBody>
          <a:bodyPr/>
          <a:lstStyle/>
          <a:p>
            <a:r>
              <a:rPr lang="en-US" u="sng" dirty="0">
                <a:latin typeface="Times New Roman" pitchFamily="18" charset="0"/>
                <a:cs typeface="Times New Roman" pitchFamily="18" charset="0"/>
              </a:rPr>
              <a:t>About the poet</a:t>
            </a:r>
            <a:endParaRPr lang="en-US" u="sng" dirty="0">
              <a:latin typeface="Rockwell" panose="02060603020205020403" pitchFamily="18" charset="0"/>
            </a:endParaRPr>
          </a:p>
        </p:txBody>
      </p:sp>
      <p:sp>
        <p:nvSpPr>
          <p:cNvPr id="3" name="Content Placeholder 2"/>
          <p:cNvSpPr>
            <a:spLocks noGrp="1"/>
          </p:cNvSpPr>
          <p:nvPr>
            <p:ph idx="1"/>
          </p:nvPr>
        </p:nvSpPr>
        <p:spPr>
          <a:xfrm>
            <a:off x="248195" y="1188720"/>
            <a:ext cx="6705128" cy="5199017"/>
          </a:xfrm>
        </p:spPr>
        <p:txBody>
          <a:bodyPr>
            <a:normAutofit/>
          </a:bodyPr>
          <a:lstStyle/>
          <a:p>
            <a:r>
              <a:rPr lang="en-US" sz="2800" b="1" dirty="0">
                <a:latin typeface="Times New Roman" pitchFamily="18" charset="0"/>
                <a:cs typeface="Times New Roman" pitchFamily="18" charset="0"/>
              </a:rPr>
              <a:t>Derek </a:t>
            </a:r>
            <a:r>
              <a:rPr lang="en-US" sz="2800" b="1" dirty="0" smtClean="0">
                <a:latin typeface="Times New Roman" pitchFamily="18" charset="0"/>
                <a:cs typeface="Times New Roman" pitchFamily="18" charset="0"/>
              </a:rPr>
              <a:t>Walcott</a:t>
            </a:r>
          </a:p>
          <a:p>
            <a:pPr marL="45720" indent="0">
              <a:buNone/>
            </a:pPr>
            <a:endParaRPr lang="en-US" sz="2800" b="1" dirty="0">
              <a:latin typeface="Times New Roman" pitchFamily="18" charset="0"/>
              <a:cs typeface="Times New Roman" pitchFamily="18" charset="0"/>
            </a:endParaRPr>
          </a:p>
          <a:p>
            <a:pPr marL="0" indent="0"/>
            <a:r>
              <a:rPr lang="en-US" dirty="0" smtClean="0">
                <a:latin typeface="Times New Roman" pitchFamily="18" charset="0"/>
                <a:cs typeface="Times New Roman" pitchFamily="18" charset="0"/>
              </a:rPr>
              <a:t> Born </a:t>
            </a:r>
            <a:r>
              <a:rPr lang="en-US" dirty="0">
                <a:latin typeface="Times New Roman" pitchFamily="18" charset="0"/>
                <a:cs typeface="Times New Roman" pitchFamily="18" charset="0"/>
              </a:rPr>
              <a:t>in January </a:t>
            </a:r>
            <a:r>
              <a:rPr lang="en-US" dirty="0" smtClean="0">
                <a:latin typeface="Times New Roman" pitchFamily="18" charset="0"/>
                <a:cs typeface="Times New Roman" pitchFamily="18" charset="0"/>
              </a:rPr>
              <a:t>23</a:t>
            </a:r>
            <a:r>
              <a:rPr lang="en-US" baseline="30000" dirty="0" smtClean="0">
                <a:latin typeface="Times New Roman" pitchFamily="18" charset="0"/>
                <a:cs typeface="Times New Roman" pitchFamily="18" charset="0"/>
              </a:rPr>
              <a:t>rd</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1930 in the Eastern Caribbean          </a:t>
            </a:r>
          </a:p>
          <a:p>
            <a:pPr marL="0" indent="0">
              <a:buNone/>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Island </a:t>
            </a:r>
            <a:r>
              <a:rPr lang="en-US" dirty="0">
                <a:latin typeface="Times New Roman" pitchFamily="18" charset="0"/>
                <a:cs typeface="Times New Roman" pitchFamily="18" charset="0"/>
              </a:rPr>
              <a:t>of St. </a:t>
            </a:r>
            <a:r>
              <a:rPr lang="en-US" dirty="0" smtClean="0">
                <a:latin typeface="Times New Roman" pitchFamily="18" charset="0"/>
                <a:cs typeface="Times New Roman" pitchFamily="18" charset="0"/>
              </a:rPr>
              <a:t>Lucia.</a:t>
            </a:r>
          </a:p>
          <a:p>
            <a:pPr marL="0" indent="0">
              <a:buNone/>
            </a:pPr>
            <a:endParaRPr lang="en-US" dirty="0">
              <a:latin typeface="Times New Roman" pitchFamily="18" charset="0"/>
              <a:cs typeface="Times New Roman" pitchFamily="18" charset="0"/>
            </a:endParaRPr>
          </a:p>
          <a:p>
            <a:pPr marL="0" indent="0"/>
            <a:r>
              <a:rPr lang="en-US" dirty="0">
                <a:latin typeface="Times New Roman" pitchFamily="18" charset="0"/>
                <a:cs typeface="Times New Roman" pitchFamily="18" charset="0"/>
              </a:rPr>
              <a:t> Love for English language and African </a:t>
            </a:r>
            <a:r>
              <a:rPr lang="en-US" dirty="0" smtClean="0">
                <a:latin typeface="Times New Roman" pitchFamily="18" charset="0"/>
                <a:cs typeface="Times New Roman" pitchFamily="18" charset="0"/>
              </a:rPr>
              <a:t>roots.</a:t>
            </a:r>
          </a:p>
          <a:p>
            <a:pPr marL="0" indent="0"/>
            <a:endParaRPr lang="en-US" dirty="0">
              <a:latin typeface="Times New Roman" pitchFamily="18" charset="0"/>
              <a:cs typeface="Times New Roman" pitchFamily="18" charset="0"/>
            </a:endParaRPr>
          </a:p>
          <a:p>
            <a:pPr marL="0" indent="0"/>
            <a:r>
              <a:rPr lang="en-US" dirty="0" smtClean="0">
                <a:latin typeface="Times New Roman" pitchFamily="18" charset="0"/>
                <a:cs typeface="Times New Roman" pitchFamily="18" charset="0"/>
              </a:rPr>
              <a:t> Bagged </a:t>
            </a:r>
            <a:r>
              <a:rPr lang="en-US" dirty="0">
                <a:latin typeface="Times New Roman" pitchFamily="18" charset="0"/>
                <a:cs typeface="Times New Roman" pitchFamily="18" charset="0"/>
              </a:rPr>
              <a:t>numerous awards and </a:t>
            </a:r>
            <a:r>
              <a:rPr lang="en-US" dirty="0" smtClean="0">
                <a:latin typeface="Times New Roman" pitchFamily="18" charset="0"/>
                <a:cs typeface="Times New Roman" pitchFamily="18" charset="0"/>
              </a:rPr>
              <a:t>accolades.</a:t>
            </a:r>
            <a:endParaRPr lang="en-US" dirty="0">
              <a:latin typeface="Times New Roman" pitchFamily="18" charset="0"/>
              <a:cs typeface="Times New Roman" pitchFamily="18" charset="0"/>
            </a:endParaRPr>
          </a:p>
          <a:p>
            <a:pPr marL="0" indent="0">
              <a:buNone/>
            </a:pPr>
            <a:endParaRPr lang="en-US" dirty="0">
              <a:latin typeface="Times New Roman" pitchFamily="18" charset="0"/>
              <a:cs typeface="Times New Roman" pitchFamily="18" charset="0"/>
            </a:endParaRPr>
          </a:p>
          <a:p>
            <a:pPr marL="0" indent="0"/>
            <a:r>
              <a:rPr lang="en-US" dirty="0" smtClean="0">
                <a:latin typeface="Times New Roman" pitchFamily="18" charset="0"/>
                <a:cs typeface="Times New Roman" pitchFamily="18" charset="0"/>
              </a:rPr>
              <a:t> Nobel </a:t>
            </a:r>
            <a:r>
              <a:rPr lang="en-US" dirty="0">
                <a:latin typeface="Times New Roman" pitchFamily="18" charset="0"/>
                <a:cs typeface="Times New Roman" pitchFamily="18" charset="0"/>
              </a:rPr>
              <a:t>Prize </a:t>
            </a:r>
            <a:r>
              <a:rPr lang="en-US" dirty="0" smtClean="0">
                <a:latin typeface="Times New Roman" pitchFamily="18" charset="0"/>
                <a:cs typeface="Times New Roman" pitchFamily="18" charset="0"/>
              </a:rPr>
              <a:t>winner.</a:t>
            </a:r>
            <a:endParaRPr lang="en-US" dirty="0">
              <a:latin typeface="Times New Roman" pitchFamily="18" charset="0"/>
              <a:cs typeface="Times New Roman" pitchFamily="18" charset="0"/>
            </a:endParaRPr>
          </a:p>
          <a:p>
            <a:endParaRPr lang="en-US" dirty="0"/>
          </a:p>
        </p:txBody>
      </p:sp>
      <p:pic>
        <p:nvPicPr>
          <p:cNvPr id="6" name="Picture 2" descr="Image result for derek walcott"/>
          <p:cNvPicPr>
            <a:picLocks noChangeAspect="1" noChangeArrowheads="1"/>
          </p:cNvPicPr>
          <p:nvPr/>
        </p:nvPicPr>
        <p:blipFill>
          <a:blip r:embed="rId2"/>
          <a:srcRect/>
          <a:stretch>
            <a:fillRect/>
          </a:stretch>
        </p:blipFill>
        <p:spPr bwMode="auto">
          <a:xfrm>
            <a:off x="6796568" y="1071154"/>
            <a:ext cx="4479823" cy="4140926"/>
          </a:xfrm>
          <a:prstGeom prst="rect">
            <a:avLst/>
          </a:prstGeom>
          <a:noFill/>
        </p:spPr>
      </p:pic>
    </p:spTree>
    <p:extLst>
      <p:ext uri="{BB962C8B-B14F-4D97-AF65-F5344CB8AC3E}">
        <p14:creationId xmlns:p14="http://schemas.microsoft.com/office/powerpoint/2010/main" val="15240777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53DD3-C27C-457D-ADDD-066D01CB95CA}"/>
              </a:ext>
            </a:extLst>
          </p:cNvPr>
          <p:cNvSpPr>
            <a:spLocks noGrp="1"/>
          </p:cNvSpPr>
          <p:nvPr>
            <p:ph type="title"/>
          </p:nvPr>
        </p:nvSpPr>
        <p:spPr>
          <a:xfrm>
            <a:off x="260743" y="169817"/>
            <a:ext cx="9875520" cy="1178984"/>
          </a:xfrm>
        </p:spPr>
        <p:txBody>
          <a:bodyPr/>
          <a:lstStyle/>
          <a:p>
            <a:r>
              <a:rPr lang="en-US" u="sng" dirty="0"/>
              <a:t>Introduction</a:t>
            </a:r>
            <a:endParaRPr lang="en-US" u="sng" dirty="0">
              <a:latin typeface="Rockwell" panose="02060603020205020403" pitchFamily="18" charset="0"/>
            </a:endParaRPr>
          </a:p>
        </p:txBody>
      </p:sp>
      <p:sp>
        <p:nvSpPr>
          <p:cNvPr id="3" name="Content Placeholder 2"/>
          <p:cNvSpPr>
            <a:spLocks noGrp="1"/>
          </p:cNvSpPr>
          <p:nvPr>
            <p:ph idx="1"/>
          </p:nvPr>
        </p:nvSpPr>
        <p:spPr>
          <a:xfrm>
            <a:off x="359228" y="1254034"/>
            <a:ext cx="10038806" cy="5225143"/>
          </a:xfrm>
        </p:spPr>
        <p:txBody>
          <a:bodyPr/>
          <a:lstStyle/>
          <a:p>
            <a:r>
              <a:rPr lang="en-US" dirty="0">
                <a:latin typeface="Times New Roman" panose="02020603050405020304" pitchFamily="18" charset="0"/>
                <a:cs typeface="Times New Roman" panose="02020603050405020304" pitchFamily="18" charset="0"/>
              </a:rPr>
              <a:t>Post - colonial </a:t>
            </a:r>
            <a:r>
              <a:rPr lang="en-US" dirty="0" smtClean="0">
                <a:latin typeface="Times New Roman" panose="02020603050405020304" pitchFamily="18" charset="0"/>
                <a:cs typeface="Times New Roman" panose="02020603050405020304" pitchFamily="18" charset="0"/>
              </a:rPr>
              <a:t>poetry.</a:t>
            </a:r>
          </a:p>
          <a:p>
            <a:pPr marL="45720" indent="0">
              <a:buNone/>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Colonization by </a:t>
            </a:r>
            <a:r>
              <a:rPr lang="en-US" dirty="0" smtClean="0">
                <a:latin typeface="Times New Roman" panose="02020603050405020304" pitchFamily="18" charset="0"/>
                <a:cs typeface="Times New Roman" panose="02020603050405020304" pitchFamily="18" charset="0"/>
              </a:rPr>
              <a:t>whites.</a:t>
            </a:r>
            <a:endParaRPr lang="en-US" dirty="0">
              <a:latin typeface="Times New Roman" panose="02020603050405020304" pitchFamily="18" charset="0"/>
              <a:cs typeface="Times New Roman" panose="02020603050405020304" pitchFamily="18" charset="0"/>
            </a:endParaRPr>
          </a:p>
          <a:p>
            <a:pPr>
              <a:buNone/>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Mau Mau Uprising in Kenya in mid </a:t>
            </a:r>
            <a:r>
              <a:rPr lang="en-US" dirty="0" smtClean="0">
                <a:latin typeface="Times New Roman" panose="02020603050405020304" pitchFamily="18" charset="0"/>
                <a:cs typeface="Times New Roman" panose="02020603050405020304" pitchFamily="18" charset="0"/>
              </a:rPr>
              <a:t>1950s.</a:t>
            </a:r>
            <a:endParaRPr lang="en-US" dirty="0">
              <a:latin typeface="Times New Roman" panose="02020603050405020304" pitchFamily="18" charset="0"/>
              <a:cs typeface="Times New Roman" panose="02020603050405020304" pitchFamily="18" charset="0"/>
            </a:endParaRPr>
          </a:p>
          <a:p>
            <a:pPr>
              <a:buNone/>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Conveys poets ambivalent </a:t>
            </a:r>
            <a:r>
              <a:rPr lang="en-US" dirty="0" smtClean="0">
                <a:latin typeface="Times New Roman" panose="02020603050405020304" pitchFamily="18" charset="0"/>
                <a:cs typeface="Times New Roman" panose="02020603050405020304" pitchFamily="18" charset="0"/>
              </a:rPr>
              <a:t>feelings.</a:t>
            </a:r>
            <a:endParaRPr lang="en-US" dirty="0">
              <a:latin typeface="Times New Roman" panose="02020603050405020304" pitchFamily="18" charset="0"/>
              <a:cs typeface="Times New Roman" panose="02020603050405020304" pitchFamily="18" charset="0"/>
            </a:endParaRPr>
          </a:p>
          <a:p>
            <a:pPr>
              <a:buNone/>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Opening setting of the poem – bloodshed in African </a:t>
            </a:r>
            <a:r>
              <a:rPr lang="en-US" dirty="0" smtClean="0">
                <a:latin typeface="Times New Roman" panose="02020603050405020304" pitchFamily="18" charset="0"/>
                <a:cs typeface="Times New Roman" panose="02020603050405020304" pitchFamily="18" charset="0"/>
              </a:rPr>
              <a:t>territory.</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70171" y="759309"/>
            <a:ext cx="5205508" cy="3904131"/>
          </a:xfrm>
          <a:prstGeom prst="rect">
            <a:avLst/>
          </a:prstGeom>
        </p:spPr>
      </p:pic>
    </p:spTree>
    <p:extLst>
      <p:ext uri="{BB962C8B-B14F-4D97-AF65-F5344CB8AC3E}">
        <p14:creationId xmlns:p14="http://schemas.microsoft.com/office/powerpoint/2010/main" val="39424045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53DD3-C27C-457D-ADDD-066D01CB95CA}"/>
              </a:ext>
            </a:extLst>
          </p:cNvPr>
          <p:cNvSpPr>
            <a:spLocks noGrp="1"/>
          </p:cNvSpPr>
          <p:nvPr>
            <p:ph type="title"/>
          </p:nvPr>
        </p:nvSpPr>
        <p:spPr>
          <a:xfrm>
            <a:off x="247682" y="205678"/>
            <a:ext cx="11587267" cy="1356360"/>
          </a:xfrm>
        </p:spPr>
        <p:txBody>
          <a:bodyPr/>
          <a:lstStyle/>
          <a:p>
            <a:pPr algn="ctr"/>
            <a:r>
              <a:rPr lang="en-US" u="sng" dirty="0" smtClean="0"/>
              <a:t>Title of the Poem</a:t>
            </a:r>
            <a:endParaRPr lang="en-US" u="sng" dirty="0">
              <a:latin typeface="Rockwell" panose="02060603020205020403" pitchFamily="18" charset="0"/>
            </a:endParaRPr>
          </a:p>
        </p:txBody>
      </p:sp>
      <p:sp>
        <p:nvSpPr>
          <p:cNvPr id="3" name="Content Placeholder 2"/>
          <p:cNvSpPr>
            <a:spLocks noGrp="1"/>
          </p:cNvSpPr>
          <p:nvPr>
            <p:ph idx="1"/>
          </p:nvPr>
        </p:nvSpPr>
        <p:spPr>
          <a:xfrm>
            <a:off x="247682" y="1319349"/>
            <a:ext cx="10768190" cy="4776651"/>
          </a:xfrm>
        </p:spPr>
        <p:txBody>
          <a:bodyPr>
            <a:normAutofit/>
          </a:bodyPr>
          <a:lstStyle/>
          <a:p>
            <a:endParaRPr lang="en-US" sz="2800" dirty="0" smtClean="0"/>
          </a:p>
          <a:p>
            <a:pPr lvl="0"/>
            <a:r>
              <a:rPr lang="en-US" sz="2800" dirty="0" smtClean="0"/>
              <a:t>Ambiguous </a:t>
            </a:r>
            <a:r>
              <a:rPr lang="en-US" sz="2800" dirty="0" smtClean="0"/>
              <a:t>title - </a:t>
            </a:r>
            <a:r>
              <a:rPr lang="en-US" dirty="0"/>
              <a:t>Is the author saying that because he lives on Santa Lucia, an island far away from </a:t>
            </a:r>
            <a:r>
              <a:rPr lang="en-US" dirty="0" smtClean="0"/>
              <a:t>Africa, he could not hear the screams of the fallen victims of native Africans or was it </a:t>
            </a:r>
            <a:r>
              <a:rPr lang="en-US" dirty="0"/>
              <a:t>his cry </a:t>
            </a:r>
            <a:r>
              <a:rPr lang="en-US" dirty="0" smtClean="0"/>
              <a:t>, which had to travel long distance to </a:t>
            </a:r>
            <a:r>
              <a:rPr lang="en-US" dirty="0"/>
              <a:t>reach African shores</a:t>
            </a:r>
            <a:r>
              <a:rPr lang="en-US" dirty="0" smtClean="0"/>
              <a:t>?</a:t>
            </a:r>
          </a:p>
          <a:p>
            <a:pPr lvl="0"/>
            <a:endParaRPr lang="en-US" sz="2800" dirty="0"/>
          </a:p>
          <a:p>
            <a:r>
              <a:rPr lang="en-US" sz="2800" dirty="0"/>
              <a:t>Or ironic </a:t>
            </a:r>
            <a:r>
              <a:rPr lang="en-US" sz="2800" dirty="0" smtClean="0"/>
              <a:t>? </a:t>
            </a:r>
          </a:p>
          <a:p>
            <a:pPr marL="45720" lvl="0" indent="0">
              <a:buNone/>
            </a:pPr>
            <a:r>
              <a:rPr lang="en-US" dirty="0"/>
              <a:t>The expression </a:t>
            </a:r>
            <a:r>
              <a:rPr lang="en-US" dirty="0" smtClean="0"/>
              <a:t>’</a:t>
            </a:r>
            <a:r>
              <a:rPr lang="en-US" i="1" dirty="0" smtClean="0"/>
              <a:t>a </a:t>
            </a:r>
            <a:r>
              <a:rPr lang="en-US" i="1" dirty="0"/>
              <a:t>far </a:t>
            </a:r>
            <a:r>
              <a:rPr lang="en-US" i="1" dirty="0" smtClean="0"/>
              <a:t>cry’</a:t>
            </a:r>
            <a:r>
              <a:rPr lang="en-US" dirty="0"/>
              <a:t> means that something is quite different from what you had expected. Had the author this ideal image of Africa and its deep culture only to be disappointed by the current reality of the situation there?</a:t>
            </a:r>
          </a:p>
          <a:p>
            <a:pPr marL="45720" indent="0">
              <a:buNone/>
            </a:pPr>
            <a:endParaRPr lang="en-US" sz="2800" dirty="0"/>
          </a:p>
          <a:p>
            <a:endParaRPr lang="en-US" dirty="0"/>
          </a:p>
        </p:txBody>
      </p:sp>
    </p:spTree>
    <p:extLst>
      <p:ext uri="{BB962C8B-B14F-4D97-AF65-F5344CB8AC3E}">
        <p14:creationId xmlns:p14="http://schemas.microsoft.com/office/powerpoint/2010/main" val="39222580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17920" y="2534193"/>
            <a:ext cx="4210122" cy="1201784"/>
          </a:xfrm>
        </p:spPr>
        <p:txBody>
          <a:bodyPr>
            <a:normAutofit/>
          </a:bodyPr>
          <a:lstStyle/>
          <a:p>
            <a:pPr marL="45720" indent="0">
              <a:buNone/>
            </a:pPr>
            <a:r>
              <a:rPr lang="en-IN" sz="7200" u="sng" dirty="0" smtClean="0"/>
              <a:t>Summary</a:t>
            </a:r>
            <a:endParaRPr lang="en-US" sz="7200" u="sng" dirty="0"/>
          </a:p>
        </p:txBody>
      </p:sp>
      <p:pic>
        <p:nvPicPr>
          <p:cNvPr id="6" name="Picture 5" descr="3.jpg"/>
          <p:cNvPicPr>
            <a:picLocks noChangeAspect="1"/>
          </p:cNvPicPr>
          <p:nvPr/>
        </p:nvPicPr>
        <p:blipFill rotWithShape="1">
          <a:blip r:embed="rId2"/>
          <a:srcRect l="12140" t="269" r="12963" b="2001"/>
          <a:stretch/>
        </p:blipFill>
        <p:spPr>
          <a:xfrm>
            <a:off x="398417" y="391887"/>
            <a:ext cx="5231674" cy="6087292"/>
          </a:xfrm>
          <a:prstGeom prst="rect">
            <a:avLst/>
          </a:prstGeom>
        </p:spPr>
      </p:pic>
    </p:spTree>
    <p:extLst>
      <p:ext uri="{BB962C8B-B14F-4D97-AF65-F5344CB8AC3E}">
        <p14:creationId xmlns:p14="http://schemas.microsoft.com/office/powerpoint/2010/main" val="31404362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smtClean="0"/>
              <a:t>Stanza 1</a:t>
            </a:r>
            <a:endParaRPr lang="en-US" u="sng" dirty="0"/>
          </a:p>
        </p:txBody>
      </p:sp>
      <p:sp>
        <p:nvSpPr>
          <p:cNvPr id="3" name="Content Placeholder 2"/>
          <p:cNvSpPr>
            <a:spLocks noGrp="1"/>
          </p:cNvSpPr>
          <p:nvPr>
            <p:ph idx="1"/>
          </p:nvPr>
        </p:nvSpPr>
        <p:spPr/>
        <p:txBody>
          <a:bodyPr/>
          <a:lstStyle/>
          <a:p>
            <a:r>
              <a:rPr lang="en-IN" dirty="0" smtClean="0"/>
              <a:t>Setting- African mainland </a:t>
            </a:r>
          </a:p>
          <a:p>
            <a:r>
              <a:rPr lang="en-IN" dirty="0" smtClean="0"/>
              <a:t>Kikuyu tribe are described as flies who are blood thirsty and revengeful.</a:t>
            </a:r>
          </a:p>
          <a:p>
            <a:r>
              <a:rPr lang="en-IN" dirty="0" smtClean="0"/>
              <a:t>Landscape littered with corpses.</a:t>
            </a:r>
          </a:p>
          <a:p>
            <a:r>
              <a:rPr lang="en-IN" dirty="0" smtClean="0"/>
              <a:t>Whites referred to as worms that reigns in the setting of decaying human flesh.</a:t>
            </a:r>
          </a:p>
          <a:p>
            <a:r>
              <a:rPr lang="en-IN" dirty="0" smtClean="0"/>
              <a:t>Where is the humanity in ALL THIS?</a:t>
            </a:r>
          </a:p>
          <a:p>
            <a:r>
              <a:rPr lang="en-IN" dirty="0" smtClean="0"/>
              <a:t>The actions of both cannot be justified, as it would mean nothing to the white child who has been murdered</a:t>
            </a:r>
          </a:p>
          <a:p>
            <a:r>
              <a:rPr lang="en-IN" dirty="0" smtClean="0"/>
              <a:t>Savages are compared to Jews whose life is worthless and expendable.</a:t>
            </a:r>
            <a:endParaRPr lang="en-US" dirty="0"/>
          </a:p>
        </p:txBody>
      </p:sp>
    </p:spTree>
    <p:extLst>
      <p:ext uri="{BB962C8B-B14F-4D97-AF65-F5344CB8AC3E}">
        <p14:creationId xmlns:p14="http://schemas.microsoft.com/office/powerpoint/2010/main" val="9827433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smtClean="0"/>
              <a:t>Stanza 2</a:t>
            </a:r>
            <a:endParaRPr lang="en-US" u="sng" dirty="0"/>
          </a:p>
        </p:txBody>
      </p:sp>
      <p:sp>
        <p:nvSpPr>
          <p:cNvPr id="3" name="Content Placeholder 2"/>
          <p:cNvSpPr>
            <a:spLocks noGrp="1"/>
          </p:cNvSpPr>
          <p:nvPr>
            <p:ph idx="1"/>
          </p:nvPr>
        </p:nvSpPr>
        <p:spPr>
          <a:xfrm>
            <a:off x="1143000" y="1763486"/>
            <a:ext cx="9872871" cy="4349930"/>
          </a:xfrm>
        </p:spPr>
        <p:txBody>
          <a:bodyPr>
            <a:normAutofit lnSpcReduction="10000"/>
          </a:bodyPr>
          <a:lstStyle/>
          <a:p>
            <a:r>
              <a:rPr lang="en-IN" dirty="0" smtClean="0"/>
              <a:t>Opening lines paint a detailed picture of typical hunt</a:t>
            </a:r>
          </a:p>
          <a:p>
            <a:pPr marL="45720" indent="0">
              <a:buNone/>
            </a:pPr>
            <a:endParaRPr lang="en-IN" dirty="0" smtClean="0"/>
          </a:p>
          <a:p>
            <a:r>
              <a:rPr lang="en-IN" dirty="0" smtClean="0"/>
              <a:t>Natives are compared to Ibis bird – The native birds of Africa who were driven out of their mainland.</a:t>
            </a:r>
          </a:p>
          <a:p>
            <a:pPr marL="45720" indent="0">
              <a:buNone/>
            </a:pPr>
            <a:endParaRPr lang="en-IN" dirty="0" smtClean="0"/>
          </a:p>
          <a:p>
            <a:r>
              <a:rPr lang="en-IN" dirty="0" smtClean="0"/>
              <a:t>Animals kill for survival </a:t>
            </a:r>
          </a:p>
          <a:p>
            <a:pPr marL="45720" indent="0">
              <a:buNone/>
            </a:pPr>
            <a:endParaRPr lang="en-IN" dirty="0" smtClean="0"/>
          </a:p>
          <a:p>
            <a:r>
              <a:rPr lang="en-IN" dirty="0"/>
              <a:t>B</a:t>
            </a:r>
            <a:r>
              <a:rPr lang="en-IN" dirty="0" smtClean="0"/>
              <a:t>ut humans kill to prove superiority and to seek divinity</a:t>
            </a:r>
          </a:p>
          <a:p>
            <a:endParaRPr lang="en-IN" dirty="0" smtClean="0"/>
          </a:p>
          <a:p>
            <a:r>
              <a:rPr lang="en-IN" dirty="0" smtClean="0"/>
              <a:t>Whites declaration of peace has a conspiracy lurking to it</a:t>
            </a:r>
            <a:endParaRPr lang="en-US" dirty="0"/>
          </a:p>
        </p:txBody>
      </p:sp>
    </p:spTree>
    <p:extLst>
      <p:ext uri="{BB962C8B-B14F-4D97-AF65-F5344CB8AC3E}">
        <p14:creationId xmlns:p14="http://schemas.microsoft.com/office/powerpoint/2010/main" val="20900797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smtClean="0"/>
              <a:t>Stanza 3</a:t>
            </a:r>
            <a:endParaRPr lang="en-US" u="sng" dirty="0"/>
          </a:p>
        </p:txBody>
      </p:sp>
      <p:sp>
        <p:nvSpPr>
          <p:cNvPr id="3" name="Content Placeholder 2"/>
          <p:cNvSpPr>
            <a:spLocks noGrp="1"/>
          </p:cNvSpPr>
          <p:nvPr>
            <p:ph idx="1"/>
          </p:nvPr>
        </p:nvSpPr>
        <p:spPr/>
        <p:txBody>
          <a:bodyPr>
            <a:normAutofit fontScale="92500" lnSpcReduction="10000"/>
          </a:bodyPr>
          <a:lstStyle/>
          <a:p>
            <a:r>
              <a:rPr lang="en-IN" dirty="0" smtClean="0"/>
              <a:t>Personification of brutish necessity as it wipes its hand on a napkin – Napkins are white but the cause being dirty.</a:t>
            </a:r>
          </a:p>
          <a:p>
            <a:pPr marL="45720" indent="0">
              <a:buNone/>
            </a:pPr>
            <a:endParaRPr lang="en-IN" dirty="0" smtClean="0"/>
          </a:p>
          <a:p>
            <a:r>
              <a:rPr lang="en-IN" dirty="0" smtClean="0"/>
              <a:t>‘a waste of our compassion’ – compassion being wasted into meaningless death</a:t>
            </a:r>
          </a:p>
          <a:p>
            <a:pPr marL="45720" indent="0">
              <a:buNone/>
            </a:pPr>
            <a:endParaRPr lang="en-IN" dirty="0" smtClean="0"/>
          </a:p>
          <a:p>
            <a:r>
              <a:rPr lang="en-IN" dirty="0" smtClean="0"/>
              <a:t>‘blood of both’ – divided because of his blood ties to both parties.</a:t>
            </a:r>
            <a:endParaRPr lang="en-US" dirty="0" smtClean="0"/>
          </a:p>
          <a:p>
            <a:endParaRPr lang="en-IN" dirty="0"/>
          </a:p>
          <a:p>
            <a:r>
              <a:rPr lang="en-IN" dirty="0" smtClean="0"/>
              <a:t>Walcott is sickened by the conduct pf Mau </a:t>
            </a:r>
            <a:r>
              <a:rPr lang="en-IN" dirty="0" err="1" smtClean="0"/>
              <a:t>Mau</a:t>
            </a:r>
            <a:r>
              <a:rPr lang="en-IN" dirty="0" smtClean="0"/>
              <a:t> tribes as well as Englishmen </a:t>
            </a:r>
          </a:p>
          <a:p>
            <a:endParaRPr lang="en-IN" dirty="0" smtClean="0"/>
          </a:p>
          <a:p>
            <a:r>
              <a:rPr lang="en-IN" dirty="0" smtClean="0"/>
              <a:t>Walcott will surrender neither Africa nor England.</a:t>
            </a:r>
            <a:endParaRPr lang="en-IN" dirty="0"/>
          </a:p>
        </p:txBody>
      </p:sp>
    </p:spTree>
    <p:extLst>
      <p:ext uri="{BB962C8B-B14F-4D97-AF65-F5344CB8AC3E}">
        <p14:creationId xmlns:p14="http://schemas.microsoft.com/office/powerpoint/2010/main" val="1540246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53DD3-C27C-457D-ADDD-066D01CB95CA}"/>
              </a:ext>
            </a:extLst>
          </p:cNvPr>
          <p:cNvSpPr>
            <a:spLocks noGrp="1"/>
          </p:cNvSpPr>
          <p:nvPr>
            <p:ph type="title"/>
          </p:nvPr>
        </p:nvSpPr>
        <p:spPr>
          <a:xfrm>
            <a:off x="273806" y="244867"/>
            <a:ext cx="9875520" cy="1356360"/>
          </a:xfrm>
        </p:spPr>
        <p:txBody>
          <a:bodyPr>
            <a:normAutofit/>
          </a:bodyPr>
          <a:lstStyle/>
          <a:p>
            <a:r>
              <a:rPr lang="en-US" u="sng" dirty="0" smtClean="0"/>
              <a:t>Themes</a:t>
            </a:r>
            <a:endParaRPr lang="en-US" u="sng" dirty="0">
              <a:latin typeface="Rockwell" panose="02060603020205020403" pitchFamily="18" charset="0"/>
            </a:endParaRPr>
          </a:p>
        </p:txBody>
      </p:sp>
      <p:sp>
        <p:nvSpPr>
          <p:cNvPr id="3" name="Content Placeholder 2"/>
          <p:cNvSpPr>
            <a:spLocks noGrp="1"/>
          </p:cNvSpPr>
          <p:nvPr>
            <p:ph idx="1"/>
          </p:nvPr>
        </p:nvSpPr>
        <p:spPr>
          <a:xfrm>
            <a:off x="391884" y="1384663"/>
            <a:ext cx="10506421" cy="5225142"/>
          </a:xfrm>
        </p:spPr>
        <p:txBody>
          <a:bodyPr/>
          <a:lstStyle/>
          <a:p>
            <a:r>
              <a:rPr lang="en-US" dirty="0">
                <a:latin typeface="Times New Roman" panose="02020603050405020304" pitchFamily="18" charset="0"/>
                <a:cs typeface="Times New Roman" panose="02020603050405020304" pitchFamily="18" charset="0"/>
              </a:rPr>
              <a:t>Split identity , Anxiety, Isolation, Cruelty, Violence and Love are the major themes.</a:t>
            </a:r>
          </a:p>
          <a:p>
            <a:pPr>
              <a:buNone/>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Title of the poem – </a:t>
            </a:r>
            <a:r>
              <a:rPr lang="en-US" dirty="0" smtClean="0">
                <a:latin typeface="Times New Roman" panose="02020603050405020304" pitchFamily="18" charset="0"/>
                <a:cs typeface="Times New Roman" panose="02020603050405020304" pitchFamily="18" charset="0"/>
              </a:rPr>
              <a:t>Idiom.</a:t>
            </a:r>
            <a:endParaRPr lang="en-US" dirty="0">
              <a:latin typeface="Times New Roman" panose="02020603050405020304" pitchFamily="18" charset="0"/>
              <a:cs typeface="Times New Roman" panose="02020603050405020304" pitchFamily="18" charset="0"/>
            </a:endParaRPr>
          </a:p>
          <a:p>
            <a:pPr>
              <a:buNone/>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Religious symbolism to investigate African life</a:t>
            </a:r>
          </a:p>
          <a:p>
            <a:pPr>
              <a:buNone/>
            </a:pPr>
            <a:r>
              <a:rPr lang="en-US" dirty="0">
                <a:latin typeface="Times New Roman" panose="02020603050405020304" pitchFamily="18" charset="0"/>
                <a:cs typeface="Times New Roman" panose="02020603050405020304" pitchFamily="18" charset="0"/>
              </a:rPr>
              <a:t>    “corpses” &amp;  “paradise”.</a:t>
            </a:r>
          </a:p>
          <a:p>
            <a:pPr>
              <a:buNone/>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Use of metaphors in the poem</a:t>
            </a:r>
          </a:p>
          <a:p>
            <a:pPr>
              <a:buNone/>
            </a:pPr>
            <a:r>
              <a:rPr lang="en-US" dirty="0">
                <a:latin typeface="Times New Roman" panose="02020603050405020304" pitchFamily="18" charset="0"/>
                <a:cs typeface="Times New Roman" panose="02020603050405020304" pitchFamily="18" charset="0"/>
              </a:rPr>
              <a:t>    “colonel of carrion” </a:t>
            </a:r>
          </a:p>
          <a:p>
            <a:pPr>
              <a:buNone/>
            </a:pPr>
            <a:r>
              <a:rPr lang="en-US" dirty="0">
                <a:latin typeface="Times New Roman" panose="02020603050405020304" pitchFamily="18" charset="0"/>
                <a:cs typeface="Times New Roman" panose="02020603050405020304" pitchFamily="18" charset="0"/>
              </a:rPr>
              <a:t>    “corpses are scattered through a paradise”</a:t>
            </a:r>
          </a:p>
          <a:p>
            <a:endParaRPr lang="en-US" dirty="0"/>
          </a:p>
        </p:txBody>
      </p:sp>
    </p:spTree>
    <p:extLst>
      <p:ext uri="{BB962C8B-B14F-4D97-AF65-F5344CB8AC3E}">
        <p14:creationId xmlns:p14="http://schemas.microsoft.com/office/powerpoint/2010/main" val="4210730122"/>
      </p:ext>
    </p:extLst>
  </p:cSld>
  <p:clrMapOvr>
    <a:masterClrMapping/>
  </p:clrMapOvr>
  <p:timing>
    <p:tnLst>
      <p:par>
        <p:cTn id="1" dur="indefinite" restart="never" nodeType="tmRoot"/>
      </p:par>
    </p:tnLst>
  </p:timing>
</p:sld>
</file>

<file path=ppt/theme/theme1.xml><?xml version="1.0" encoding="utf-8"?>
<a:theme xmlns:a="http://schemas.openxmlformats.org/drawingml/2006/main" name="Basis">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Student Does Teacher Does.potx" id="{FA74037E-C2FC-4BF7-AB86-6A115E48A405}" vid="{B793C75E-005D-4C72-AFC4-95BDBA26D48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Student doesteacher does</Template>
  <TotalTime>0</TotalTime>
  <Words>496</Words>
  <Application>Microsoft Office PowerPoint</Application>
  <PresentationFormat>Widescreen</PresentationFormat>
  <Paragraphs>76</Paragraphs>
  <Slides>10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Calibri</vt:lpstr>
      <vt:lpstr>Corbel</vt:lpstr>
      <vt:lpstr>Rockwell</vt:lpstr>
      <vt:lpstr>Tahoma</vt:lpstr>
      <vt:lpstr>Times New Roman</vt:lpstr>
      <vt:lpstr>Basis</vt:lpstr>
      <vt:lpstr>A Far Cry from Africa</vt:lpstr>
      <vt:lpstr>About the poet</vt:lpstr>
      <vt:lpstr>Introduction</vt:lpstr>
      <vt:lpstr>Title of the Poem</vt:lpstr>
      <vt:lpstr>PowerPoint Presentation</vt:lpstr>
      <vt:lpstr>Stanza 1</vt:lpstr>
      <vt:lpstr>Stanza 2</vt:lpstr>
      <vt:lpstr>Stanza 3</vt:lpstr>
      <vt:lpstr>Themes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2019-02-14T07:15:59Z</dcterms:created>
  <dcterms:modified xsi:type="dcterms:W3CDTF">2019-02-16T07:35:26Z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v-abdarl@microsoft.com</vt:lpwstr>
  </property>
  <property fmtid="{D5CDD505-2E9C-101B-9397-08002B2CF9AE}" pid="5" name="MSIP_Label_f42aa342-8706-4288-bd11-ebb85995028c_SetDate">
    <vt:lpwstr>2018-08-20T20:03:10.9182338Z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