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2" r:id="rId10"/>
    <p:sldId id="259" r:id="rId11"/>
    <p:sldId id="260" r:id="rId12"/>
    <p:sldId id="262" r:id="rId13"/>
    <p:sldId id="26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2A70-F816-466D-9BA9-3C8647531CDC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001C-90A1-4B6D-A5A7-802AD7A0E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0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Taller- Spanish for workshop</a:t>
            </a:r>
          </a:p>
          <a:p>
            <a:r>
              <a:rPr lang="en-IN" dirty="0"/>
              <a:t>Prize- intl. literary prize often compared with </a:t>
            </a:r>
            <a:r>
              <a:rPr lang="en-IN" dirty="0" err="1"/>
              <a:t>nobel</a:t>
            </a:r>
            <a:r>
              <a:rPr lang="en-IN" dirty="0"/>
              <a:t> prize in literature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001C-90A1-4B6D-A5A7-802AD7A0EC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7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Anaphora- grab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001C-90A1-4B6D-A5A7-802AD7A0EC1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8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Keeps the reader hooked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to explore different layers of semantics while writing.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001C-90A1-4B6D-A5A7-802AD7A0EC1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7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- Describes and creates image of rain hitting the asphalt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- Helps to conjure an image while actually referring to a sound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001C-90A1-4B6D-A5A7-802AD7A0EC1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Makes the readers think and gives more details so as to help paint a picture in their minds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001C-90A1-4B6D-A5A7-802AD7A0EC1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7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His love is as natural as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001C-90A1-4B6D-A5A7-802AD7A0EC1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9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5F5B-D8FC-49BA-BB2D-60C17BDF5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 ONE LISTENS TO THE 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6B72-7028-4801-AB6D-660839562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OCTAVIO PAZ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8883E-ED6C-47DA-AC55-643371DA6D49}"/>
              </a:ext>
            </a:extLst>
          </p:cNvPr>
          <p:cNvSpPr txBox="1"/>
          <p:nvPr/>
        </p:nvSpPr>
        <p:spPr>
          <a:xfrm>
            <a:off x="9499596" y="3571876"/>
            <a:ext cx="2300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err="1">
                <a:latin typeface="Angsana New" panose="020B0502040204020203" pitchFamily="18" charset="-34"/>
                <a:cs typeface="Angsana New" panose="020B0502040204020203" pitchFamily="18" charset="-34"/>
              </a:rPr>
              <a:t>Souvik</a:t>
            </a:r>
            <a:r>
              <a:rPr lang="en-IN" sz="3000" dirty="0">
                <a:latin typeface="Angsana New" panose="020B0502040204020203" pitchFamily="18" charset="-34"/>
                <a:cs typeface="Angsana New" panose="020B0502040204020203" pitchFamily="18" charset="-34"/>
              </a:rPr>
              <a:t> Mukherjee</a:t>
            </a:r>
          </a:p>
          <a:p>
            <a:r>
              <a:rPr lang="en-IN" sz="3000" dirty="0">
                <a:latin typeface="Angsana New" panose="020B0502040204020203" pitchFamily="18" charset="-34"/>
                <a:cs typeface="Angsana New" panose="020B0502040204020203" pitchFamily="18" charset="-34"/>
              </a:rPr>
              <a:t>1740825</a:t>
            </a:r>
          </a:p>
          <a:p>
            <a:endParaRPr lang="en-IN" sz="3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r>
              <a:rPr lang="en-IN" sz="3000" dirty="0" err="1">
                <a:latin typeface="Angsana New" panose="020B0502040204020203" pitchFamily="18" charset="-34"/>
                <a:cs typeface="Angsana New" panose="020B0502040204020203" pitchFamily="18" charset="-34"/>
              </a:rPr>
              <a:t>Tripti</a:t>
            </a:r>
            <a:r>
              <a:rPr lang="en-IN" sz="3000" dirty="0">
                <a:latin typeface="Angsana New" panose="020B0502040204020203" pitchFamily="18" charset="-34"/>
                <a:cs typeface="Angsana New" panose="020B0502040204020203" pitchFamily="18" charset="-34"/>
              </a:rPr>
              <a:t> Agarwal</a:t>
            </a:r>
          </a:p>
          <a:p>
            <a:r>
              <a:rPr lang="en-IN" sz="3000" dirty="0">
                <a:latin typeface="Angsana New" panose="020B0502040204020203" pitchFamily="18" charset="-34"/>
                <a:cs typeface="Angsana New" panose="020B0502040204020203" pitchFamily="18" charset="-34"/>
              </a:rPr>
              <a:t>1740865</a:t>
            </a:r>
          </a:p>
        </p:txBody>
      </p:sp>
    </p:spTree>
    <p:extLst>
      <p:ext uri="{BB962C8B-B14F-4D97-AF65-F5344CB8AC3E}">
        <p14:creationId xmlns:p14="http://schemas.microsoft.com/office/powerpoint/2010/main" val="89839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AAC2-9EB0-4647-9E64-C73D028C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LITERARY DEVICES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Anaphora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22D1F-A9F4-4813-9666-1076C588AF8D}"/>
              </a:ext>
            </a:extLst>
          </p:cNvPr>
          <p:cNvSpPr txBox="1"/>
          <p:nvPr/>
        </p:nvSpPr>
        <p:spPr>
          <a:xfrm>
            <a:off x="3718560" y="863600"/>
            <a:ext cx="756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endParaRPr lang="en-IN" sz="2000" dirty="0"/>
          </a:p>
          <a:p>
            <a:r>
              <a:rPr lang="en-IN" sz="2000" dirty="0"/>
              <a:t>The deliberate repetition of the first part of the sentence in order to achieve an artistic effect.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it is the</a:t>
            </a:r>
            <a:r>
              <a:rPr lang="en-IN" sz="2000" dirty="0"/>
              <a:t> mist, wandering in the night,</a:t>
            </a:r>
            <a:br>
              <a:rPr lang="en-IN" sz="2000" dirty="0"/>
            </a:br>
            <a:r>
              <a:rPr lang="en-IN" sz="2000" dirty="0">
                <a:solidFill>
                  <a:srgbClr val="FF0000"/>
                </a:solidFill>
              </a:rPr>
              <a:t>it is the </a:t>
            </a:r>
            <a:r>
              <a:rPr lang="en-IN" sz="2000" dirty="0"/>
              <a:t>night, asleep in your bed,</a:t>
            </a:r>
            <a:br>
              <a:rPr lang="en-IN" sz="2000" dirty="0"/>
            </a:br>
            <a:r>
              <a:rPr lang="en-IN" sz="2000" dirty="0">
                <a:solidFill>
                  <a:srgbClr val="FF0000"/>
                </a:solidFill>
              </a:rPr>
              <a:t>it is the </a:t>
            </a:r>
            <a:r>
              <a:rPr lang="en-IN" sz="2000" dirty="0"/>
              <a:t>surge of waves in your breath”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you and your </a:t>
            </a:r>
            <a:r>
              <a:rPr lang="en-IN" sz="2000" dirty="0"/>
              <a:t>body of steam,</a:t>
            </a:r>
            <a:br>
              <a:rPr lang="en-IN" sz="2000" dirty="0"/>
            </a:br>
            <a:r>
              <a:rPr lang="en-IN" sz="2000" dirty="0">
                <a:solidFill>
                  <a:srgbClr val="FF0000"/>
                </a:solidFill>
              </a:rPr>
              <a:t>you and your </a:t>
            </a:r>
            <a:r>
              <a:rPr lang="en-IN" sz="2000" dirty="0"/>
              <a:t>face of night,</a:t>
            </a:r>
            <a:br>
              <a:rPr lang="en-IN" sz="2000" dirty="0"/>
            </a:br>
            <a:r>
              <a:rPr lang="en-IN" sz="2000" dirty="0">
                <a:solidFill>
                  <a:srgbClr val="FF0000"/>
                </a:solidFill>
              </a:rPr>
              <a:t>you and your </a:t>
            </a:r>
            <a:r>
              <a:rPr lang="en-IN" sz="2000" dirty="0"/>
              <a:t>hair”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8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15BA-8BDC-43F0-9D9E-A2672410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Oxymoron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8E2A2-4539-4455-94A8-6681316EF5C1}"/>
              </a:ext>
            </a:extLst>
          </p:cNvPr>
          <p:cNvSpPr txBox="1"/>
          <p:nvPr/>
        </p:nvSpPr>
        <p:spPr>
          <a:xfrm>
            <a:off x="3957002" y="1690062"/>
            <a:ext cx="69300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/>
          </a:p>
          <a:p>
            <a:r>
              <a:rPr lang="en-IN" sz="2200" dirty="0"/>
              <a:t>They imply the use of contradictory and contrasting concepts in a manner that actually ends up making sense in a strange, and slightly complex manner.</a:t>
            </a:r>
          </a:p>
          <a:p>
            <a:endParaRPr lang="en-IN" sz="2200" dirty="0"/>
          </a:p>
          <a:p>
            <a:r>
              <a:rPr lang="en-IN" sz="2200" dirty="0"/>
              <a:t>“</a:t>
            </a:r>
            <a:r>
              <a:rPr lang="en-IN" sz="2200" dirty="0">
                <a:solidFill>
                  <a:srgbClr val="FF0000"/>
                </a:solidFill>
              </a:rPr>
              <a:t>without listening, hear </a:t>
            </a:r>
            <a:r>
              <a:rPr lang="en-IN" sz="2200" dirty="0"/>
              <a:t>what I say</a:t>
            </a:r>
            <a:br>
              <a:rPr lang="en-IN" sz="2200" dirty="0"/>
            </a:br>
            <a:r>
              <a:rPr lang="en-IN" sz="2200" dirty="0"/>
              <a:t>with eyes open inward, </a:t>
            </a:r>
            <a:r>
              <a:rPr lang="en-IN" sz="2200" dirty="0">
                <a:solidFill>
                  <a:srgbClr val="FF0000"/>
                </a:solidFill>
              </a:rPr>
              <a:t>asleep</a:t>
            </a:r>
            <a:br>
              <a:rPr lang="en-IN" sz="2200" dirty="0"/>
            </a:br>
            <a:r>
              <a:rPr lang="en-IN" sz="2200" dirty="0"/>
              <a:t>with all five senses </a:t>
            </a:r>
            <a:r>
              <a:rPr lang="en-IN" sz="2200" dirty="0">
                <a:solidFill>
                  <a:srgbClr val="FF0000"/>
                </a:solidFill>
              </a:rPr>
              <a:t>awake</a:t>
            </a:r>
            <a:r>
              <a:rPr lang="en-IN" sz="2200" dirty="0"/>
              <a:t>”</a:t>
            </a:r>
          </a:p>
          <a:p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0364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ADDC-C82C-4795-B795-60FA5338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1F1ED-1414-4C8E-8CE4-9771025E673F}"/>
              </a:ext>
            </a:extLst>
          </p:cNvPr>
          <p:cNvSpPr txBox="1"/>
          <p:nvPr/>
        </p:nvSpPr>
        <p:spPr>
          <a:xfrm>
            <a:off x="4056698" y="1020127"/>
            <a:ext cx="7386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endParaRPr lang="en-IN" sz="2000" dirty="0"/>
          </a:p>
          <a:p>
            <a:r>
              <a:rPr lang="en-IN" sz="2000" dirty="0"/>
              <a:t>It refers to the usage of words and phrases to create “mental images” for the reader. It is not only limited to visual sensations, but also ignites </a:t>
            </a:r>
            <a:r>
              <a:rPr lang="en-IN" sz="2000" dirty="0" err="1"/>
              <a:t>kinesthetic</a:t>
            </a:r>
            <a:r>
              <a:rPr lang="en-IN" sz="2000" dirty="0"/>
              <a:t>, olfactory, and auditory sensations.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wet asphalt is shining</a:t>
            </a:r>
            <a:r>
              <a:rPr lang="en-IN" sz="2000" dirty="0"/>
              <a:t>,</a:t>
            </a:r>
            <a:br>
              <a:rPr lang="en-IN" sz="2000" dirty="0"/>
            </a:br>
            <a:r>
              <a:rPr lang="en-IN" sz="2000" dirty="0"/>
              <a:t>steam rises and walks away”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listen to the rain running over the terrace</a:t>
            </a:r>
            <a:r>
              <a:rPr lang="en-IN" sz="2000" dirty="0"/>
              <a:t>”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lightning has nestled among the leaves</a:t>
            </a:r>
            <a:r>
              <a:rPr lang="en-IN" sz="2000" dirty="0"/>
              <a:t>”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418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E2E-C532-4752-BB62-82DEF6DF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EABD5-B648-442B-B657-59A2E884CFDD}"/>
              </a:ext>
            </a:extLst>
          </p:cNvPr>
          <p:cNvSpPr txBox="1"/>
          <p:nvPr/>
        </p:nvSpPr>
        <p:spPr>
          <a:xfrm>
            <a:off x="3879215" y="528320"/>
            <a:ext cx="731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/>
              <a:t>It is the practice of attaching human traits and characteristics with inanimate objects and phenomena. </a:t>
            </a:r>
          </a:p>
          <a:p>
            <a:endParaRPr lang="en-IN" sz="2000" dirty="0"/>
          </a:p>
          <a:p>
            <a:r>
              <a:rPr lang="en-IN" sz="2000" dirty="0"/>
              <a:t>“it's </a:t>
            </a:r>
            <a:r>
              <a:rPr lang="en-IN" sz="2000" dirty="0">
                <a:solidFill>
                  <a:srgbClr val="FF0000"/>
                </a:solidFill>
              </a:rPr>
              <a:t>raining</a:t>
            </a:r>
            <a:r>
              <a:rPr lang="en-IN" sz="2000" dirty="0"/>
              <a:t>, light </a:t>
            </a:r>
            <a:r>
              <a:rPr lang="en-IN" sz="2000" dirty="0">
                <a:solidFill>
                  <a:srgbClr val="FF0000"/>
                </a:solidFill>
              </a:rPr>
              <a:t>footsteps</a:t>
            </a:r>
            <a:r>
              <a:rPr lang="en-IN" sz="2000" dirty="0"/>
              <a:t>, a </a:t>
            </a:r>
            <a:r>
              <a:rPr lang="en-IN" sz="2000" dirty="0">
                <a:solidFill>
                  <a:srgbClr val="FF0000"/>
                </a:solidFill>
              </a:rPr>
              <a:t>murmur</a:t>
            </a:r>
            <a:r>
              <a:rPr lang="en-IN" sz="2000" dirty="0"/>
              <a:t> of syllables”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steam rises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walks</a:t>
            </a:r>
            <a:r>
              <a:rPr lang="en-IN" sz="2000" dirty="0"/>
              <a:t> away,</a:t>
            </a:r>
            <a:br>
              <a:rPr lang="en-IN" sz="2000" dirty="0"/>
            </a:br>
            <a:r>
              <a:rPr lang="en-IN" sz="2000" dirty="0">
                <a:solidFill>
                  <a:srgbClr val="FF0000"/>
                </a:solidFill>
              </a:rPr>
              <a:t>night unfolds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looks</a:t>
            </a:r>
            <a:r>
              <a:rPr lang="en-IN" sz="2000" dirty="0"/>
              <a:t> at me”</a:t>
            </a:r>
          </a:p>
          <a:p>
            <a:endParaRPr lang="en-IN" sz="2000" dirty="0"/>
          </a:p>
          <a:p>
            <a:r>
              <a:rPr lang="en-IN" sz="2000" dirty="0"/>
              <a:t>“the </a:t>
            </a:r>
            <a:r>
              <a:rPr lang="en-IN" sz="2000" dirty="0">
                <a:solidFill>
                  <a:srgbClr val="FF0000"/>
                </a:solidFill>
              </a:rPr>
              <a:t>day is</a:t>
            </a:r>
            <a:r>
              <a:rPr lang="en-IN" sz="2000" dirty="0"/>
              <a:t> still </a:t>
            </a:r>
            <a:r>
              <a:rPr lang="en-IN" sz="2000" dirty="0">
                <a:solidFill>
                  <a:srgbClr val="FF0000"/>
                </a:solidFill>
              </a:rPr>
              <a:t>leaving</a:t>
            </a:r>
            <a:r>
              <a:rPr lang="en-IN" sz="2000" dirty="0"/>
              <a:t>,</a:t>
            </a:r>
          </a:p>
          <a:p>
            <a:r>
              <a:rPr lang="en-IN" sz="2000" dirty="0"/>
              <a:t>the </a:t>
            </a:r>
            <a:r>
              <a:rPr lang="en-IN" sz="2000" dirty="0">
                <a:solidFill>
                  <a:srgbClr val="FF0000"/>
                </a:solidFill>
              </a:rPr>
              <a:t>night has yet to arrive</a:t>
            </a:r>
            <a:r>
              <a:rPr lang="en-IN" sz="2000" dirty="0"/>
              <a:t>.”</a:t>
            </a:r>
          </a:p>
          <a:p>
            <a:endParaRPr lang="en-IN" sz="2000" dirty="0"/>
          </a:p>
          <a:p>
            <a:r>
              <a:rPr lang="en-IN" sz="2000" dirty="0"/>
              <a:t>“</a:t>
            </a:r>
            <a:r>
              <a:rPr lang="en-IN" sz="2000" dirty="0">
                <a:solidFill>
                  <a:srgbClr val="FF0000"/>
                </a:solidFill>
              </a:rPr>
              <a:t>water that is air, air that is time, the day is still leaving,</a:t>
            </a:r>
          </a:p>
          <a:p>
            <a:r>
              <a:rPr lang="en-IN" sz="2000" dirty="0">
                <a:solidFill>
                  <a:srgbClr val="FF0000"/>
                </a:solidFill>
              </a:rPr>
              <a:t>the night has yet to arrive,</a:t>
            </a:r>
          </a:p>
          <a:p>
            <a:r>
              <a:rPr lang="en-IN" sz="2000" dirty="0">
                <a:solidFill>
                  <a:srgbClr val="FF0000"/>
                </a:solidFill>
              </a:rPr>
              <a:t>figurations of mist</a:t>
            </a:r>
          </a:p>
          <a:p>
            <a:r>
              <a:rPr lang="en-IN" sz="2000" dirty="0">
                <a:solidFill>
                  <a:srgbClr val="FF0000"/>
                </a:solidFill>
              </a:rPr>
              <a:t>at the turn of the corner</a:t>
            </a:r>
            <a:r>
              <a:rPr lang="en-IN" sz="2000" dirty="0"/>
              <a:t>”</a:t>
            </a:r>
          </a:p>
          <a:p>
            <a:r>
              <a:rPr lang="en-IN" sz="2000" dirty="0"/>
              <a:t>(refers to mist and dusk)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61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138A-927A-47B5-AD3F-FCF21107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267B-6E71-492F-8538-C2FF5F92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100" dirty="0">
                <a:solidFill>
                  <a:schemeClr val="tx1"/>
                </a:solidFill>
              </a:rPr>
              <a:t>The person is compared to various elements throughout the poem, which shows that the person might not even be present, but her </a:t>
            </a:r>
            <a:r>
              <a:rPr lang="en-IN" sz="2100" b="1" dirty="0">
                <a:solidFill>
                  <a:schemeClr val="tx1"/>
                </a:solidFill>
              </a:rPr>
              <a:t>presence is felt </a:t>
            </a:r>
            <a:r>
              <a:rPr lang="en-IN" sz="2100" dirty="0">
                <a:solidFill>
                  <a:schemeClr val="tx1"/>
                </a:solidFill>
              </a:rPr>
              <a:t>by the speaker. </a:t>
            </a:r>
          </a:p>
          <a:p>
            <a:r>
              <a:rPr lang="en-IN" sz="2100" dirty="0">
                <a:solidFill>
                  <a:schemeClr val="tx1"/>
                </a:solidFill>
              </a:rPr>
              <a:t>Her presence for the speaker was </a:t>
            </a:r>
            <a:r>
              <a:rPr lang="en-IN" sz="2100" b="1" dirty="0">
                <a:solidFill>
                  <a:schemeClr val="tx1"/>
                </a:solidFill>
              </a:rPr>
              <a:t>eternal</a:t>
            </a:r>
            <a:r>
              <a:rPr lang="en-IN" sz="2100" dirty="0">
                <a:solidFill>
                  <a:schemeClr val="tx1"/>
                </a:solidFill>
              </a:rPr>
              <a:t> just like nature.</a:t>
            </a:r>
          </a:p>
          <a:p>
            <a:r>
              <a:rPr lang="en-IN" sz="2100" dirty="0">
                <a:solidFill>
                  <a:schemeClr val="tx1"/>
                </a:solidFill>
              </a:rPr>
              <a:t>Readers can envision the </a:t>
            </a:r>
            <a:r>
              <a:rPr lang="en-IN" sz="2100" b="1" dirty="0">
                <a:solidFill>
                  <a:schemeClr val="tx1"/>
                </a:solidFill>
              </a:rPr>
              <a:t>memories </a:t>
            </a:r>
            <a:r>
              <a:rPr lang="en-IN" sz="2100" dirty="0">
                <a:solidFill>
                  <a:schemeClr val="tx1"/>
                </a:solidFill>
              </a:rPr>
              <a:t>of the speaker and </a:t>
            </a:r>
            <a:r>
              <a:rPr lang="en-IN" sz="2100" b="1" dirty="0">
                <a:solidFill>
                  <a:schemeClr val="tx1"/>
                </a:solidFill>
              </a:rPr>
              <a:t> experience</a:t>
            </a:r>
            <a:r>
              <a:rPr lang="en-IN" sz="2100" dirty="0">
                <a:solidFill>
                  <a:schemeClr val="tx1"/>
                </a:solidFill>
              </a:rPr>
              <a:t> the beauty of nature along with him.</a:t>
            </a:r>
          </a:p>
          <a:p>
            <a:r>
              <a:rPr lang="en-IN" sz="2100" dirty="0">
                <a:solidFill>
                  <a:schemeClr val="tx1"/>
                </a:solidFill>
              </a:rPr>
              <a:t>It makes the reader realise how it is important to cherish the beautiful things around them, before </a:t>
            </a:r>
            <a:r>
              <a:rPr lang="en-IN" sz="2100" b="1" dirty="0">
                <a:solidFill>
                  <a:schemeClr val="tx1"/>
                </a:solidFill>
              </a:rPr>
              <a:t>they are gone</a:t>
            </a:r>
            <a:r>
              <a:rPr lang="en-IN" sz="2100" dirty="0">
                <a:solidFill>
                  <a:schemeClr val="tx1"/>
                </a:solidFill>
              </a:rPr>
              <a:t>.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CFC-0DE2-4A33-B7FE-625E54FA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POET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08834-0008-4DE2-8E3E-D6D2C1BE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22902" y="1590283"/>
            <a:ext cx="2561074" cy="3543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EDC1F-A69A-43A3-86A1-0591CC6A0B75}"/>
              </a:ext>
            </a:extLst>
          </p:cNvPr>
          <p:cNvSpPr txBox="1"/>
          <p:nvPr/>
        </p:nvSpPr>
        <p:spPr>
          <a:xfrm>
            <a:off x="3710305" y="916049"/>
            <a:ext cx="49339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Octavio Paz was born in </a:t>
            </a:r>
            <a:r>
              <a:rPr lang="en-IN" sz="2000" b="1" dirty="0"/>
              <a:t>1914 in Mexico City</a:t>
            </a:r>
            <a:r>
              <a:rPr lang="en-IN" sz="2000" dirty="0"/>
              <a:t>. Thanks to his grandfather’s extensive library, Paz began to write at an early age and in 1938, he became one of the </a:t>
            </a:r>
            <a:r>
              <a:rPr lang="en-IN" sz="2000" b="1" dirty="0"/>
              <a:t>founders of the journal, </a:t>
            </a:r>
            <a:r>
              <a:rPr lang="en-IN" sz="2000" b="1" i="1" dirty="0"/>
              <a:t>Taller</a:t>
            </a:r>
            <a:r>
              <a:rPr lang="en-IN" sz="2000" i="1" dirty="0"/>
              <a:t>. </a:t>
            </a:r>
            <a:r>
              <a:rPr lang="en-IN" sz="2000" dirty="0"/>
              <a:t>He was then a part of the Guggenheim Fellowship where he completely immersed himself in </a:t>
            </a:r>
            <a:r>
              <a:rPr lang="en-IN" sz="2000" b="1" dirty="0"/>
              <a:t>Anglo-American Modernist poetry. </a:t>
            </a:r>
          </a:p>
          <a:p>
            <a:endParaRPr lang="en-IN" sz="2000" dirty="0"/>
          </a:p>
          <a:p>
            <a:r>
              <a:rPr lang="en-IN" sz="2000" dirty="0"/>
              <a:t>In 1962, having entered the Mexican diplomatic service, Paz was appointed Mexican ambassador to India: an important moment in his life and work, as witnessed in books like </a:t>
            </a:r>
            <a:r>
              <a:rPr lang="en-IN" sz="2000" b="1" i="1" dirty="0"/>
              <a:t>The Grammarian Monkey</a:t>
            </a:r>
            <a:r>
              <a:rPr lang="en-IN" sz="2000" b="1" dirty="0"/>
              <a:t> </a:t>
            </a:r>
            <a:r>
              <a:rPr lang="en-IN" sz="2000" dirty="0"/>
              <a:t>and</a:t>
            </a:r>
            <a:r>
              <a:rPr lang="en-IN" sz="2000" b="1" dirty="0"/>
              <a:t> </a:t>
            </a:r>
            <a:r>
              <a:rPr lang="en-IN" sz="2000" b="1" i="1" dirty="0"/>
              <a:t>East Slope</a:t>
            </a:r>
            <a:r>
              <a:rPr lang="en-IN" sz="2000" i="1" dirty="0"/>
              <a:t>, </a:t>
            </a:r>
            <a:r>
              <a:rPr lang="en-IN" sz="2000" dirty="0"/>
              <a:t>that were</a:t>
            </a:r>
            <a:r>
              <a:rPr lang="en-IN" sz="2000" i="1" dirty="0"/>
              <a:t> </a:t>
            </a:r>
            <a:r>
              <a:rPr lang="en-IN" sz="2000" dirty="0"/>
              <a:t>written during his stay there.</a:t>
            </a:r>
          </a:p>
        </p:txBody>
      </p:sp>
    </p:spTree>
    <p:extLst>
      <p:ext uri="{BB962C8B-B14F-4D97-AF65-F5344CB8AC3E}">
        <p14:creationId xmlns:p14="http://schemas.microsoft.com/office/powerpoint/2010/main" val="338464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4B6E9-A7F9-41F0-BC87-5801B4CCCCE9}"/>
              </a:ext>
            </a:extLst>
          </p:cNvPr>
          <p:cNvSpPr txBox="1"/>
          <p:nvPr/>
        </p:nvSpPr>
        <p:spPr>
          <a:xfrm>
            <a:off x="3881120" y="1089898"/>
            <a:ext cx="734568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/>
              <a:t>Paz is a poet and an essayist. He believes that poetry constitutes “the secret religion of the modern age.” </a:t>
            </a:r>
            <a:r>
              <a:rPr lang="en-IN" sz="2000" b="1" dirty="0"/>
              <a:t>One aspect </a:t>
            </a:r>
            <a:r>
              <a:rPr lang="en-IN" sz="2000" dirty="0"/>
              <a:t>of Paz’s work is his tendency to maintain elements of prose in his poetry, and poetic elements in his prose. </a:t>
            </a:r>
          </a:p>
          <a:p>
            <a:endParaRPr lang="en-IN" sz="2000" dirty="0"/>
          </a:p>
          <a:p>
            <a:r>
              <a:rPr lang="en-IN" sz="2000" dirty="0"/>
              <a:t>He was awarded the </a:t>
            </a:r>
            <a:r>
              <a:rPr lang="en-IN" sz="2000" b="1" dirty="0"/>
              <a:t>Nobel Prize in 1990 </a:t>
            </a:r>
            <a:r>
              <a:rPr lang="en-IN" sz="2000" dirty="0"/>
              <a:t>"for impassioned writing with wide horizons, characterized by sensuous intelligence and humanistic integrity”. </a:t>
            </a:r>
          </a:p>
          <a:p>
            <a:endParaRPr lang="en-IN" sz="2000" dirty="0"/>
          </a:p>
          <a:p>
            <a:r>
              <a:rPr lang="en-IN" sz="2000" dirty="0"/>
              <a:t>Paz’s literary career helped to define modern poetry and the Mexican personality and his death was mourned as the end of an era for Mexico.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76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CDD8-2BDB-427D-A126-F589B852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poem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E6AF-C19C-4719-9318-BBBE3BBE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The poem is in </a:t>
            </a:r>
            <a:r>
              <a:rPr lang="en-IN" b="1" dirty="0"/>
              <a:t>free verse</a:t>
            </a:r>
            <a:r>
              <a:rPr lang="en-IN" dirty="0"/>
              <a:t>, i.e., it does not follow regular rhyme scheme rules, and yet provides artistic expression.</a:t>
            </a:r>
          </a:p>
          <a:p>
            <a:r>
              <a:rPr lang="en-IN" dirty="0"/>
              <a:t>The poet has </a:t>
            </a:r>
            <a:r>
              <a:rPr lang="en-IN" b="1" dirty="0"/>
              <a:t>not split the poem into stanzas</a:t>
            </a:r>
            <a:r>
              <a:rPr lang="en-IN" dirty="0"/>
              <a:t> giving us the feeling that this was a constant flow of ideas resonating from the emotions in each line.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15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53CA-7CCF-4716-8DA0-CE3EE803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Tone of the poem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4204-17F7-47D6-B1B8-729428E7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252892" cy="5120640"/>
          </a:xfrm>
        </p:spPr>
        <p:txBody>
          <a:bodyPr/>
          <a:lstStyle/>
          <a:p>
            <a:r>
              <a:rPr lang="en-IN" dirty="0"/>
              <a:t>The tone of the poem is very </a:t>
            </a:r>
            <a:r>
              <a:rPr lang="en-IN" b="1" dirty="0"/>
              <a:t>peaceful</a:t>
            </a:r>
            <a:r>
              <a:rPr lang="en-IN" dirty="0"/>
              <a:t>. It is calming and serene in feeling. It relaxes the reader, while the speaker describes his view of nature.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D49F3-B8B9-4962-A107-6198C2DC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864108"/>
            <a:ext cx="4399258" cy="4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0BC4-70DC-4F23-B18F-9201088F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Theme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ED0F-2FE7-4E18-810B-D726EF40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theme of this poem is that you have to notice the </a:t>
            </a:r>
            <a:r>
              <a:rPr lang="en-IN" b="1" dirty="0"/>
              <a:t>little things</a:t>
            </a:r>
            <a:r>
              <a:rPr lang="en-IN" dirty="0"/>
              <a:t>. The little details could be the most beautiful details. </a:t>
            </a:r>
          </a:p>
          <a:p>
            <a:r>
              <a:rPr lang="en-IN" dirty="0"/>
              <a:t>Another theme is that nature could easily be </a:t>
            </a:r>
            <a:r>
              <a:rPr lang="en-IN" b="1" dirty="0"/>
              <a:t>overlooked</a:t>
            </a:r>
            <a:r>
              <a:rPr lang="en-IN" dirty="0"/>
              <a:t>, but when you pay attention, nature will provide you with the most beautiful memories. </a:t>
            </a:r>
          </a:p>
          <a:p>
            <a:r>
              <a:rPr lang="en-IN" dirty="0"/>
              <a:t>One theme could be that you need to </a:t>
            </a:r>
            <a:r>
              <a:rPr lang="en-IN" b="1" dirty="0"/>
              <a:t>cherish</a:t>
            </a:r>
            <a:r>
              <a:rPr lang="en-IN" dirty="0"/>
              <a:t> the beautiful things you see. </a:t>
            </a:r>
          </a:p>
          <a:p>
            <a:r>
              <a:rPr lang="en-IN" dirty="0"/>
              <a:t>One must be able to </a:t>
            </a:r>
            <a:r>
              <a:rPr lang="en-IN" b="1" dirty="0"/>
              <a:t>share</a:t>
            </a:r>
            <a:r>
              <a:rPr lang="en-IN" dirty="0"/>
              <a:t> that beauty with other people.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09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EBFA-4062-4CD6-A3F7-0EE02628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8C0E-88FC-4180-A6B1-C4940E50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speaker of the poem is someone who is very </a:t>
            </a:r>
            <a:r>
              <a:rPr lang="en-IN" b="1" dirty="0"/>
              <a:t>observant</a:t>
            </a:r>
            <a:r>
              <a:rPr lang="en-IN" dirty="0"/>
              <a:t> of nature. </a:t>
            </a:r>
          </a:p>
          <a:p>
            <a:r>
              <a:rPr lang="en-IN" dirty="0"/>
              <a:t>The speaker has a high </a:t>
            </a:r>
            <a:r>
              <a:rPr lang="en-IN" b="1" dirty="0"/>
              <a:t>admiration</a:t>
            </a:r>
            <a:r>
              <a:rPr lang="en-IN" dirty="0"/>
              <a:t> for nature, and describes in great detail throughout the poem. </a:t>
            </a:r>
          </a:p>
          <a:p>
            <a:r>
              <a:rPr lang="en-IN" dirty="0"/>
              <a:t>The speaker is talking to someone that has a </a:t>
            </a:r>
            <a:r>
              <a:rPr lang="en-IN" b="1" dirty="0"/>
              <a:t>close relationship </a:t>
            </a:r>
            <a:r>
              <a:rPr lang="en-IN" dirty="0"/>
              <a:t>with the speaker, like a friend for example. </a:t>
            </a:r>
          </a:p>
          <a:p>
            <a:r>
              <a:rPr lang="en-IN" dirty="0"/>
              <a:t>He speaks in the </a:t>
            </a:r>
            <a:r>
              <a:rPr lang="en-IN" b="1" dirty="0"/>
              <a:t>first person </a:t>
            </a:r>
            <a:r>
              <a:rPr lang="en-IN" dirty="0"/>
              <a:t>as if he was talking to another person. </a:t>
            </a:r>
          </a:p>
          <a:p>
            <a:r>
              <a:rPr lang="en-IN" dirty="0"/>
              <a:t>The story of the poem is the speaker </a:t>
            </a:r>
            <a:r>
              <a:rPr lang="en-IN" b="1" dirty="0"/>
              <a:t>describing</a:t>
            </a:r>
            <a:r>
              <a:rPr lang="en-IN" dirty="0"/>
              <a:t> beautiful things in nature to another person. </a:t>
            </a:r>
          </a:p>
          <a:p>
            <a:r>
              <a:rPr lang="en-IN" dirty="0"/>
              <a:t>He uses </a:t>
            </a:r>
            <a:r>
              <a:rPr lang="en-IN" b="1" dirty="0"/>
              <a:t>imagery</a:t>
            </a:r>
            <a:r>
              <a:rPr lang="en-IN" dirty="0"/>
              <a:t> so the person can visualize the things that he saw in nature.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66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9FF-16C2-4FB5-81AF-EF9E6F1C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2FD9-5B9D-4A0C-925F-C43E71A3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276" y="864108"/>
            <a:ext cx="7315200" cy="5120640"/>
          </a:xfrm>
        </p:spPr>
        <p:txBody>
          <a:bodyPr>
            <a:normAutofit/>
          </a:bodyPr>
          <a:lstStyle/>
          <a:p>
            <a:r>
              <a:rPr lang="en-IN" sz="2100" dirty="0"/>
              <a:t>The poet starts with the speaker trying to get the attention of the listener, he </a:t>
            </a:r>
            <a:r>
              <a:rPr lang="en-IN" sz="2100" b="1" dirty="0"/>
              <a:t>doesn’t demand complete attention</a:t>
            </a:r>
            <a:r>
              <a:rPr lang="en-IN" sz="2100" dirty="0"/>
              <a:t>. All he wants is to not be </a:t>
            </a:r>
            <a:r>
              <a:rPr lang="en-IN" sz="2100" b="1" dirty="0"/>
              <a:t>ignored</a:t>
            </a:r>
            <a:r>
              <a:rPr lang="en-IN" sz="2100" dirty="0"/>
              <a:t>.</a:t>
            </a:r>
          </a:p>
          <a:p>
            <a:r>
              <a:rPr lang="en-IN" sz="2100" b="1" dirty="0"/>
              <a:t>Uncertainty</a:t>
            </a:r>
            <a:r>
              <a:rPr lang="en-IN" sz="2100" dirty="0"/>
              <a:t>, the elements of nature described implies that the speaker is in uncertain if the other person is actually listening.</a:t>
            </a:r>
          </a:p>
          <a:p>
            <a:r>
              <a:rPr lang="en-IN" sz="2100" dirty="0"/>
              <a:t>The speaker wants the person to </a:t>
            </a:r>
            <a:r>
              <a:rPr lang="en-IN" sz="2100" b="1" dirty="0"/>
              <a:t>introspect </a:t>
            </a:r>
            <a:r>
              <a:rPr lang="en-IN" sz="2100" dirty="0"/>
              <a:t>and actually </a:t>
            </a:r>
            <a:r>
              <a:rPr lang="en-IN" sz="2100" b="1" dirty="0"/>
              <a:t>hear </a:t>
            </a:r>
            <a:r>
              <a:rPr lang="en-IN" sz="2100" dirty="0"/>
              <a:t> and not only </a:t>
            </a:r>
            <a:r>
              <a:rPr lang="en-IN" sz="2100" b="1" dirty="0"/>
              <a:t>listen </a:t>
            </a:r>
            <a:r>
              <a:rPr lang="en-IN" sz="2100" dirty="0"/>
              <a:t>to him. It is clear by this that the speaker was really longing for a loved one.</a:t>
            </a:r>
          </a:p>
          <a:p>
            <a:r>
              <a:rPr lang="en-IN" sz="2100" dirty="0"/>
              <a:t>The speaker is </a:t>
            </a:r>
            <a:r>
              <a:rPr lang="en-IN" sz="2100" b="1" dirty="0"/>
              <a:t>not content </a:t>
            </a:r>
            <a:r>
              <a:rPr lang="en-IN" sz="2100" dirty="0"/>
              <a:t> as he says “weightless time and heavy sorrow”. It shows that he is feeling bad for a loved one 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8445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9FF-16C2-4FB5-81AF-EF9E6F1C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2FD9-5B9D-4A0C-925F-C43E71A3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100" dirty="0"/>
          </a:p>
          <a:p>
            <a:r>
              <a:rPr lang="en-IN" sz="2100" dirty="0"/>
              <a:t>The speaker speaks about a person he really loves and </a:t>
            </a:r>
            <a:r>
              <a:rPr lang="en-IN" sz="2100" b="1" dirty="0"/>
              <a:t>wished was there </a:t>
            </a:r>
            <a:r>
              <a:rPr lang="en-IN" sz="2100" dirty="0"/>
              <a:t>as he compares that person to steam by saying “steam rises and walks away”</a:t>
            </a:r>
            <a:endParaRPr lang="en-IN" sz="2100" b="1" dirty="0"/>
          </a:p>
          <a:p>
            <a:r>
              <a:rPr lang="en-IN" sz="2100" dirty="0"/>
              <a:t>“you are you and body of steam” by this line the speaker is probably referring to a loved one who may </a:t>
            </a:r>
            <a:r>
              <a:rPr lang="en-IN" sz="2100" b="1" dirty="0"/>
              <a:t>not be present </a:t>
            </a:r>
            <a:r>
              <a:rPr lang="en-IN" sz="2100" dirty="0"/>
              <a:t>but he acknowledges the existence of the person with a lot of </a:t>
            </a:r>
            <a:r>
              <a:rPr lang="en-IN" sz="2100" b="1" dirty="0"/>
              <a:t>emotions and feelings</a:t>
            </a:r>
            <a:r>
              <a:rPr lang="en-IN" sz="2100" dirty="0"/>
              <a:t>.</a:t>
            </a:r>
          </a:p>
          <a:p>
            <a:r>
              <a:rPr lang="en-IN" sz="2100" dirty="0"/>
              <a:t>“you cross the street and enter my forehead”, the speaker is referring to the fact that even when the person </a:t>
            </a:r>
            <a:r>
              <a:rPr lang="en-IN" sz="2100" b="1" dirty="0"/>
              <a:t> leaves, </a:t>
            </a:r>
            <a:r>
              <a:rPr lang="en-IN" sz="2100" dirty="0"/>
              <a:t>his mind is </a:t>
            </a:r>
            <a:r>
              <a:rPr lang="en-IN" sz="2100" b="1" dirty="0"/>
              <a:t>filled with thoughts </a:t>
            </a:r>
            <a:r>
              <a:rPr lang="en-IN" sz="2100" dirty="0"/>
              <a:t>about that person.</a:t>
            </a:r>
          </a:p>
          <a:p>
            <a:r>
              <a:rPr lang="en-IN" sz="2100" dirty="0"/>
              <a:t>“your fingers of water dampen my forehead” shows </a:t>
            </a:r>
            <a:r>
              <a:rPr lang="en-IN" sz="2100" b="1" dirty="0"/>
              <a:t>how close they are</a:t>
            </a:r>
            <a:r>
              <a:rPr lang="en-IN" sz="2100" dirty="0"/>
              <a:t> and that they were extremely </a:t>
            </a:r>
            <a:r>
              <a:rPr lang="en-IN" sz="2100" b="1" dirty="0"/>
              <a:t>comfortable</a:t>
            </a:r>
            <a:r>
              <a:rPr lang="en-IN" sz="2100" dirty="0"/>
              <a:t>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9685084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2774</TotalTime>
  <Words>924</Words>
  <Application>Microsoft Office PowerPoint</Application>
  <PresentationFormat>Widescreen</PresentationFormat>
  <Paragraphs>109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 New</vt:lpstr>
      <vt:lpstr>Arial</vt:lpstr>
      <vt:lpstr>Calibri</vt:lpstr>
      <vt:lpstr>Corbel</vt:lpstr>
      <vt:lpstr>Wingdings 2</vt:lpstr>
      <vt:lpstr>Frame</vt:lpstr>
      <vt:lpstr>AS ONE LISTENS TO THE RAIN</vt:lpstr>
      <vt:lpstr>THE POET</vt:lpstr>
      <vt:lpstr>PowerPoint Presentation</vt:lpstr>
      <vt:lpstr>About the poem</vt:lpstr>
      <vt:lpstr>Tone of the poem</vt:lpstr>
      <vt:lpstr>Theme </vt:lpstr>
      <vt:lpstr>About the Speaker</vt:lpstr>
      <vt:lpstr>Analysis</vt:lpstr>
      <vt:lpstr>Analysis</vt:lpstr>
      <vt:lpstr>LITERARY DEVICES    Anaphora   </vt:lpstr>
      <vt:lpstr>Oxymoron </vt:lpstr>
      <vt:lpstr>Imagery</vt:lpstr>
      <vt:lpstr>Personification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ONE LISTENS TO THE RAIN</dc:title>
  <dc:creator>Tripti Agarwal</dc:creator>
  <cp:lastModifiedBy>HP</cp:lastModifiedBy>
  <cp:revision>40</cp:revision>
  <dcterms:created xsi:type="dcterms:W3CDTF">2018-12-11T09:01:34Z</dcterms:created>
  <dcterms:modified xsi:type="dcterms:W3CDTF">2018-12-18T08:10:42Z</dcterms:modified>
</cp:coreProperties>
</file>