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Amatic SC"/>
      <p:regular r:id="rId35"/>
      <p:bold r:id="rId36"/>
    </p:embeddedFont>
    <p:embeddedFont>
      <p:font typeface="Lobster"/>
      <p:regular r:id="rId37"/>
    </p:embeddedFont>
    <p:embeddedFont>
      <p:font typeface="Source Code Pro"/>
      <p:regular r:id="rId38"/>
      <p:bold r:id="rId39"/>
    </p:embeddedFont>
    <p:embeddedFont>
      <p:font typeface="Lora"/>
      <p:regular r:id="rId40"/>
      <p:bold r:id="rId41"/>
      <p:italic r:id="rId42"/>
      <p:boldItalic r:id="rId43"/>
    </p:embeddedFont>
    <p:embeddedFont>
      <p:font typeface="Pacifico"/>
      <p:regular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Lora-regular.fntdata"/><Relationship Id="rId20" Type="http://schemas.openxmlformats.org/officeDocument/2006/relationships/slide" Target="slides/slide16.xml"/><Relationship Id="rId42" Type="http://schemas.openxmlformats.org/officeDocument/2006/relationships/font" Target="fonts/Lora-italic.fntdata"/><Relationship Id="rId41" Type="http://schemas.openxmlformats.org/officeDocument/2006/relationships/font" Target="fonts/Lora-bold.fntdata"/><Relationship Id="rId22" Type="http://schemas.openxmlformats.org/officeDocument/2006/relationships/slide" Target="slides/slide18.xml"/><Relationship Id="rId44" Type="http://schemas.openxmlformats.org/officeDocument/2006/relationships/font" Target="fonts/Pacifico-regular.fntdata"/><Relationship Id="rId21" Type="http://schemas.openxmlformats.org/officeDocument/2006/relationships/slide" Target="slides/slide17.xml"/><Relationship Id="rId43" Type="http://schemas.openxmlformats.org/officeDocument/2006/relationships/font" Target="fonts/Lora-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AmaticSC-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Lobster-regular.fntdata"/><Relationship Id="rId14" Type="http://schemas.openxmlformats.org/officeDocument/2006/relationships/slide" Target="slides/slide10.xml"/><Relationship Id="rId36" Type="http://schemas.openxmlformats.org/officeDocument/2006/relationships/font" Target="fonts/AmaticSC-bold.fntdata"/><Relationship Id="rId17" Type="http://schemas.openxmlformats.org/officeDocument/2006/relationships/slide" Target="slides/slide13.xml"/><Relationship Id="rId39" Type="http://schemas.openxmlformats.org/officeDocument/2006/relationships/font" Target="fonts/SourceCodePro-bold.fntdata"/><Relationship Id="rId16" Type="http://schemas.openxmlformats.org/officeDocument/2006/relationships/slide" Target="slides/slide12.xml"/><Relationship Id="rId38" Type="http://schemas.openxmlformats.org/officeDocument/2006/relationships/font" Target="fonts/SourceCodePro-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00c05a41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00c05a41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09fcb90f5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09fcb90f5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00c05a41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00c05a41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09fcb90f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09fcb90f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00c05a41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00c05a41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00c05a41e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00c05a41e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00c05a41e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00c05a41e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09fcb8d5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09fcb8d5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09fcb8d5b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09fcb8d5b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09fcb8d5b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09fcb8d5b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08a9948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08a9948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09fcb8d5b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09fcb8d5b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09fcb8d5b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09fcb8d5b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09fcb8d5b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09fcb8d5b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00c05a41e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00c05a41e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00c05a41e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00c05a41e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00c05a41e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00c05a41e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00c05a41e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00c05a41e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097e2aec1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097e2aec1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0225f3a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0225f3a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09fcb8d5b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09fcb8d5b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097e2aec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097e2aec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097e2aec1_3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097e2aec1_3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08a99480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08a99480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097e2aec1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097e2aec1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097e2aec1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097e2aec1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097e2aec1_1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097e2aec1_1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097e2aec1_6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097e2aec1_6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097e2aec1_1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097e2aec1_1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1"/>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2"/>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50" name="Google Shape;50;p12"/>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CUSTOM">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None/>
              <a:defRPr>
                <a:latin typeface="Source Code Pro"/>
                <a:ea typeface="Source Code Pro"/>
                <a:cs typeface="Source Code Pro"/>
                <a:sym typeface="Source Code Pro"/>
              </a:defRPr>
            </a:lvl1pPr>
            <a:lvl2pPr lvl="1">
              <a:spcBef>
                <a:spcPts val="0"/>
              </a:spcBef>
              <a:spcAft>
                <a:spcPts val="0"/>
              </a:spcAft>
              <a:buNone/>
              <a:defRPr>
                <a:latin typeface="Source Code Pro"/>
                <a:ea typeface="Source Code Pro"/>
                <a:cs typeface="Source Code Pro"/>
                <a:sym typeface="Source Code Pro"/>
              </a:defRPr>
            </a:lvl2pPr>
            <a:lvl3pPr lvl="2">
              <a:spcBef>
                <a:spcPts val="0"/>
              </a:spcBef>
              <a:spcAft>
                <a:spcPts val="0"/>
              </a:spcAft>
              <a:buNone/>
              <a:defRPr>
                <a:latin typeface="Source Code Pro"/>
                <a:ea typeface="Source Code Pro"/>
                <a:cs typeface="Source Code Pro"/>
                <a:sym typeface="Source Code Pro"/>
              </a:defRPr>
            </a:lvl3pPr>
            <a:lvl4pPr lvl="3">
              <a:spcBef>
                <a:spcPts val="0"/>
              </a:spcBef>
              <a:spcAft>
                <a:spcPts val="0"/>
              </a:spcAft>
              <a:buNone/>
              <a:defRPr>
                <a:latin typeface="Source Code Pro"/>
                <a:ea typeface="Source Code Pro"/>
                <a:cs typeface="Source Code Pro"/>
                <a:sym typeface="Source Code Pro"/>
              </a:defRPr>
            </a:lvl4pPr>
            <a:lvl5pPr lvl="4">
              <a:spcBef>
                <a:spcPts val="0"/>
              </a:spcBef>
              <a:spcAft>
                <a:spcPts val="0"/>
              </a:spcAft>
              <a:buNone/>
              <a:defRPr>
                <a:latin typeface="Source Code Pro"/>
                <a:ea typeface="Source Code Pro"/>
                <a:cs typeface="Source Code Pro"/>
                <a:sym typeface="Source Code Pro"/>
              </a:defRPr>
            </a:lvl5pPr>
            <a:lvl6pPr lvl="5">
              <a:spcBef>
                <a:spcPts val="0"/>
              </a:spcBef>
              <a:spcAft>
                <a:spcPts val="0"/>
              </a:spcAft>
              <a:buNone/>
              <a:defRPr>
                <a:latin typeface="Source Code Pro"/>
                <a:ea typeface="Source Code Pro"/>
                <a:cs typeface="Source Code Pro"/>
                <a:sym typeface="Source Code Pro"/>
              </a:defRPr>
            </a:lvl6pPr>
            <a:lvl7pPr lvl="6">
              <a:spcBef>
                <a:spcPts val="0"/>
              </a:spcBef>
              <a:spcAft>
                <a:spcPts val="0"/>
              </a:spcAft>
              <a:buNone/>
              <a:defRPr>
                <a:latin typeface="Source Code Pro"/>
                <a:ea typeface="Source Code Pro"/>
                <a:cs typeface="Source Code Pro"/>
                <a:sym typeface="Source Code Pro"/>
              </a:defRPr>
            </a:lvl7pPr>
            <a:lvl8pPr lvl="7">
              <a:spcBef>
                <a:spcPts val="0"/>
              </a:spcBef>
              <a:spcAft>
                <a:spcPts val="0"/>
              </a:spcAft>
              <a:buNone/>
              <a:defRPr>
                <a:latin typeface="Source Code Pro"/>
                <a:ea typeface="Source Code Pro"/>
                <a:cs typeface="Source Code Pro"/>
                <a:sym typeface="Source Code Pro"/>
              </a:defRPr>
            </a:lvl8pPr>
            <a:lvl9pPr lvl="8">
              <a:spcBef>
                <a:spcPts val="0"/>
              </a:spcBef>
              <a:spcAft>
                <a:spcPts val="0"/>
              </a:spcAft>
              <a:buNone/>
              <a:defRPr>
                <a:latin typeface="Source Code Pro"/>
                <a:ea typeface="Source Code Pro"/>
                <a:cs typeface="Source Code Pro"/>
                <a:sym typeface="Source Code Pro"/>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6"/>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5" name="Google Shape;25;p6"/>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6"/>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7"/>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30" name="Google Shape;3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8"/>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3" name="Google Shape;33;p8"/>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5" name="Shape 35"/>
        <p:cNvGrpSpPr/>
        <p:nvPr/>
      </p:nvGrpSpPr>
      <p:grpSpPr>
        <a:xfrm>
          <a:off x="0" y="0"/>
          <a:ext cx="0" cy="0"/>
          <a:chOff x="0" y="0"/>
          <a:chExt cx="0" cy="0"/>
        </a:xfrm>
      </p:grpSpPr>
      <p:sp>
        <p:nvSpPr>
          <p:cNvPr id="36" name="Google Shape;36;p9"/>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7" name="Google Shape;3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10"/>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10"/>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41" name="Google Shape;41;p10"/>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2" name="Google Shape;42;p10"/>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3" name="Google Shape;43;p1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en.wikipedia.org/wiki/The_Anarchist_Cookbook_(film)" TargetMode="External"/><Relationship Id="rId4" Type="http://schemas.openxmlformats.org/officeDocument/2006/relationships/hyperlink" Target="https://en.wikipedia.org/wiki/The_Anarchist_Cookbook_(fil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4"/>
          <p:cNvSpPr txBox="1"/>
          <p:nvPr>
            <p:ph idx="1" type="subTitle"/>
          </p:nvPr>
        </p:nvSpPr>
        <p:spPr>
          <a:xfrm>
            <a:off x="311700" y="3569475"/>
            <a:ext cx="8520600" cy="145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1740201, 10, 14, 19, 24, 29, 34, 40, 56</a:t>
            </a:r>
            <a:br>
              <a:rPr lang="en"/>
            </a:br>
            <a:br>
              <a:rPr lang="en"/>
            </a:br>
            <a:r>
              <a:rPr lang="en"/>
              <a:t>Slot 6 </a:t>
            </a:r>
            <a:endParaRPr/>
          </a:p>
        </p:txBody>
      </p:sp>
      <p:sp>
        <p:nvSpPr>
          <p:cNvPr id="59" name="Google Shape;59;p14"/>
          <p:cNvSpPr txBox="1"/>
          <p:nvPr>
            <p:ph type="ctrTitle"/>
          </p:nvPr>
        </p:nvSpPr>
        <p:spPr>
          <a:xfrm>
            <a:off x="439325" y="147950"/>
            <a:ext cx="8520600" cy="321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Psychological resilience in man’s search for meaning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3"/>
          <p:cNvSpPr txBox="1"/>
          <p:nvPr>
            <p:ph idx="1" type="body"/>
          </p:nvPr>
        </p:nvSpPr>
        <p:spPr>
          <a:xfrm>
            <a:off x="311700" y="572625"/>
            <a:ext cx="8520600" cy="429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1. Social Support </a:t>
            </a:r>
            <a:endParaRPr/>
          </a:p>
          <a:p>
            <a:pPr indent="0" lvl="0" marL="914400" rtl="0" algn="l">
              <a:lnSpc>
                <a:spcPct val="100000"/>
              </a:lnSpc>
              <a:spcBef>
                <a:spcPts val="0"/>
              </a:spcBef>
              <a:spcAft>
                <a:spcPts val="0"/>
              </a:spcAft>
              <a:buNone/>
            </a:pPr>
            <a:r>
              <a:t/>
            </a:r>
            <a:endParaRPr b="1"/>
          </a:p>
          <a:p>
            <a:pPr indent="0" lvl="0" marL="914400" rtl="0" algn="l">
              <a:lnSpc>
                <a:spcPct val="100000"/>
              </a:lnSpc>
              <a:spcBef>
                <a:spcPts val="0"/>
              </a:spcBef>
              <a:spcAft>
                <a:spcPts val="0"/>
              </a:spcAft>
              <a:buNone/>
            </a:pPr>
            <a:r>
              <a:rPr lang="en"/>
              <a:t>1.1 Help Received from Close Relatives</a:t>
            </a:r>
            <a:endParaRPr/>
          </a:p>
          <a:p>
            <a:pPr indent="0" lvl="0" marL="914400" rtl="0" algn="l">
              <a:lnSpc>
                <a:spcPct val="100000"/>
              </a:lnSpc>
              <a:spcBef>
                <a:spcPts val="0"/>
              </a:spcBef>
              <a:spcAft>
                <a:spcPts val="0"/>
              </a:spcAft>
              <a:buNone/>
            </a:pPr>
            <a:r>
              <a:t/>
            </a:r>
            <a:endParaRPr/>
          </a:p>
          <a:p>
            <a:pPr indent="0" lvl="0" marL="914400" rtl="0" algn="l">
              <a:lnSpc>
                <a:spcPct val="100000"/>
              </a:lnSpc>
              <a:spcBef>
                <a:spcPts val="0"/>
              </a:spcBef>
              <a:spcAft>
                <a:spcPts val="0"/>
              </a:spcAft>
              <a:buNone/>
            </a:pPr>
            <a:r>
              <a:rPr lang="en"/>
              <a:t>1.2 Help Received from Other People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In the narratives presented in this study, the social support reported by survivors was an important external protective factor which helped overcome trauma and stimulated posttraumatic growth during and after the Holocaust.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4"/>
          <p:cNvSpPr txBox="1"/>
          <p:nvPr>
            <p:ph idx="1" type="body"/>
          </p:nvPr>
        </p:nvSpPr>
        <p:spPr>
          <a:xfrm>
            <a:off x="311700" y="161050"/>
            <a:ext cx="8520600" cy="4407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b="1" lang="en"/>
              <a:t>2. Changes in Values </a:t>
            </a:r>
            <a:endParaRPr b="1"/>
          </a:p>
          <a:p>
            <a:pPr indent="0" lvl="0" marL="0" rtl="0" algn="l">
              <a:lnSpc>
                <a:spcPct val="100000"/>
              </a:lnSpc>
              <a:spcBef>
                <a:spcPts val="0"/>
              </a:spcBef>
              <a:spcAft>
                <a:spcPts val="0"/>
              </a:spcAft>
              <a:buClr>
                <a:srgbClr val="000000"/>
              </a:buClr>
              <a:buSzPts val="1100"/>
              <a:buFont typeface="Arial"/>
              <a:buNone/>
            </a:pPr>
            <a:r>
              <a:rPr lang="en"/>
              <a:t>     </a:t>
            </a:r>
            <a:endParaRPr/>
          </a:p>
          <a:p>
            <a:pPr indent="0" lvl="0" marL="0" rtl="0" algn="l">
              <a:lnSpc>
                <a:spcPct val="100000"/>
              </a:lnSpc>
              <a:spcBef>
                <a:spcPts val="0"/>
              </a:spcBef>
              <a:spcAft>
                <a:spcPts val="0"/>
              </a:spcAft>
              <a:buClr>
                <a:srgbClr val="000000"/>
              </a:buClr>
              <a:buSzPts val="1100"/>
              <a:buFont typeface="Arial"/>
              <a:buNone/>
            </a:pPr>
            <a:r>
              <a:rPr lang="en"/>
              <a:t>       2.1 Changes in Attitude towards People</a:t>
            </a:r>
            <a:endParaRPr/>
          </a:p>
          <a:p>
            <a:pPr indent="0" lvl="0" marL="0" rtl="0" algn="l">
              <a:lnSpc>
                <a:spcPct val="100000"/>
              </a:lnSpc>
              <a:spcBef>
                <a:spcPts val="0"/>
              </a:spcBef>
              <a:spcAft>
                <a:spcPts val="0"/>
              </a:spcAft>
              <a:buClr>
                <a:srgbClr val="000000"/>
              </a:buClr>
              <a:buSzPts val="1100"/>
              <a:buFont typeface="Arial"/>
              <a:buNone/>
            </a:pPr>
            <a:r>
              <a:t/>
            </a:r>
            <a:endParaRPr/>
          </a:p>
          <a:p>
            <a:pPr indent="0" lvl="0" marL="0" rtl="0" algn="l">
              <a:lnSpc>
                <a:spcPct val="100000"/>
              </a:lnSpc>
              <a:spcBef>
                <a:spcPts val="0"/>
              </a:spcBef>
              <a:spcAft>
                <a:spcPts val="0"/>
              </a:spcAft>
              <a:buClr>
                <a:srgbClr val="000000"/>
              </a:buClr>
              <a:buSzPts val="1100"/>
              <a:buFont typeface="Arial"/>
              <a:buNone/>
            </a:pPr>
            <a:r>
              <a:rPr lang="en"/>
              <a:t>       2.2 Changes in Attitude towards Life</a:t>
            </a:r>
            <a:endParaRPr/>
          </a:p>
          <a:p>
            <a:pPr indent="0" lvl="0" marL="0" rtl="0" algn="l">
              <a:lnSpc>
                <a:spcPct val="100000"/>
              </a:lnSpc>
              <a:spcBef>
                <a:spcPts val="0"/>
              </a:spcBef>
              <a:spcAft>
                <a:spcPts val="0"/>
              </a:spcAft>
              <a:buClr>
                <a:srgbClr val="000000"/>
              </a:buClr>
              <a:buSzPts val="1100"/>
              <a:buFont typeface="Arial"/>
              <a:buNone/>
            </a:pPr>
            <a:r>
              <a:t/>
            </a:r>
            <a:endParaRPr/>
          </a:p>
          <a:p>
            <a:pPr indent="0" lvl="0" marL="0" rtl="0" algn="l">
              <a:lnSpc>
                <a:spcPct val="100000"/>
              </a:lnSpc>
              <a:spcBef>
                <a:spcPts val="0"/>
              </a:spcBef>
              <a:spcAft>
                <a:spcPts val="0"/>
              </a:spcAft>
              <a:buNone/>
            </a:pPr>
            <a:r>
              <a:rPr lang="en"/>
              <a:t>       2.3 Changes in Attitude towards God</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It demonstrate changed attitudes towards people and life by Holocaust survivors. These findings are consistent with the concept of post-traumatic growth.</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Clr>
                <a:srgbClr val="000000"/>
              </a:buClr>
              <a:buSzPts val="1100"/>
              <a:buFont typeface="Arial"/>
              <a:buNone/>
            </a:pPr>
            <a:r>
              <a:rPr lang="en"/>
              <a:t>The results of the study include changed attitudes towards God, although these changes were both positive and negative. </a:t>
            </a:r>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5"/>
          <p:cNvSpPr txBox="1"/>
          <p:nvPr>
            <p:ph idx="1" type="body"/>
          </p:nvPr>
        </p:nvSpPr>
        <p:spPr>
          <a:xfrm>
            <a:off x="311700" y="80525"/>
            <a:ext cx="8749800" cy="497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3. </a:t>
            </a:r>
            <a:r>
              <a:rPr b="1" lang="en"/>
              <a:t>Integration of Experience</a:t>
            </a:r>
            <a:endParaRPr b="1"/>
          </a:p>
          <a:p>
            <a:pPr indent="0" lvl="0" marL="0" rtl="0" algn="l">
              <a:spcBef>
                <a:spcPts val="1600"/>
              </a:spcBef>
              <a:spcAft>
                <a:spcPts val="0"/>
              </a:spcAft>
              <a:buNone/>
            </a:pPr>
            <a:r>
              <a:rPr b="1" lang="en"/>
              <a:t>   </a:t>
            </a:r>
            <a:r>
              <a:rPr lang="en"/>
              <a:t>3.1 Acceptance of Fate </a:t>
            </a:r>
            <a:endParaRPr/>
          </a:p>
          <a:p>
            <a:pPr indent="0" lvl="0" marL="0" rtl="0" algn="ctr">
              <a:spcBef>
                <a:spcPts val="1600"/>
              </a:spcBef>
              <a:spcAft>
                <a:spcPts val="0"/>
              </a:spcAft>
              <a:buNone/>
            </a:pPr>
            <a:r>
              <a:rPr lang="en">
                <a:latin typeface="Pacifico"/>
                <a:ea typeface="Pacifico"/>
                <a:cs typeface="Pacifico"/>
                <a:sym typeface="Pacifico"/>
              </a:rPr>
              <a:t>       "Everybody has their own destiny, I had mine. One needs to be joyful that one survived and had an opportunity to live." (Jakov)</a:t>
            </a:r>
            <a:endParaRPr>
              <a:latin typeface="Pacifico"/>
              <a:ea typeface="Pacifico"/>
              <a:cs typeface="Pacifico"/>
              <a:sym typeface="Pacifico"/>
            </a:endParaRPr>
          </a:p>
          <a:p>
            <a:pPr indent="0" lvl="0" marL="0" rtl="0" algn="l">
              <a:spcBef>
                <a:spcPts val="1600"/>
              </a:spcBef>
              <a:spcAft>
                <a:spcPts val="0"/>
              </a:spcAft>
              <a:buNone/>
            </a:pPr>
            <a:r>
              <a:rPr lang="en"/>
              <a:t>   3.2 Sharing Experiences with Others</a:t>
            </a:r>
            <a:endParaRPr/>
          </a:p>
          <a:p>
            <a:pPr indent="0" lvl="0" marL="0" rtl="0" algn="ctr">
              <a:spcBef>
                <a:spcPts val="1600"/>
              </a:spcBef>
              <a:spcAft>
                <a:spcPts val="0"/>
              </a:spcAft>
              <a:buNone/>
            </a:pPr>
            <a:r>
              <a:rPr lang="en">
                <a:latin typeface="Lobster"/>
                <a:ea typeface="Lobster"/>
                <a:cs typeface="Lobster"/>
                <a:sym typeface="Lobster"/>
              </a:rPr>
              <a:t>        "I’ve written three books. I tell my story, but they don’t understand. They weren’t there." (Aron)</a:t>
            </a:r>
            <a:endParaRPr b="1"/>
          </a:p>
          <a:p>
            <a:pPr indent="0" lvl="0" marL="0" rtl="0" algn="l">
              <a:spcBef>
                <a:spcPts val="1600"/>
              </a:spcBef>
              <a:spcAft>
                <a:spcPts val="0"/>
              </a:spcAft>
              <a:buNone/>
            </a:pPr>
            <a:r>
              <a:rPr lang="en"/>
              <a:t>The study found integration of experience through acceptance of fate and sharing experiences with others were important factors in survival.</a:t>
            </a:r>
            <a:endParaRPr/>
          </a:p>
          <a:p>
            <a:pPr indent="0" lvl="0" marL="0" rtl="0" algn="l">
              <a:spcBef>
                <a:spcPts val="1600"/>
              </a:spcBef>
              <a:spcAft>
                <a:spcPts val="0"/>
              </a:spcAft>
              <a:buNone/>
            </a:pPr>
            <a:r>
              <a:t/>
            </a:r>
            <a:endParaRPr b="1" baseline="-25000"/>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6"/>
          <p:cNvSpPr txBox="1"/>
          <p:nvPr>
            <p:ph idx="1" type="body"/>
          </p:nvPr>
        </p:nvSpPr>
        <p:spPr>
          <a:xfrm>
            <a:off x="311700" y="205600"/>
            <a:ext cx="8520600" cy="428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a:t>4. Self-Reliance</a:t>
            </a:r>
            <a:endParaRPr b="1"/>
          </a:p>
          <a:p>
            <a:pPr indent="-342900" lvl="0" marL="457200" rtl="0" algn="l">
              <a:spcBef>
                <a:spcPts val="1600"/>
              </a:spcBef>
              <a:spcAft>
                <a:spcPts val="0"/>
              </a:spcAft>
              <a:buSzPts val="1800"/>
              <a:buChar char="●"/>
            </a:pPr>
            <a:r>
              <a:rPr lang="en"/>
              <a:t>The results include self-reliance by survivors, which is defined as a defensive construct which compels problem-solving and provides a sense of control when personal control is at its lowest.</a:t>
            </a:r>
            <a:endParaRPr/>
          </a:p>
          <a:p>
            <a:pPr indent="0" lvl="0" marL="457200" rtl="0" algn="l">
              <a:spcBef>
                <a:spcPts val="1600"/>
              </a:spcBef>
              <a:spcAft>
                <a:spcPts val="0"/>
              </a:spcAft>
              <a:buNone/>
            </a:pPr>
            <a:r>
              <a:rPr lang="en"/>
              <a:t> </a:t>
            </a:r>
            <a:endParaRPr/>
          </a:p>
          <a:p>
            <a:pPr indent="-342900" lvl="0" marL="457200" rtl="0" algn="l">
              <a:spcBef>
                <a:spcPts val="1600"/>
              </a:spcBef>
              <a:spcAft>
                <a:spcPts val="0"/>
              </a:spcAft>
              <a:buSzPts val="1800"/>
              <a:buChar char="●"/>
            </a:pPr>
            <a:r>
              <a:rPr lang="en"/>
              <a:t>They found survivors emphasized the situation was understandable and manageable even under extremely adverse conditions.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Role of Indignity</a:t>
            </a:r>
            <a:endParaRPr/>
          </a:p>
        </p:txBody>
      </p:sp>
      <p:sp>
        <p:nvSpPr>
          <p:cNvPr id="132" name="Google Shape;132;p2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ora"/>
              <a:buChar char="●"/>
            </a:pPr>
            <a:r>
              <a:rPr lang="en">
                <a:latin typeface="Lora"/>
                <a:ea typeface="Lora"/>
                <a:cs typeface="Lora"/>
                <a:sym typeface="Lora"/>
              </a:rPr>
              <a:t>Usually led to the </a:t>
            </a:r>
            <a:r>
              <a:rPr b="1" lang="en">
                <a:latin typeface="Lora"/>
                <a:ea typeface="Lora"/>
                <a:cs typeface="Lora"/>
                <a:sym typeface="Lora"/>
              </a:rPr>
              <a:t>loss</a:t>
            </a:r>
            <a:r>
              <a:rPr lang="en">
                <a:latin typeface="Lora"/>
                <a:ea typeface="Lora"/>
                <a:cs typeface="Lora"/>
                <a:sym typeface="Lora"/>
              </a:rPr>
              <a:t> of Psychological Resilience</a:t>
            </a:r>
            <a:endParaRPr>
              <a:latin typeface="Lora"/>
              <a:ea typeface="Lora"/>
              <a:cs typeface="Lora"/>
              <a:sym typeface="Lora"/>
            </a:endParaRPr>
          </a:p>
          <a:p>
            <a:pPr indent="-323850" lvl="1" marL="914400" rtl="0" algn="l">
              <a:spcBef>
                <a:spcPts val="0"/>
              </a:spcBef>
              <a:spcAft>
                <a:spcPts val="0"/>
              </a:spcAft>
              <a:buSzPts val="1500"/>
              <a:buFont typeface="Lora"/>
              <a:buChar char="○"/>
            </a:pPr>
            <a:r>
              <a:rPr lang="en" sz="1500">
                <a:latin typeface="Lora"/>
                <a:ea typeface="Lora"/>
                <a:cs typeface="Lora"/>
                <a:sym typeface="Lora"/>
              </a:rPr>
              <a:t>“Sinister meaning behind the movement of a man’s finger”</a:t>
            </a:r>
            <a:endParaRPr sz="1500">
              <a:latin typeface="Lora"/>
              <a:ea typeface="Lora"/>
              <a:cs typeface="Lora"/>
              <a:sym typeface="Lora"/>
            </a:endParaRPr>
          </a:p>
          <a:p>
            <a:pPr indent="-323850" lvl="1" marL="914400" rtl="0" algn="l">
              <a:spcBef>
                <a:spcPts val="0"/>
              </a:spcBef>
              <a:spcAft>
                <a:spcPts val="0"/>
              </a:spcAft>
              <a:buSzPts val="1500"/>
              <a:buFont typeface="Lora"/>
              <a:buChar char="○"/>
            </a:pPr>
            <a:r>
              <a:rPr lang="en" sz="1500">
                <a:latin typeface="Lora"/>
                <a:ea typeface="Lora"/>
                <a:cs typeface="Lora"/>
                <a:sym typeface="Lora"/>
              </a:rPr>
              <a:t>Reduced to a Number</a:t>
            </a:r>
            <a:endParaRPr sz="1500">
              <a:latin typeface="Lora"/>
              <a:ea typeface="Lora"/>
              <a:cs typeface="Lora"/>
              <a:sym typeface="Lora"/>
            </a:endParaRPr>
          </a:p>
          <a:p>
            <a:pPr indent="-317500" lvl="1" marL="914400" rtl="0" algn="l">
              <a:spcBef>
                <a:spcPts val="0"/>
              </a:spcBef>
              <a:spcAft>
                <a:spcPts val="0"/>
              </a:spcAft>
              <a:buSzPts val="1400"/>
              <a:buFont typeface="Lora"/>
              <a:buChar char="○"/>
            </a:pPr>
            <a:r>
              <a:rPr lang="en" sz="1500">
                <a:latin typeface="Lora"/>
                <a:ea typeface="Lora"/>
                <a:cs typeface="Lora"/>
                <a:sym typeface="Lora"/>
              </a:rPr>
              <a:t>“mental agony caused by the injustice” and not physical pain</a:t>
            </a:r>
            <a:br>
              <a:rPr lang="en">
                <a:latin typeface="Lora"/>
                <a:ea typeface="Lora"/>
                <a:cs typeface="Lora"/>
                <a:sym typeface="Lora"/>
              </a:rPr>
            </a:br>
            <a:endParaRPr>
              <a:latin typeface="Lora"/>
              <a:ea typeface="Lora"/>
              <a:cs typeface="Lora"/>
              <a:sym typeface="Lora"/>
            </a:endParaRPr>
          </a:p>
          <a:p>
            <a:pPr indent="-342900" lvl="0" marL="457200" rtl="0" algn="l">
              <a:spcBef>
                <a:spcPts val="0"/>
              </a:spcBef>
              <a:spcAft>
                <a:spcPts val="0"/>
              </a:spcAft>
              <a:buSzPts val="1800"/>
              <a:buChar char="●"/>
            </a:pPr>
            <a:r>
              <a:rPr lang="en">
                <a:latin typeface="Lora"/>
                <a:ea typeface="Lora"/>
                <a:cs typeface="Lora"/>
                <a:sym typeface="Lora"/>
              </a:rPr>
              <a:t>Referred to as </a:t>
            </a:r>
            <a:r>
              <a:rPr b="1" lang="en">
                <a:latin typeface="Lora"/>
                <a:ea typeface="Lora"/>
                <a:cs typeface="Lora"/>
                <a:sym typeface="Lora"/>
              </a:rPr>
              <a:t>‘pigs’</a:t>
            </a:r>
            <a:r>
              <a:rPr lang="en">
                <a:latin typeface="Lora"/>
                <a:ea typeface="Lora"/>
                <a:cs typeface="Lora"/>
                <a:sym typeface="Lora"/>
              </a:rPr>
              <a:t> or </a:t>
            </a:r>
            <a:r>
              <a:rPr b="1" lang="en">
                <a:latin typeface="Lora"/>
                <a:ea typeface="Lora"/>
                <a:cs typeface="Lora"/>
                <a:sym typeface="Lora"/>
              </a:rPr>
              <a:t>‘beast’</a:t>
            </a:r>
            <a:endParaRPr>
              <a:latin typeface="Lora"/>
              <a:ea typeface="Lora"/>
              <a:cs typeface="Lora"/>
              <a:sym typeface="Lora"/>
            </a:endParaRPr>
          </a:p>
          <a:p>
            <a:pPr indent="-323850" lvl="1" marL="914400" rtl="0" algn="l">
              <a:spcBef>
                <a:spcPts val="0"/>
              </a:spcBef>
              <a:spcAft>
                <a:spcPts val="0"/>
              </a:spcAft>
              <a:buSzPts val="1500"/>
              <a:buChar char="○"/>
            </a:pPr>
            <a:r>
              <a:rPr lang="en" sz="1500">
                <a:latin typeface="Lora"/>
                <a:ea typeface="Lora"/>
                <a:cs typeface="Lora"/>
                <a:sym typeface="Lora"/>
              </a:rPr>
              <a:t>“A creature with which you have so little common that you do not even punish it.”</a:t>
            </a:r>
            <a:br>
              <a:rPr lang="en" sz="1500">
                <a:latin typeface="Lora"/>
                <a:ea typeface="Lora"/>
                <a:cs typeface="Lora"/>
                <a:sym typeface="Lora"/>
              </a:rPr>
            </a:br>
            <a:endParaRPr sz="1500">
              <a:latin typeface="Lora"/>
              <a:ea typeface="Lora"/>
              <a:cs typeface="Lora"/>
              <a:sym typeface="Lora"/>
            </a:endParaRPr>
          </a:p>
          <a:p>
            <a:pPr indent="-342900" lvl="0" marL="457200" rtl="0" algn="l">
              <a:spcBef>
                <a:spcPts val="0"/>
              </a:spcBef>
              <a:spcAft>
                <a:spcPts val="0"/>
              </a:spcAft>
              <a:buSzPts val="1800"/>
              <a:buChar char="●"/>
            </a:pPr>
            <a:r>
              <a:rPr lang="en">
                <a:latin typeface="Lora"/>
                <a:ea typeface="Lora"/>
                <a:cs typeface="Lora"/>
                <a:sym typeface="Lora"/>
              </a:rPr>
              <a:t>“There are moments when indignation can rouse even a </a:t>
            </a:r>
            <a:r>
              <a:rPr b="1" lang="en">
                <a:latin typeface="Lora"/>
                <a:ea typeface="Lora"/>
                <a:cs typeface="Lora"/>
                <a:sym typeface="Lora"/>
              </a:rPr>
              <a:t>seemingly hardened prisoner</a:t>
            </a:r>
            <a:r>
              <a:rPr lang="en">
                <a:latin typeface="Lora"/>
                <a:ea typeface="Lora"/>
                <a:cs typeface="Lora"/>
                <a:sym typeface="Lora"/>
              </a:rPr>
              <a:t> - ‘indignation’ not about cruelty or pain, but about the </a:t>
            </a:r>
            <a:r>
              <a:rPr b="1" lang="en">
                <a:latin typeface="Lora"/>
                <a:ea typeface="Lora"/>
                <a:cs typeface="Lora"/>
                <a:sym typeface="Lora"/>
              </a:rPr>
              <a:t>insult</a:t>
            </a:r>
            <a:r>
              <a:rPr lang="en">
                <a:latin typeface="Lora"/>
                <a:ea typeface="Lora"/>
                <a:cs typeface="Lora"/>
                <a:sym typeface="Lora"/>
              </a:rPr>
              <a:t> connected with it.”</a:t>
            </a:r>
            <a:endParaRPr>
              <a:latin typeface="Lora"/>
              <a:ea typeface="Lora"/>
              <a:cs typeface="Lora"/>
              <a:sym typeface="Lora"/>
            </a:endParaRPr>
          </a:p>
          <a:p>
            <a:pPr indent="0" lvl="0" marL="457200" rtl="0" algn="l">
              <a:spcBef>
                <a:spcPts val="1600"/>
              </a:spcBef>
              <a:spcAft>
                <a:spcPts val="0"/>
              </a:spcAft>
              <a:buNone/>
            </a:pPr>
            <a:br>
              <a:rPr lang="en"/>
            </a:br>
            <a:br>
              <a:rPr lang="en"/>
            </a:br>
            <a:endParaRPr/>
          </a:p>
          <a:p>
            <a:pPr indent="0" lvl="0" marL="45720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animEffect filter="fade" transition="in">
                                      <p:cBhvr>
                                        <p:cTn dur="1000"/>
                                        <p:tgtEl>
                                          <p:spTgt spid="1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1" st="1"/>
                                            </p:txEl>
                                          </p:spTgt>
                                        </p:tgtEl>
                                        <p:attrNameLst>
                                          <p:attrName>style.visibility</p:attrName>
                                        </p:attrNameLst>
                                      </p:cBhvr>
                                      <p:to>
                                        <p:strVal val="visible"/>
                                      </p:to>
                                    </p:set>
                                    <p:animEffect filter="fade" transition="in">
                                      <p:cBhvr>
                                        <p:cTn dur="1000"/>
                                        <p:tgtEl>
                                          <p:spTgt spid="1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2" st="2"/>
                                            </p:txEl>
                                          </p:spTgt>
                                        </p:tgtEl>
                                        <p:attrNameLst>
                                          <p:attrName>style.visibility</p:attrName>
                                        </p:attrNameLst>
                                      </p:cBhvr>
                                      <p:to>
                                        <p:strVal val="visible"/>
                                      </p:to>
                                    </p:set>
                                    <p:animEffect filter="fade" transition="in">
                                      <p:cBhvr>
                                        <p:cTn dur="1000"/>
                                        <p:tgtEl>
                                          <p:spTgt spid="1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3" st="3"/>
                                            </p:txEl>
                                          </p:spTgt>
                                        </p:tgtEl>
                                        <p:attrNameLst>
                                          <p:attrName>style.visibility</p:attrName>
                                        </p:attrNameLst>
                                      </p:cBhvr>
                                      <p:to>
                                        <p:strVal val="visible"/>
                                      </p:to>
                                    </p:set>
                                    <p:animEffect filter="fade" transition="in">
                                      <p:cBhvr>
                                        <p:cTn dur="1000"/>
                                        <p:tgtEl>
                                          <p:spTgt spid="13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4" st="4"/>
                                            </p:txEl>
                                          </p:spTgt>
                                        </p:tgtEl>
                                        <p:attrNameLst>
                                          <p:attrName>style.visibility</p:attrName>
                                        </p:attrNameLst>
                                      </p:cBhvr>
                                      <p:to>
                                        <p:strVal val="visible"/>
                                      </p:to>
                                    </p:set>
                                    <p:animEffect filter="fade" transition="in">
                                      <p:cBhvr>
                                        <p:cTn dur="1000"/>
                                        <p:tgtEl>
                                          <p:spTgt spid="13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5" st="5"/>
                                            </p:txEl>
                                          </p:spTgt>
                                        </p:tgtEl>
                                        <p:attrNameLst>
                                          <p:attrName>style.visibility</p:attrName>
                                        </p:attrNameLst>
                                      </p:cBhvr>
                                      <p:to>
                                        <p:strVal val="visible"/>
                                      </p:to>
                                    </p:set>
                                    <p:animEffect filter="fade" transition="in">
                                      <p:cBhvr>
                                        <p:cTn dur="1000"/>
                                        <p:tgtEl>
                                          <p:spTgt spid="13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6" st="6"/>
                                            </p:txEl>
                                          </p:spTgt>
                                        </p:tgtEl>
                                        <p:attrNameLst>
                                          <p:attrName>style.visibility</p:attrName>
                                        </p:attrNameLst>
                                      </p:cBhvr>
                                      <p:to>
                                        <p:strVal val="visible"/>
                                      </p:to>
                                    </p:set>
                                    <p:animEffect filter="fade" transition="in">
                                      <p:cBhvr>
                                        <p:cTn dur="1000"/>
                                        <p:tgtEl>
                                          <p:spTgt spid="13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7" st="7"/>
                                            </p:txEl>
                                          </p:spTgt>
                                        </p:tgtEl>
                                        <p:attrNameLst>
                                          <p:attrName>style.visibility</p:attrName>
                                        </p:attrNameLst>
                                      </p:cBhvr>
                                      <p:to>
                                        <p:strVal val="visible"/>
                                      </p:to>
                                    </p:set>
                                    <p:animEffect filter="fade" transition="in">
                                      <p:cBhvr>
                                        <p:cTn dur="1000"/>
                                        <p:tgtEl>
                                          <p:spTgt spid="13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8" st="8"/>
                                            </p:txEl>
                                          </p:spTgt>
                                        </p:tgtEl>
                                        <p:attrNameLst>
                                          <p:attrName>style.visibility</p:attrName>
                                        </p:attrNameLst>
                                      </p:cBhvr>
                                      <p:to>
                                        <p:strVal val="visible"/>
                                      </p:to>
                                    </p:set>
                                    <p:animEffect filter="fade" transition="in">
                                      <p:cBhvr>
                                        <p:cTn dur="1000"/>
                                        <p:tgtEl>
                                          <p:spTgt spid="13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Role of Indignity (cont.)</a:t>
            </a:r>
            <a:endParaRPr/>
          </a:p>
        </p:txBody>
      </p:sp>
      <p:sp>
        <p:nvSpPr>
          <p:cNvPr id="138" name="Google Shape;138;p28"/>
          <p:cNvSpPr txBox="1"/>
          <p:nvPr>
            <p:ph idx="1" type="body"/>
          </p:nvPr>
        </p:nvSpPr>
        <p:spPr>
          <a:xfrm>
            <a:off x="74375" y="1093850"/>
            <a:ext cx="8973300" cy="3888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latin typeface="Lora"/>
                <a:ea typeface="Lora"/>
                <a:cs typeface="Lora"/>
                <a:sym typeface="Lora"/>
              </a:rPr>
              <a:t>Inferiority Complex</a:t>
            </a:r>
            <a:r>
              <a:rPr lang="en" sz="2000">
                <a:latin typeface="Lora"/>
                <a:ea typeface="Lora"/>
                <a:cs typeface="Lora"/>
                <a:sym typeface="Lora"/>
              </a:rPr>
              <a:t> - “average </a:t>
            </a:r>
            <a:r>
              <a:rPr lang="en" sz="2000">
                <a:latin typeface="Lora"/>
                <a:ea typeface="Lora"/>
                <a:cs typeface="Lora"/>
                <a:sym typeface="Lora"/>
              </a:rPr>
              <a:t>prisoner</a:t>
            </a:r>
            <a:r>
              <a:rPr lang="en" sz="2000">
                <a:latin typeface="Lora"/>
                <a:ea typeface="Lora"/>
                <a:cs typeface="Lora"/>
                <a:sym typeface="Lora"/>
              </a:rPr>
              <a:t> felt himself utterly degraded”</a:t>
            </a:r>
            <a:br>
              <a:rPr lang="en" sz="2000">
                <a:latin typeface="Lora"/>
                <a:ea typeface="Lora"/>
                <a:cs typeface="Lora"/>
                <a:sym typeface="Lora"/>
              </a:rPr>
            </a:br>
            <a:br>
              <a:rPr lang="en" sz="2000">
                <a:latin typeface="Lora"/>
                <a:ea typeface="Lora"/>
                <a:cs typeface="Lora"/>
                <a:sym typeface="Lora"/>
              </a:rPr>
            </a:br>
            <a:endParaRPr sz="2000">
              <a:latin typeface="Lora"/>
              <a:ea typeface="Lora"/>
              <a:cs typeface="Lora"/>
              <a:sym typeface="Lora"/>
            </a:endParaRPr>
          </a:p>
          <a:p>
            <a:pPr indent="-355600" lvl="0" marL="457200" rtl="0" algn="l">
              <a:spcBef>
                <a:spcPts val="0"/>
              </a:spcBef>
              <a:spcAft>
                <a:spcPts val="0"/>
              </a:spcAft>
              <a:buSzPts val="2000"/>
              <a:buChar char="●"/>
            </a:pPr>
            <a:r>
              <a:rPr b="1" lang="en" sz="2000">
                <a:latin typeface="Lora"/>
                <a:ea typeface="Lora"/>
                <a:cs typeface="Lora"/>
                <a:sym typeface="Lora"/>
              </a:rPr>
              <a:t>Inner Hold</a:t>
            </a:r>
            <a:r>
              <a:rPr lang="en" sz="2000">
                <a:latin typeface="Lora"/>
                <a:ea typeface="Lora"/>
                <a:cs typeface="Lora"/>
                <a:sym typeface="Lora"/>
              </a:rPr>
              <a:t> - decided the sort of person and not the camp’s influences</a:t>
            </a:r>
            <a:endParaRPr sz="2000">
              <a:latin typeface="Lora"/>
              <a:ea typeface="Lora"/>
              <a:cs typeface="Lora"/>
              <a:sym typeface="Lora"/>
            </a:endParaRPr>
          </a:p>
          <a:p>
            <a:pPr indent="-355600" lvl="1" marL="914400" rtl="0" algn="l">
              <a:spcBef>
                <a:spcPts val="0"/>
              </a:spcBef>
              <a:spcAft>
                <a:spcPts val="0"/>
              </a:spcAft>
              <a:buSzPts val="2000"/>
              <a:buFont typeface="Lora"/>
              <a:buChar char="○"/>
            </a:pPr>
            <a:r>
              <a:rPr lang="en" sz="2000">
                <a:latin typeface="Lora"/>
                <a:ea typeface="Lora"/>
                <a:cs typeface="Lora"/>
                <a:sym typeface="Lora"/>
              </a:rPr>
              <a:t>“Spiritual Freedom cannot be taken away”</a:t>
            </a:r>
            <a:br>
              <a:rPr lang="en" sz="2000">
                <a:latin typeface="Lora"/>
                <a:ea typeface="Lora"/>
                <a:cs typeface="Lora"/>
                <a:sym typeface="Lora"/>
              </a:rPr>
            </a:br>
            <a:br>
              <a:rPr lang="en" sz="2000">
                <a:latin typeface="Lora"/>
                <a:ea typeface="Lora"/>
                <a:cs typeface="Lora"/>
                <a:sym typeface="Lora"/>
              </a:rPr>
            </a:br>
            <a:endParaRPr sz="2000">
              <a:latin typeface="Lora"/>
              <a:ea typeface="Lora"/>
              <a:cs typeface="Lora"/>
              <a:sym typeface="Lora"/>
            </a:endParaRPr>
          </a:p>
          <a:p>
            <a:pPr indent="-355600" lvl="0" marL="457200" rtl="0" algn="l">
              <a:spcBef>
                <a:spcPts val="0"/>
              </a:spcBef>
              <a:spcAft>
                <a:spcPts val="0"/>
              </a:spcAft>
              <a:buSzPts val="2000"/>
              <a:buChar char="●"/>
            </a:pPr>
            <a:r>
              <a:rPr lang="en" sz="2000">
                <a:latin typeface="Lora"/>
                <a:ea typeface="Lora"/>
                <a:cs typeface="Lora"/>
                <a:sym typeface="Lora"/>
              </a:rPr>
              <a:t>“In the bitter fight for </a:t>
            </a:r>
            <a:r>
              <a:rPr b="1" lang="en" sz="2000">
                <a:latin typeface="Lora"/>
                <a:ea typeface="Lora"/>
                <a:cs typeface="Lora"/>
                <a:sym typeface="Lora"/>
              </a:rPr>
              <a:t>self - preservation</a:t>
            </a:r>
            <a:r>
              <a:rPr lang="en" sz="2000">
                <a:latin typeface="Lora"/>
                <a:ea typeface="Lora"/>
                <a:cs typeface="Lora"/>
                <a:sym typeface="Lora"/>
              </a:rPr>
              <a:t> he may forget his human dignity and become no more than an animal”</a:t>
            </a:r>
            <a:endParaRPr sz="2000">
              <a:latin typeface="Lora"/>
              <a:ea typeface="Lora"/>
              <a:cs typeface="Lora"/>
              <a:sym typeface="Lo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animEffect filter="fade" transition="in">
                                      <p:cBhvr>
                                        <p:cTn dur="1000"/>
                                        <p:tgtEl>
                                          <p:spTgt spid="1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animEffect filter="fade" transition="in">
                                      <p:cBhvr>
                                        <p:cTn dur="1000"/>
                                        <p:tgtEl>
                                          <p:spTgt spid="1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animEffect filter="fade" transition="in">
                                      <p:cBhvr>
                                        <p:cTn dur="1000"/>
                                        <p:tgtEl>
                                          <p:spTgt spid="1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animEffect filter="fade" transition="in">
                                      <p:cBhvr>
                                        <p:cTn dur="1000"/>
                                        <p:tgtEl>
                                          <p:spTgt spid="13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Role of Indignity (cont.)</a:t>
            </a:r>
            <a:endParaRPr/>
          </a:p>
        </p:txBody>
      </p:sp>
      <p:sp>
        <p:nvSpPr>
          <p:cNvPr id="144" name="Google Shape;144;p29"/>
          <p:cNvSpPr txBox="1"/>
          <p:nvPr>
            <p:ph idx="1" type="body"/>
          </p:nvPr>
        </p:nvSpPr>
        <p:spPr>
          <a:xfrm>
            <a:off x="86750" y="1093850"/>
            <a:ext cx="8948400" cy="4049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Lora"/>
              <a:buChar char="●"/>
            </a:pPr>
            <a:r>
              <a:rPr b="1" lang="en" sz="2400">
                <a:latin typeface="Lora"/>
                <a:ea typeface="Lora"/>
                <a:cs typeface="Lora"/>
                <a:sym typeface="Lora"/>
              </a:rPr>
              <a:t>Blurring of lines</a:t>
            </a:r>
            <a:r>
              <a:rPr lang="en" sz="2400">
                <a:latin typeface="Lora"/>
                <a:ea typeface="Lora"/>
                <a:cs typeface="Lora"/>
                <a:sym typeface="Lora"/>
              </a:rPr>
              <a:t> between Psychological Resilience and Indignity.</a:t>
            </a:r>
            <a:endParaRPr sz="2400">
              <a:latin typeface="Lora"/>
              <a:ea typeface="Lora"/>
              <a:cs typeface="Lora"/>
              <a:sym typeface="Lora"/>
            </a:endParaRPr>
          </a:p>
          <a:p>
            <a:pPr indent="-381000" lvl="1" marL="914400" rtl="0" algn="l">
              <a:spcBef>
                <a:spcPts val="0"/>
              </a:spcBef>
              <a:spcAft>
                <a:spcPts val="0"/>
              </a:spcAft>
              <a:buSzPts val="2400"/>
              <a:buFont typeface="Lora"/>
              <a:buChar char="○"/>
            </a:pPr>
            <a:r>
              <a:rPr lang="en" sz="2400">
                <a:latin typeface="Lora"/>
                <a:ea typeface="Lora"/>
                <a:cs typeface="Lora"/>
                <a:sym typeface="Lora"/>
              </a:rPr>
              <a:t>“He simply gave up. There he remained, lying in his own excreta, and </a:t>
            </a:r>
            <a:r>
              <a:rPr b="1" lang="en" sz="2400">
                <a:latin typeface="Lora"/>
                <a:ea typeface="Lora"/>
                <a:cs typeface="Lora"/>
                <a:sym typeface="Lora"/>
              </a:rPr>
              <a:t>nothing bothered him anymore.</a:t>
            </a:r>
            <a:r>
              <a:rPr lang="en" sz="2400">
                <a:latin typeface="Lora"/>
                <a:ea typeface="Lora"/>
                <a:cs typeface="Lora"/>
                <a:sym typeface="Lora"/>
              </a:rPr>
              <a:t>”</a:t>
            </a:r>
            <a:br>
              <a:rPr lang="en" sz="2400">
                <a:latin typeface="Lora"/>
                <a:ea typeface="Lora"/>
                <a:cs typeface="Lora"/>
                <a:sym typeface="Lora"/>
              </a:rPr>
            </a:br>
            <a:endParaRPr sz="2400">
              <a:latin typeface="Lora"/>
              <a:ea typeface="Lora"/>
              <a:cs typeface="Lora"/>
              <a:sym typeface="Lora"/>
            </a:endParaRPr>
          </a:p>
          <a:p>
            <a:pPr indent="-381000" lvl="0" marL="457200" rtl="0" algn="l">
              <a:spcBef>
                <a:spcPts val="0"/>
              </a:spcBef>
              <a:spcAft>
                <a:spcPts val="0"/>
              </a:spcAft>
              <a:buSzPts val="2400"/>
              <a:buFont typeface="Lora"/>
              <a:buChar char="●"/>
            </a:pPr>
            <a:r>
              <a:rPr b="1" lang="en" sz="2400">
                <a:latin typeface="Lora"/>
                <a:ea typeface="Lora"/>
                <a:cs typeface="Lora"/>
                <a:sym typeface="Lora"/>
              </a:rPr>
              <a:t>“The prisoner who had lost faith in the future - his future -  was doomed”</a:t>
            </a:r>
            <a:endParaRPr b="1" sz="2400">
              <a:latin typeface="Lora"/>
              <a:ea typeface="Lora"/>
              <a:cs typeface="Lora"/>
              <a:sym typeface="Lora"/>
            </a:endParaRPr>
          </a:p>
          <a:p>
            <a:pPr indent="-381000" lvl="1" marL="914400" rtl="0" algn="l">
              <a:spcBef>
                <a:spcPts val="0"/>
              </a:spcBef>
              <a:spcAft>
                <a:spcPts val="0"/>
              </a:spcAft>
              <a:buSzPts val="2400"/>
              <a:buFont typeface="Lora"/>
              <a:buChar char="○"/>
            </a:pPr>
            <a:r>
              <a:rPr lang="en" sz="2400">
                <a:latin typeface="Lora"/>
                <a:ea typeface="Lora"/>
                <a:cs typeface="Lora"/>
                <a:sym typeface="Lora"/>
              </a:rPr>
              <a:t>1945 - March 30th</a:t>
            </a:r>
            <a:endParaRPr sz="2400">
              <a:latin typeface="Lora"/>
              <a:ea typeface="Lora"/>
              <a:cs typeface="Lora"/>
              <a:sym typeface="Lora"/>
            </a:endParaRPr>
          </a:p>
          <a:p>
            <a:pPr indent="-381000" lvl="1" marL="914400" rtl="0" algn="l">
              <a:spcBef>
                <a:spcPts val="0"/>
              </a:spcBef>
              <a:spcAft>
                <a:spcPts val="0"/>
              </a:spcAft>
              <a:buSzPts val="2400"/>
              <a:buFont typeface="Lora"/>
              <a:buChar char="○"/>
            </a:pPr>
            <a:r>
              <a:rPr lang="en" sz="2400">
                <a:latin typeface="Lora"/>
                <a:ea typeface="Lora"/>
                <a:cs typeface="Lora"/>
                <a:sym typeface="Lora"/>
              </a:rPr>
              <a:t>Christmas 1944</a:t>
            </a:r>
            <a:endParaRPr sz="2400">
              <a:latin typeface="Lora"/>
              <a:ea typeface="Lora"/>
              <a:cs typeface="Lora"/>
              <a:sym typeface="Lo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animEffect filter="fade" transition="in">
                                      <p:cBhvr>
                                        <p:cTn dur="1000"/>
                                        <p:tgtEl>
                                          <p:spTgt spid="1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1" st="1"/>
                                            </p:txEl>
                                          </p:spTgt>
                                        </p:tgtEl>
                                        <p:attrNameLst>
                                          <p:attrName>style.visibility</p:attrName>
                                        </p:attrNameLst>
                                      </p:cBhvr>
                                      <p:to>
                                        <p:strVal val="visible"/>
                                      </p:to>
                                    </p:set>
                                    <p:animEffect filter="fade" transition="in">
                                      <p:cBhvr>
                                        <p:cTn dur="1000"/>
                                        <p:tgtEl>
                                          <p:spTgt spid="1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2" st="2"/>
                                            </p:txEl>
                                          </p:spTgt>
                                        </p:tgtEl>
                                        <p:attrNameLst>
                                          <p:attrName>style.visibility</p:attrName>
                                        </p:attrNameLst>
                                      </p:cBhvr>
                                      <p:to>
                                        <p:strVal val="visible"/>
                                      </p:to>
                                    </p:set>
                                    <p:animEffect filter="fade" transition="in">
                                      <p:cBhvr>
                                        <p:cTn dur="1000"/>
                                        <p:tgtEl>
                                          <p:spTgt spid="1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3" st="3"/>
                                            </p:txEl>
                                          </p:spTgt>
                                        </p:tgtEl>
                                        <p:attrNameLst>
                                          <p:attrName>style.visibility</p:attrName>
                                        </p:attrNameLst>
                                      </p:cBhvr>
                                      <p:to>
                                        <p:strVal val="visible"/>
                                      </p:to>
                                    </p:set>
                                    <p:animEffect filter="fade" transition="in">
                                      <p:cBhvr>
                                        <p:cTn dur="1000"/>
                                        <p:tgtEl>
                                          <p:spTgt spid="1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4" st="4"/>
                                            </p:txEl>
                                          </p:spTgt>
                                        </p:tgtEl>
                                        <p:attrNameLst>
                                          <p:attrName>style.visibility</p:attrName>
                                        </p:attrNameLst>
                                      </p:cBhvr>
                                      <p:to>
                                        <p:strVal val="visible"/>
                                      </p:to>
                                    </p:set>
                                    <p:animEffect filter="fade" transition="in">
                                      <p:cBhvr>
                                        <p:cTn dur="1000"/>
                                        <p:tgtEl>
                                          <p:spTgt spid="14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30"/>
          <p:cNvSpPr txBox="1"/>
          <p:nvPr>
            <p:ph type="title"/>
          </p:nvPr>
        </p:nvSpPr>
        <p:spPr>
          <a:xfrm>
            <a:off x="136325" y="136325"/>
            <a:ext cx="8948400" cy="500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0" lang="en" sz="6600">
                <a:solidFill>
                  <a:srgbClr val="675E47"/>
                </a:solidFill>
                <a:latin typeface="Arial"/>
                <a:ea typeface="Arial"/>
                <a:cs typeface="Arial"/>
                <a:sym typeface="Arial"/>
              </a:rPr>
              <a:t>The Negative Aspect Of</a:t>
            </a:r>
            <a:endParaRPr b="0" sz="6600">
              <a:solidFill>
                <a:srgbClr val="675E47"/>
              </a:solidFill>
              <a:latin typeface="Arial"/>
              <a:ea typeface="Arial"/>
              <a:cs typeface="Arial"/>
              <a:sym typeface="Arial"/>
            </a:endParaRPr>
          </a:p>
          <a:p>
            <a:pPr indent="0" lvl="0" marL="0" rtl="0" algn="ctr">
              <a:spcBef>
                <a:spcPts val="0"/>
              </a:spcBef>
              <a:spcAft>
                <a:spcPts val="0"/>
              </a:spcAft>
              <a:buNone/>
            </a:pPr>
            <a:r>
              <a:rPr b="0" lang="en" sz="6600">
                <a:solidFill>
                  <a:srgbClr val="675E47"/>
                </a:solidFill>
                <a:latin typeface="Arial"/>
                <a:ea typeface="Arial"/>
                <a:cs typeface="Arial"/>
                <a:sym typeface="Arial"/>
              </a:rPr>
              <a:t>Psychological Resilience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31"/>
          <p:cNvSpPr txBox="1"/>
          <p:nvPr>
            <p:ph type="title"/>
          </p:nvPr>
        </p:nvSpPr>
        <p:spPr>
          <a:xfrm>
            <a:off x="88600" y="119325"/>
            <a:ext cx="8946600" cy="90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4600">
                <a:solidFill>
                  <a:srgbClr val="675E47"/>
                </a:solidFill>
                <a:latin typeface="Arial"/>
                <a:ea typeface="Arial"/>
                <a:cs typeface="Arial"/>
                <a:sym typeface="Arial"/>
              </a:rPr>
              <a:t>Nihilism</a:t>
            </a:r>
            <a:endParaRPr/>
          </a:p>
        </p:txBody>
      </p:sp>
      <p:sp>
        <p:nvSpPr>
          <p:cNvPr id="155" name="Google Shape;155;p31"/>
          <p:cNvSpPr txBox="1"/>
          <p:nvPr>
            <p:ph idx="1" type="body"/>
          </p:nvPr>
        </p:nvSpPr>
        <p:spPr>
          <a:xfrm>
            <a:off x="88600" y="966725"/>
            <a:ext cx="9055500" cy="3978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2F2B20"/>
              </a:buClr>
              <a:buSzPts val="2400"/>
              <a:buFont typeface="Arial"/>
              <a:buChar char="●"/>
            </a:pPr>
            <a:r>
              <a:rPr lang="en" sz="2400">
                <a:solidFill>
                  <a:srgbClr val="2F2B20"/>
                </a:solidFill>
                <a:latin typeface="Arial"/>
                <a:ea typeface="Arial"/>
                <a:cs typeface="Arial"/>
                <a:sym typeface="Arial"/>
              </a:rPr>
              <a:t>The rejection of all religious and moral principles, in the belief that life is meaningless</a:t>
            </a:r>
            <a:endParaRPr sz="2400">
              <a:solidFill>
                <a:srgbClr val="2F2B20"/>
              </a:solidFill>
              <a:latin typeface="Arial"/>
              <a:ea typeface="Arial"/>
              <a:cs typeface="Arial"/>
              <a:sym typeface="Arial"/>
            </a:endParaRPr>
          </a:p>
          <a:p>
            <a:pPr indent="0" lvl="0" marL="457200" rtl="0" algn="l">
              <a:spcBef>
                <a:spcPts val="0"/>
              </a:spcBef>
              <a:spcAft>
                <a:spcPts val="0"/>
              </a:spcAft>
              <a:buNone/>
            </a:pPr>
            <a:r>
              <a:t/>
            </a:r>
            <a:endParaRPr sz="2400">
              <a:solidFill>
                <a:srgbClr val="2F2B20"/>
              </a:solidFill>
              <a:latin typeface="Arial"/>
              <a:ea typeface="Arial"/>
              <a:cs typeface="Arial"/>
              <a:sym typeface="Arial"/>
            </a:endParaRPr>
          </a:p>
          <a:p>
            <a:pPr indent="0" lvl="0" marL="457200" rtl="0" algn="l">
              <a:spcBef>
                <a:spcPts val="0"/>
              </a:spcBef>
              <a:spcAft>
                <a:spcPts val="0"/>
              </a:spcAft>
              <a:buNone/>
            </a:pPr>
            <a:r>
              <a:t/>
            </a:r>
            <a:endParaRPr sz="2400">
              <a:solidFill>
                <a:srgbClr val="2F2B20"/>
              </a:solidFill>
              <a:latin typeface="Arial"/>
              <a:ea typeface="Arial"/>
              <a:cs typeface="Arial"/>
              <a:sym typeface="Arial"/>
            </a:endParaRPr>
          </a:p>
          <a:p>
            <a:pPr indent="-381000" lvl="0" marL="457200" rtl="0" algn="l">
              <a:spcBef>
                <a:spcPts val="0"/>
              </a:spcBef>
              <a:spcAft>
                <a:spcPts val="0"/>
              </a:spcAft>
              <a:buClr>
                <a:srgbClr val="2F2B20"/>
              </a:buClr>
              <a:buSzPts val="2400"/>
              <a:buFont typeface="Arial"/>
              <a:buChar char="●"/>
            </a:pPr>
            <a:r>
              <a:rPr lang="en" sz="2400">
                <a:solidFill>
                  <a:srgbClr val="2F2B20"/>
                </a:solidFill>
                <a:latin typeface="Arial"/>
                <a:ea typeface="Arial"/>
                <a:cs typeface="Arial"/>
                <a:sym typeface="Arial"/>
              </a:rPr>
              <a:t>The belief that nothing in the world has a real existence</a:t>
            </a:r>
            <a:endParaRPr sz="2400">
              <a:solidFill>
                <a:srgbClr val="2F2B20"/>
              </a:solidFill>
              <a:latin typeface="Arial"/>
              <a:ea typeface="Arial"/>
              <a:cs typeface="Arial"/>
              <a:sym typeface="Arial"/>
            </a:endParaRPr>
          </a:p>
          <a:p>
            <a:pPr indent="0" lvl="0" marL="457200" rtl="0" algn="l">
              <a:spcBef>
                <a:spcPts val="0"/>
              </a:spcBef>
              <a:spcAft>
                <a:spcPts val="0"/>
              </a:spcAft>
              <a:buNone/>
            </a:pPr>
            <a:r>
              <a:t/>
            </a:r>
            <a:endParaRPr sz="2400"/>
          </a:p>
          <a:p>
            <a:pPr indent="0" lvl="0" marL="0" rtl="0" algn="l">
              <a:spcBef>
                <a:spcPts val="1600"/>
              </a:spcBef>
              <a:spcAft>
                <a:spcPts val="0"/>
              </a:spcAft>
              <a:buClr>
                <a:srgbClr val="000000"/>
              </a:buClr>
              <a:buSzPts val="1100"/>
              <a:buFont typeface="Arial"/>
              <a:buNone/>
            </a:pPr>
            <a:r>
              <a:rPr lang="en" sz="2400">
                <a:solidFill>
                  <a:srgbClr val="2F2B20"/>
                </a:solidFill>
                <a:latin typeface="Arial"/>
                <a:ea typeface="Arial"/>
                <a:cs typeface="Arial"/>
                <a:sym typeface="Arial"/>
              </a:rPr>
              <a:t>“I'm a nihilist. I don't believe in anything, not even nihilism.”</a:t>
            </a:r>
            <a:endParaRPr sz="2400">
              <a:solidFill>
                <a:srgbClr val="2F2B20"/>
              </a:solidFill>
              <a:latin typeface="Arial"/>
              <a:ea typeface="Arial"/>
              <a:cs typeface="Arial"/>
              <a:sym typeface="Arial"/>
            </a:endParaRPr>
          </a:p>
          <a:p>
            <a:pPr indent="0" lvl="0" marL="0" rtl="0" algn="r">
              <a:spcBef>
                <a:spcPts val="0"/>
              </a:spcBef>
              <a:spcAft>
                <a:spcPts val="0"/>
              </a:spcAft>
              <a:buClr>
                <a:srgbClr val="000000"/>
              </a:buClr>
              <a:buSzPts val="1100"/>
              <a:buFont typeface="Arial"/>
              <a:buNone/>
            </a:pPr>
            <a:r>
              <a:rPr lang="en" sz="2400">
                <a:solidFill>
                  <a:srgbClr val="2F2B20"/>
                </a:solidFill>
                <a:latin typeface="Arial"/>
                <a:ea typeface="Arial"/>
                <a:cs typeface="Arial"/>
                <a:sym typeface="Arial"/>
              </a:rPr>
              <a:t>—Johnny Black, </a:t>
            </a:r>
            <a:r>
              <a:rPr i="1" lang="en" sz="2400" u="sng">
                <a:solidFill>
                  <a:schemeClr val="hlink"/>
                </a:solidFill>
                <a:latin typeface="Arial"/>
                <a:ea typeface="Arial"/>
                <a:cs typeface="Arial"/>
                <a:sym typeface="Arial"/>
                <a:hlinkClick r:id="rId3"/>
              </a:rPr>
              <a:t>The Anarchist Cookbook</a:t>
            </a:r>
            <a:endParaRPr i="1" sz="2400" u="sng">
              <a:solidFill>
                <a:schemeClr val="hlink"/>
              </a:solidFill>
              <a:latin typeface="Arial"/>
              <a:ea typeface="Arial"/>
              <a:cs typeface="Arial"/>
              <a:sym typeface="Arial"/>
              <a:hlinkClick r:id="rId4"/>
            </a:endParaRPr>
          </a:p>
          <a:p>
            <a:pPr indent="0" lvl="0" marL="457200" rtl="0" algn="l">
              <a:spcBef>
                <a:spcPts val="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pic>
        <p:nvPicPr>
          <p:cNvPr id="160" name="Google Shape;160;p32"/>
          <p:cNvPicPr preferRelativeResize="0"/>
          <p:nvPr/>
        </p:nvPicPr>
        <p:blipFill>
          <a:blip r:embed="rId3">
            <a:alphaModFix/>
          </a:blip>
          <a:stretch>
            <a:fillRect/>
          </a:stretch>
        </p:blipFill>
        <p:spPr>
          <a:xfrm>
            <a:off x="141400" y="718850"/>
            <a:ext cx="8901775" cy="2863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5"/>
          <p:cNvSpPr txBox="1"/>
          <p:nvPr>
            <p:ph type="title"/>
          </p:nvPr>
        </p:nvSpPr>
        <p:spPr>
          <a:xfrm>
            <a:off x="311700" y="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u="sng"/>
          </a:p>
        </p:txBody>
      </p:sp>
      <p:pic>
        <p:nvPicPr>
          <p:cNvPr id="65" name="Google Shape;65;p15"/>
          <p:cNvPicPr preferRelativeResize="0"/>
          <p:nvPr/>
        </p:nvPicPr>
        <p:blipFill>
          <a:blip r:embed="rId3">
            <a:alphaModFix/>
          </a:blip>
          <a:stretch>
            <a:fillRect/>
          </a:stretch>
        </p:blipFill>
        <p:spPr>
          <a:xfrm>
            <a:off x="818050" y="872600"/>
            <a:ext cx="7626050" cy="4270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Google Shape;165;p33"/>
          <p:cNvPicPr preferRelativeResize="0"/>
          <p:nvPr/>
        </p:nvPicPr>
        <p:blipFill rotWithShape="1">
          <a:blip r:embed="rId3">
            <a:alphaModFix/>
          </a:blip>
          <a:srcRect b="40964" l="0" r="46658" t="0"/>
          <a:stretch/>
        </p:blipFill>
        <p:spPr>
          <a:xfrm>
            <a:off x="0" y="0"/>
            <a:ext cx="9144000"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4"/>
          <p:cNvSpPr txBox="1"/>
          <p:nvPr>
            <p:ph idx="1" type="body"/>
          </p:nvPr>
        </p:nvSpPr>
        <p:spPr>
          <a:xfrm>
            <a:off x="86750" y="74375"/>
            <a:ext cx="8936100" cy="4977000"/>
          </a:xfrm>
          <a:prstGeom prst="rect">
            <a:avLst/>
          </a:prstGeom>
        </p:spPr>
        <p:txBody>
          <a:bodyPr anchorCtr="0" anchor="t" bIns="91425" lIns="91425" spcFirstLastPara="1" rIns="91425" wrap="square" tIns="91425">
            <a:noAutofit/>
          </a:bodyPr>
          <a:lstStyle/>
          <a:p>
            <a:pPr indent="0" lvl="0" marL="0" rtl="0" algn="l">
              <a:spcBef>
                <a:spcPts val="800"/>
              </a:spcBef>
              <a:spcAft>
                <a:spcPts val="0"/>
              </a:spcAft>
              <a:buClr>
                <a:srgbClr val="000000"/>
              </a:buClr>
              <a:buSzPts val="1100"/>
              <a:buFont typeface="Arial"/>
              <a:buNone/>
            </a:pPr>
            <a:r>
              <a:rPr lang="en" sz="3200">
                <a:solidFill>
                  <a:srgbClr val="A9A57C"/>
                </a:solidFill>
                <a:latin typeface="Arial"/>
                <a:ea typeface="Arial"/>
                <a:cs typeface="Arial"/>
                <a:sym typeface="Arial"/>
              </a:rPr>
              <a:t>•</a:t>
            </a:r>
            <a:r>
              <a:rPr lang="en" sz="3200">
                <a:solidFill>
                  <a:srgbClr val="2F2B20"/>
                </a:solidFill>
                <a:latin typeface="Arial"/>
                <a:ea typeface="Arial"/>
                <a:cs typeface="Arial"/>
                <a:sym typeface="Arial"/>
              </a:rPr>
              <a:t>The best way to develop resilience is through hardship</a:t>
            </a:r>
            <a:endParaRPr sz="3200">
              <a:solidFill>
                <a:srgbClr val="2F2B20"/>
              </a:solidFill>
              <a:latin typeface="Arial"/>
              <a:ea typeface="Arial"/>
              <a:cs typeface="Arial"/>
              <a:sym typeface="Arial"/>
            </a:endParaRPr>
          </a:p>
          <a:p>
            <a:pPr indent="0" lvl="0" marL="0" rtl="0" algn="l">
              <a:spcBef>
                <a:spcPts val="800"/>
              </a:spcBef>
              <a:spcAft>
                <a:spcPts val="0"/>
              </a:spcAft>
              <a:buClr>
                <a:srgbClr val="000000"/>
              </a:buClr>
              <a:buSzPts val="1100"/>
              <a:buFont typeface="Arial"/>
              <a:buNone/>
            </a:pPr>
            <a:r>
              <a:rPr lang="en" sz="3200">
                <a:solidFill>
                  <a:srgbClr val="A9A57C"/>
                </a:solidFill>
                <a:latin typeface="Arial"/>
                <a:ea typeface="Arial"/>
                <a:cs typeface="Arial"/>
                <a:sym typeface="Arial"/>
              </a:rPr>
              <a:t>•</a:t>
            </a:r>
            <a:r>
              <a:rPr lang="en" sz="3200">
                <a:solidFill>
                  <a:srgbClr val="2F2B20"/>
                </a:solidFill>
                <a:latin typeface="Arial"/>
                <a:ea typeface="Arial"/>
                <a:cs typeface="Arial"/>
                <a:sym typeface="Arial"/>
              </a:rPr>
              <a:t>False hope syndrome</a:t>
            </a:r>
            <a:endParaRPr sz="3200">
              <a:solidFill>
                <a:srgbClr val="A9A57C"/>
              </a:solidFill>
              <a:latin typeface="Arial"/>
              <a:ea typeface="Arial"/>
              <a:cs typeface="Arial"/>
              <a:sym typeface="Arial"/>
            </a:endParaRPr>
          </a:p>
          <a:p>
            <a:pPr indent="0" lvl="0" marL="0" rtl="0" algn="l">
              <a:spcBef>
                <a:spcPts val="800"/>
              </a:spcBef>
              <a:spcAft>
                <a:spcPts val="0"/>
              </a:spcAft>
              <a:buClr>
                <a:srgbClr val="000000"/>
              </a:buClr>
              <a:buSzPts val="1100"/>
              <a:buFont typeface="Arial"/>
              <a:buNone/>
            </a:pPr>
            <a:r>
              <a:rPr lang="en" sz="3200">
                <a:solidFill>
                  <a:srgbClr val="A9A57C"/>
                </a:solidFill>
                <a:latin typeface="Arial"/>
                <a:ea typeface="Arial"/>
                <a:cs typeface="Arial"/>
                <a:sym typeface="Arial"/>
              </a:rPr>
              <a:t>•</a:t>
            </a:r>
            <a:r>
              <a:rPr lang="en" sz="3200">
                <a:solidFill>
                  <a:srgbClr val="2F2B20"/>
                </a:solidFill>
                <a:latin typeface="Arial"/>
                <a:ea typeface="Arial"/>
                <a:cs typeface="Arial"/>
                <a:sym typeface="Arial"/>
              </a:rPr>
              <a:t>Sticking to “bad” jobs</a:t>
            </a:r>
            <a:endParaRPr sz="3200">
              <a:solidFill>
                <a:srgbClr val="2F2B20"/>
              </a:solidFill>
              <a:latin typeface="Arial"/>
              <a:ea typeface="Arial"/>
              <a:cs typeface="Arial"/>
              <a:sym typeface="Arial"/>
            </a:endParaRPr>
          </a:p>
          <a:p>
            <a:pPr indent="0" lvl="0" marL="0" rtl="0" algn="ctr">
              <a:spcBef>
                <a:spcPts val="200"/>
              </a:spcBef>
              <a:spcAft>
                <a:spcPts val="0"/>
              </a:spcAft>
              <a:buClr>
                <a:srgbClr val="000000"/>
              </a:buClr>
              <a:buSzPts val="1100"/>
              <a:buFont typeface="Arial"/>
              <a:buNone/>
            </a:pPr>
            <a:r>
              <a:rPr lang="en" sz="1000">
                <a:solidFill>
                  <a:srgbClr val="A9A57C"/>
                </a:solidFill>
                <a:latin typeface="Arial"/>
                <a:ea typeface="Arial"/>
                <a:cs typeface="Arial"/>
                <a:sym typeface="Arial"/>
              </a:rPr>
              <a:t>•</a:t>
            </a:r>
            <a:endParaRPr sz="1000">
              <a:solidFill>
                <a:srgbClr val="A9A57C"/>
              </a:solidFill>
              <a:latin typeface="Arial"/>
              <a:ea typeface="Arial"/>
              <a:cs typeface="Arial"/>
              <a:sym typeface="Arial"/>
            </a:endParaRPr>
          </a:p>
          <a:p>
            <a:pPr indent="0" lvl="0" marL="0" rtl="0" algn="ctr">
              <a:spcBef>
                <a:spcPts val="200"/>
              </a:spcBef>
              <a:spcAft>
                <a:spcPts val="0"/>
              </a:spcAft>
              <a:buClr>
                <a:srgbClr val="000000"/>
              </a:buClr>
              <a:buSzPts val="1100"/>
              <a:buFont typeface="Arial"/>
              <a:buNone/>
            </a:pPr>
            <a:r>
              <a:rPr lang="en" sz="1000">
                <a:solidFill>
                  <a:srgbClr val="A9A57C"/>
                </a:solidFill>
                <a:latin typeface="Arial"/>
                <a:ea typeface="Arial"/>
                <a:cs typeface="Arial"/>
                <a:sym typeface="Arial"/>
              </a:rPr>
              <a:t>•</a:t>
            </a:r>
            <a:endParaRPr sz="1000">
              <a:solidFill>
                <a:srgbClr val="A9A57C"/>
              </a:solidFill>
              <a:latin typeface="Arial"/>
              <a:ea typeface="Arial"/>
              <a:cs typeface="Arial"/>
              <a:sym typeface="Arial"/>
            </a:endParaRPr>
          </a:p>
          <a:p>
            <a:pPr indent="0" lvl="0" marL="0" rtl="0" algn="ctr">
              <a:spcBef>
                <a:spcPts val="200"/>
              </a:spcBef>
              <a:spcAft>
                <a:spcPts val="0"/>
              </a:spcAft>
              <a:buClr>
                <a:srgbClr val="000000"/>
              </a:buClr>
              <a:buSzPts val="1100"/>
              <a:buFont typeface="Arial"/>
              <a:buNone/>
            </a:pPr>
            <a:r>
              <a:rPr lang="en" sz="1000">
                <a:solidFill>
                  <a:srgbClr val="A9A57C"/>
                </a:solidFill>
                <a:latin typeface="Arial"/>
                <a:ea typeface="Arial"/>
                <a:cs typeface="Arial"/>
                <a:sym typeface="Arial"/>
              </a:rPr>
              <a:t>•</a:t>
            </a:r>
            <a:endParaRPr sz="1000">
              <a:solidFill>
                <a:srgbClr val="A9A57C"/>
              </a:solidFill>
              <a:latin typeface="Arial"/>
              <a:ea typeface="Arial"/>
              <a:cs typeface="Arial"/>
              <a:sym typeface="Arial"/>
            </a:endParaRPr>
          </a:p>
          <a:p>
            <a:pPr indent="0" lvl="0" marL="0" rtl="0" algn="ctr">
              <a:spcBef>
                <a:spcPts val="200"/>
              </a:spcBef>
              <a:spcAft>
                <a:spcPts val="0"/>
              </a:spcAft>
              <a:buClr>
                <a:srgbClr val="000000"/>
              </a:buClr>
              <a:buSzPts val="1100"/>
              <a:buFont typeface="Arial"/>
              <a:buNone/>
            </a:pPr>
            <a:r>
              <a:rPr lang="en" sz="1000">
                <a:solidFill>
                  <a:srgbClr val="A9A57C"/>
                </a:solidFill>
                <a:latin typeface="Arial"/>
                <a:ea typeface="Arial"/>
                <a:cs typeface="Arial"/>
                <a:sym typeface="Arial"/>
              </a:rPr>
              <a:t>•</a:t>
            </a:r>
            <a:endParaRPr sz="1000">
              <a:solidFill>
                <a:srgbClr val="A9A57C"/>
              </a:solidFill>
              <a:latin typeface="Arial"/>
              <a:ea typeface="Arial"/>
              <a:cs typeface="Arial"/>
              <a:sym typeface="Arial"/>
            </a:endParaRPr>
          </a:p>
          <a:p>
            <a:pPr indent="0" lvl="0" marL="0" rtl="0" algn="ctr">
              <a:spcBef>
                <a:spcPts val="400"/>
              </a:spcBef>
              <a:spcAft>
                <a:spcPts val="0"/>
              </a:spcAft>
              <a:buClr>
                <a:srgbClr val="000000"/>
              </a:buClr>
              <a:buSzPts val="1100"/>
              <a:buFont typeface="Arial"/>
              <a:buNone/>
            </a:pPr>
            <a:r>
              <a:rPr lang="en" sz="1700">
                <a:solidFill>
                  <a:srgbClr val="A9A57C"/>
                </a:solidFill>
                <a:latin typeface="Arial"/>
                <a:ea typeface="Arial"/>
                <a:cs typeface="Arial"/>
                <a:sym typeface="Arial"/>
              </a:rPr>
              <a:t>•</a:t>
            </a:r>
            <a:r>
              <a:rPr lang="en" sz="1700">
                <a:solidFill>
                  <a:srgbClr val="2F2B20"/>
                </a:solidFill>
                <a:latin typeface="Arial"/>
                <a:ea typeface="Arial"/>
                <a:cs typeface="Arial"/>
                <a:sym typeface="Arial"/>
              </a:rPr>
              <a:t>“ Overused strengths become weaknesses”</a:t>
            </a:r>
            <a:endParaRPr sz="1700">
              <a:solidFill>
                <a:srgbClr val="2F2B20"/>
              </a:solidFill>
              <a:latin typeface="Arial"/>
              <a:ea typeface="Arial"/>
              <a:cs typeface="Arial"/>
              <a:sym typeface="Arial"/>
            </a:endParaRPr>
          </a:p>
          <a:p>
            <a:pPr indent="0" lvl="0" marL="0" rtl="0" algn="r">
              <a:spcBef>
                <a:spcPts val="400"/>
              </a:spcBef>
              <a:spcAft>
                <a:spcPts val="0"/>
              </a:spcAft>
              <a:buClr>
                <a:srgbClr val="000000"/>
              </a:buClr>
              <a:buSzPts val="1100"/>
              <a:buFont typeface="Arial"/>
              <a:buNone/>
            </a:pPr>
            <a:r>
              <a:rPr lang="en" sz="1700">
                <a:solidFill>
                  <a:srgbClr val="2F2B20"/>
                </a:solidFill>
                <a:latin typeface="Arial"/>
                <a:ea typeface="Arial"/>
                <a:cs typeface="Arial"/>
                <a:sym typeface="Arial"/>
              </a:rPr>
              <a:t>-Rob Keiser</a:t>
            </a:r>
            <a:endParaRPr sz="1700">
              <a:solidFill>
                <a:srgbClr val="2F2B2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0" lang="en" sz="4600">
                <a:solidFill>
                  <a:srgbClr val="675E47"/>
                </a:solidFill>
                <a:latin typeface="Arial"/>
                <a:ea typeface="Arial"/>
                <a:cs typeface="Arial"/>
                <a:sym typeface="Arial"/>
              </a:rPr>
              <a:t>Coping Mechanisms</a:t>
            </a:r>
            <a:endParaRPr b="0" sz="4600">
              <a:solidFill>
                <a:srgbClr val="675E47"/>
              </a:solidFill>
              <a:latin typeface="Arial"/>
              <a:ea typeface="Arial"/>
              <a:cs typeface="Arial"/>
              <a:sym typeface="Arial"/>
            </a:endParaRPr>
          </a:p>
          <a:p>
            <a:pPr indent="0" lvl="0" marL="0" rtl="0" algn="l">
              <a:spcBef>
                <a:spcPts val="0"/>
              </a:spcBef>
              <a:spcAft>
                <a:spcPts val="0"/>
              </a:spcAft>
              <a:buNone/>
            </a:pPr>
            <a:r>
              <a:t/>
            </a:r>
            <a:endParaRPr/>
          </a:p>
        </p:txBody>
      </p:sp>
      <p:sp>
        <p:nvSpPr>
          <p:cNvPr id="176" name="Google Shape;176;p35"/>
          <p:cNvSpPr txBox="1"/>
          <p:nvPr>
            <p:ph idx="1" type="body"/>
          </p:nvPr>
        </p:nvSpPr>
        <p:spPr>
          <a:xfrm>
            <a:off x="61975" y="1093850"/>
            <a:ext cx="8923500" cy="39381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Clr>
                <a:srgbClr val="000000"/>
              </a:buClr>
              <a:buSzPts val="1100"/>
              <a:buFont typeface="Arial"/>
              <a:buNone/>
            </a:pPr>
            <a:r>
              <a:rPr lang="en" sz="2200">
                <a:solidFill>
                  <a:srgbClr val="A9A57C"/>
                </a:solidFill>
                <a:latin typeface="Arial"/>
                <a:ea typeface="Arial"/>
                <a:cs typeface="Arial"/>
                <a:sym typeface="Arial"/>
              </a:rPr>
              <a:t>•</a:t>
            </a:r>
            <a:r>
              <a:rPr lang="en" sz="2200">
                <a:solidFill>
                  <a:srgbClr val="2F2B20"/>
                </a:solidFill>
                <a:latin typeface="Arial"/>
                <a:ea typeface="Arial"/>
                <a:cs typeface="Arial"/>
                <a:sym typeface="Arial"/>
              </a:rPr>
              <a:t>Artificially inflated egos</a:t>
            </a:r>
            <a:endParaRPr sz="2200">
              <a:solidFill>
                <a:srgbClr val="2F2B20"/>
              </a:solidFill>
              <a:latin typeface="Arial"/>
              <a:ea typeface="Arial"/>
              <a:cs typeface="Arial"/>
              <a:sym typeface="Arial"/>
            </a:endParaRPr>
          </a:p>
          <a:p>
            <a:pPr indent="0" lvl="0" marL="0" rtl="0" algn="l">
              <a:spcBef>
                <a:spcPts val="500"/>
              </a:spcBef>
              <a:spcAft>
                <a:spcPts val="0"/>
              </a:spcAft>
              <a:buClr>
                <a:srgbClr val="000000"/>
              </a:buClr>
              <a:buSzPts val="1100"/>
              <a:buFont typeface="Arial"/>
              <a:buNone/>
            </a:pPr>
            <a:r>
              <a:t/>
            </a:r>
            <a:endParaRPr sz="2200">
              <a:solidFill>
                <a:srgbClr val="A9A57C"/>
              </a:solidFill>
              <a:latin typeface="Arial"/>
              <a:ea typeface="Arial"/>
              <a:cs typeface="Arial"/>
              <a:sym typeface="Arial"/>
            </a:endParaRPr>
          </a:p>
          <a:p>
            <a:pPr indent="0" lvl="0" marL="0" rtl="0" algn="l">
              <a:spcBef>
                <a:spcPts val="500"/>
              </a:spcBef>
              <a:spcAft>
                <a:spcPts val="0"/>
              </a:spcAft>
              <a:buClr>
                <a:srgbClr val="000000"/>
              </a:buClr>
              <a:buSzPts val="1100"/>
              <a:buFont typeface="Arial"/>
              <a:buNone/>
            </a:pPr>
            <a:r>
              <a:rPr lang="en" sz="2200">
                <a:solidFill>
                  <a:srgbClr val="A9A57C"/>
                </a:solidFill>
                <a:latin typeface="Arial"/>
                <a:ea typeface="Arial"/>
                <a:cs typeface="Arial"/>
                <a:sym typeface="Arial"/>
              </a:rPr>
              <a:t>•</a:t>
            </a:r>
            <a:r>
              <a:rPr lang="en" sz="2200">
                <a:solidFill>
                  <a:srgbClr val="2F2B20"/>
                </a:solidFill>
                <a:latin typeface="Arial"/>
                <a:ea typeface="Arial"/>
                <a:cs typeface="Arial"/>
                <a:sym typeface="Arial"/>
              </a:rPr>
              <a:t>Moves away from groups, put up walls to avoid being criticized and openly admit faults as a way to guard against public shaming</a:t>
            </a:r>
            <a:endParaRPr sz="2200">
              <a:solidFill>
                <a:srgbClr val="2F2B20"/>
              </a:solidFill>
              <a:latin typeface="Arial"/>
              <a:ea typeface="Arial"/>
              <a:cs typeface="Arial"/>
              <a:sym typeface="Arial"/>
            </a:endParaRPr>
          </a:p>
          <a:p>
            <a:pPr indent="0" lvl="0" marL="0" rtl="0" algn="l">
              <a:spcBef>
                <a:spcPts val="500"/>
              </a:spcBef>
              <a:spcAft>
                <a:spcPts val="0"/>
              </a:spcAft>
              <a:buNone/>
            </a:pPr>
            <a:r>
              <a:rPr lang="en" sz="2200">
                <a:solidFill>
                  <a:srgbClr val="A9A57C"/>
                </a:solidFill>
                <a:latin typeface="Arial"/>
                <a:ea typeface="Arial"/>
                <a:cs typeface="Arial"/>
                <a:sym typeface="Arial"/>
              </a:rPr>
              <a:t>•</a:t>
            </a:r>
            <a:r>
              <a:rPr lang="en" sz="2200">
                <a:solidFill>
                  <a:srgbClr val="2F2B20"/>
                </a:solidFill>
                <a:latin typeface="Arial"/>
                <a:ea typeface="Arial"/>
                <a:cs typeface="Arial"/>
                <a:sym typeface="Arial"/>
              </a:rPr>
              <a:t>Takes one to know one</a:t>
            </a:r>
            <a:endParaRPr sz="2200">
              <a:solidFill>
                <a:srgbClr val="2F2B20"/>
              </a:solidFill>
              <a:latin typeface="Arial"/>
              <a:ea typeface="Arial"/>
              <a:cs typeface="Arial"/>
              <a:sym typeface="Arial"/>
            </a:endParaRPr>
          </a:p>
          <a:p>
            <a:pPr indent="0" lvl="0" marL="0" rtl="0" algn="l">
              <a:spcBef>
                <a:spcPts val="500"/>
              </a:spcBef>
              <a:spcAft>
                <a:spcPts val="0"/>
              </a:spcAft>
              <a:buClr>
                <a:srgbClr val="000000"/>
              </a:buClr>
              <a:buSzPts val="1100"/>
              <a:buFont typeface="Arial"/>
              <a:buNone/>
            </a:pPr>
            <a:r>
              <a:rPr lang="en" sz="2200">
                <a:solidFill>
                  <a:srgbClr val="A9A57C"/>
                </a:solidFill>
                <a:latin typeface="Arial"/>
                <a:ea typeface="Arial"/>
                <a:cs typeface="Arial"/>
                <a:sym typeface="Arial"/>
              </a:rPr>
              <a:t>•</a:t>
            </a:r>
            <a:r>
              <a:rPr lang="en" sz="2200">
                <a:solidFill>
                  <a:srgbClr val="2F2B20"/>
                </a:solidFill>
                <a:latin typeface="Arial"/>
                <a:ea typeface="Arial"/>
                <a:cs typeface="Arial"/>
                <a:sym typeface="Arial"/>
              </a:rPr>
              <a:t>Evolve or Die</a:t>
            </a:r>
            <a:endParaRPr sz="2200">
              <a:solidFill>
                <a:srgbClr val="000000"/>
              </a:solidFill>
              <a:latin typeface="Arial"/>
              <a:ea typeface="Arial"/>
              <a:cs typeface="Arial"/>
              <a:sym typeface="Arial"/>
            </a:endParaRPr>
          </a:p>
          <a:p>
            <a:pPr indent="0" lvl="0" marL="0" rtl="0" algn="l">
              <a:spcBef>
                <a:spcPts val="500"/>
              </a:spcBef>
              <a:spcAft>
                <a:spcPts val="0"/>
              </a:spcAft>
              <a:buClr>
                <a:srgbClr val="000000"/>
              </a:buClr>
              <a:buSzPts val="1100"/>
              <a:buFont typeface="Arial"/>
              <a:buNone/>
            </a:pPr>
            <a:r>
              <a:rPr lang="en" sz="2200">
                <a:solidFill>
                  <a:srgbClr val="A9A57C"/>
                </a:solidFill>
                <a:latin typeface="Arial"/>
                <a:ea typeface="Arial"/>
                <a:cs typeface="Arial"/>
                <a:sym typeface="Arial"/>
              </a:rPr>
              <a:t>•</a:t>
            </a:r>
            <a:r>
              <a:rPr lang="en" sz="2200">
                <a:solidFill>
                  <a:srgbClr val="2F2B20"/>
                </a:solidFill>
                <a:latin typeface="Arial"/>
                <a:ea typeface="Arial"/>
                <a:cs typeface="Arial"/>
                <a:sym typeface="Arial"/>
              </a:rPr>
              <a:t>Being Human??</a:t>
            </a:r>
            <a:endParaRPr sz="2200">
              <a:solidFill>
                <a:srgbClr val="2F2B2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6"/>
          <p:cNvSpPr txBox="1"/>
          <p:nvPr>
            <p:ph type="title"/>
          </p:nvPr>
        </p:nvSpPr>
        <p:spPr>
          <a:xfrm>
            <a:off x="150" y="2069800"/>
            <a:ext cx="9144000" cy="13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highlight>
                  <a:srgbClr val="FFFF00"/>
                </a:highlight>
              </a:rPr>
              <a:t>Benefits</a:t>
            </a:r>
            <a:r>
              <a:rPr lang="en" sz="4800">
                <a:highlight>
                  <a:srgbClr val="FFFF00"/>
                </a:highlight>
              </a:rPr>
              <a:t> Of psychological Resilience</a:t>
            </a:r>
            <a:endParaRPr sz="4800">
              <a:highlight>
                <a:srgbClr val="FFFF00"/>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lt2"/>
                </a:highlight>
              </a:rPr>
              <a:t>Suicide Attempts:</a:t>
            </a:r>
            <a:endParaRPr>
              <a:highlight>
                <a:schemeClr val="lt2"/>
              </a:highlight>
            </a:endParaRPr>
          </a:p>
        </p:txBody>
      </p:sp>
      <p:pic>
        <p:nvPicPr>
          <p:cNvPr id="187" name="Google Shape;187;p37"/>
          <p:cNvPicPr preferRelativeResize="0"/>
          <p:nvPr/>
        </p:nvPicPr>
        <p:blipFill>
          <a:blip r:embed="rId3">
            <a:alphaModFix/>
          </a:blip>
          <a:stretch>
            <a:fillRect/>
          </a:stretch>
        </p:blipFill>
        <p:spPr>
          <a:xfrm>
            <a:off x="225850" y="1561000"/>
            <a:ext cx="2834775" cy="2814200"/>
          </a:xfrm>
          <a:prstGeom prst="rect">
            <a:avLst/>
          </a:prstGeom>
          <a:noFill/>
          <a:ln cap="flat" cmpd="sng" w="28575">
            <a:solidFill>
              <a:schemeClr val="dk2"/>
            </a:solidFill>
            <a:prstDash val="solid"/>
            <a:round/>
            <a:headEnd len="sm" w="sm" type="none"/>
            <a:tailEnd len="sm" w="sm" type="none"/>
          </a:ln>
        </p:spPr>
      </p:pic>
      <p:sp>
        <p:nvSpPr>
          <p:cNvPr id="188" name="Google Shape;188;p37"/>
          <p:cNvSpPr txBox="1"/>
          <p:nvPr>
            <p:ph idx="1" type="body"/>
          </p:nvPr>
        </p:nvSpPr>
        <p:spPr>
          <a:xfrm>
            <a:off x="3301800" y="474300"/>
            <a:ext cx="5530500" cy="45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&gt; Hopelessness.</a:t>
            </a:r>
            <a:endParaRPr sz="2400"/>
          </a:p>
          <a:p>
            <a:pPr indent="0" lvl="0" marL="0" rtl="0" algn="l">
              <a:spcBef>
                <a:spcPts val="1600"/>
              </a:spcBef>
              <a:spcAft>
                <a:spcPts val="0"/>
              </a:spcAft>
              <a:buNone/>
            </a:pPr>
            <a:r>
              <a:rPr lang="en" sz="2400"/>
              <a:t>&gt; No sign of freedom.</a:t>
            </a:r>
            <a:endParaRPr sz="2400"/>
          </a:p>
          <a:p>
            <a:pPr indent="0" lvl="0" marL="0" rtl="0" algn="l">
              <a:spcBef>
                <a:spcPts val="1600"/>
              </a:spcBef>
              <a:spcAft>
                <a:spcPts val="0"/>
              </a:spcAft>
              <a:buNone/>
            </a:pPr>
            <a:r>
              <a:rPr lang="en" sz="2400"/>
              <a:t>&gt; Torture.</a:t>
            </a:r>
            <a:endParaRPr sz="2400"/>
          </a:p>
          <a:p>
            <a:pPr indent="0" lvl="0" marL="0" rtl="0" algn="l">
              <a:spcBef>
                <a:spcPts val="1600"/>
              </a:spcBef>
              <a:spcAft>
                <a:spcPts val="0"/>
              </a:spcAft>
              <a:buNone/>
            </a:pPr>
            <a:r>
              <a:rPr lang="en" sz="2400"/>
              <a:t>&gt; Depersonalization.</a:t>
            </a:r>
            <a:endParaRPr sz="2400"/>
          </a:p>
          <a:p>
            <a:pPr indent="0" lvl="0" marL="0" rtl="0" algn="l">
              <a:spcBef>
                <a:spcPts val="1600"/>
              </a:spcBef>
              <a:spcAft>
                <a:spcPts val="1600"/>
              </a:spcAft>
              <a:buNone/>
            </a:pPr>
            <a:r>
              <a:rPr lang="en" sz="2400"/>
              <a:t>&gt; Worthlessness of psychotherapeutic and psychohygienic efforts.</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lt2"/>
                </a:highlight>
              </a:rPr>
              <a:t>Positive Psychology</a:t>
            </a:r>
            <a:endParaRPr>
              <a:highlight>
                <a:schemeClr val="lt2"/>
              </a:highlight>
            </a:endParaRPr>
          </a:p>
        </p:txBody>
      </p:sp>
      <p:sp>
        <p:nvSpPr>
          <p:cNvPr id="194" name="Google Shape;194;p3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&gt; </a:t>
            </a:r>
            <a:r>
              <a:rPr b="1" i="1" lang="en"/>
              <a:t>“Emotion, which is suffering, ceases to be suffering as soon as we form a clear and precise picture of it.”</a:t>
            </a:r>
            <a:endParaRPr b="1" i="1"/>
          </a:p>
          <a:p>
            <a:pPr indent="0" lvl="0" marL="0" rtl="0" algn="l">
              <a:spcBef>
                <a:spcPts val="1600"/>
              </a:spcBef>
              <a:spcAft>
                <a:spcPts val="0"/>
              </a:spcAft>
              <a:buNone/>
            </a:pPr>
            <a:r>
              <a:rPr lang="en"/>
              <a:t>						</a:t>
            </a:r>
            <a:endParaRPr/>
          </a:p>
          <a:p>
            <a:pPr indent="457200" lvl="0" marL="2743200" rtl="0" algn="l">
              <a:spcBef>
                <a:spcPts val="1600"/>
              </a:spcBef>
              <a:spcAft>
                <a:spcPts val="0"/>
              </a:spcAft>
              <a:buNone/>
            </a:pPr>
            <a:r>
              <a:rPr lang="en"/>
              <a:t>&gt; Who knows “Why” for his existence,</a:t>
            </a:r>
            <a:endParaRPr/>
          </a:p>
          <a:p>
            <a:pPr indent="0" lvl="0" marL="0" rtl="0" algn="l">
              <a:spcBef>
                <a:spcPts val="1600"/>
              </a:spcBef>
              <a:spcAft>
                <a:spcPts val="0"/>
              </a:spcAft>
              <a:buNone/>
            </a:pPr>
            <a:r>
              <a:rPr lang="en"/>
              <a:t>							will bear almost  any“how”. </a:t>
            </a:r>
            <a:endParaRPr/>
          </a:p>
          <a:p>
            <a:pPr indent="0" lvl="0" marL="3200400" rtl="0" algn="l">
              <a:spcBef>
                <a:spcPts val="1600"/>
              </a:spcBef>
              <a:spcAft>
                <a:spcPts val="0"/>
              </a:spcAft>
              <a:buNone/>
            </a:pPr>
            <a:r>
              <a:t/>
            </a:r>
            <a:endParaRPr/>
          </a:p>
          <a:p>
            <a:pPr indent="0" lvl="0" marL="3200400" rtl="0" algn="l">
              <a:spcBef>
                <a:spcPts val="1600"/>
              </a:spcBef>
              <a:spcAft>
                <a:spcPts val="0"/>
              </a:spcAft>
              <a:buNone/>
            </a:pPr>
            <a:r>
              <a:rPr lang="en"/>
              <a:t>&gt; Restoration.</a:t>
            </a:r>
            <a:endParaRPr/>
          </a:p>
          <a:p>
            <a:pPr indent="0" lvl="0" marL="0" rtl="0" algn="l">
              <a:spcBef>
                <a:spcPts val="1600"/>
              </a:spcBef>
              <a:spcAft>
                <a:spcPts val="1600"/>
              </a:spcAft>
              <a:buNone/>
            </a:pPr>
            <a:r>
              <a:t/>
            </a:r>
            <a:endParaRPr/>
          </a:p>
        </p:txBody>
      </p:sp>
      <p:pic>
        <p:nvPicPr>
          <p:cNvPr id="195" name="Google Shape;195;p38"/>
          <p:cNvPicPr preferRelativeResize="0"/>
          <p:nvPr/>
        </p:nvPicPr>
        <p:blipFill>
          <a:blip r:embed="rId3">
            <a:alphaModFix/>
          </a:blip>
          <a:stretch>
            <a:fillRect/>
          </a:stretch>
        </p:blipFill>
        <p:spPr>
          <a:xfrm>
            <a:off x="173525" y="2053700"/>
            <a:ext cx="3247200" cy="2990650"/>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id="200" name="Google Shape;200;p39"/>
          <p:cNvPicPr preferRelativeResize="0"/>
          <p:nvPr/>
        </p:nvPicPr>
        <p:blipFill>
          <a:blip r:embed="rId3">
            <a:alphaModFix/>
          </a:blip>
          <a:stretch>
            <a:fillRect/>
          </a:stretch>
        </p:blipFill>
        <p:spPr>
          <a:xfrm>
            <a:off x="2374125" y="476450"/>
            <a:ext cx="4676900" cy="3883625"/>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40"/>
          <p:cNvSpPr txBox="1"/>
          <p:nvPr>
            <p:ph type="title"/>
          </p:nvPr>
        </p:nvSpPr>
        <p:spPr>
          <a:xfrm>
            <a:off x="311700" y="144125"/>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206" name="Google Shape;206;p40"/>
          <p:cNvSpPr txBox="1"/>
          <p:nvPr>
            <p:ph idx="1" type="body"/>
          </p:nvPr>
        </p:nvSpPr>
        <p:spPr>
          <a:xfrm>
            <a:off x="136325" y="1023475"/>
            <a:ext cx="8836800" cy="4040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ora"/>
              <a:buChar char="●"/>
            </a:pPr>
            <a:r>
              <a:rPr lang="en">
                <a:latin typeface="Lora"/>
                <a:ea typeface="Lora"/>
                <a:cs typeface="Lora"/>
                <a:sym typeface="Lora"/>
              </a:rPr>
              <a:t>Denied basic needs, no hope, no identity</a:t>
            </a:r>
            <a:br>
              <a:rPr lang="en">
                <a:latin typeface="Lora"/>
                <a:ea typeface="Lora"/>
                <a:cs typeface="Lora"/>
                <a:sym typeface="Lora"/>
              </a:rPr>
            </a:br>
            <a:endParaRPr>
              <a:latin typeface="Lora"/>
              <a:ea typeface="Lora"/>
              <a:cs typeface="Lora"/>
              <a:sym typeface="Lora"/>
            </a:endParaRPr>
          </a:p>
          <a:p>
            <a:pPr indent="-342900" lvl="0" marL="457200" rtl="0" algn="l">
              <a:spcBef>
                <a:spcPts val="0"/>
              </a:spcBef>
              <a:spcAft>
                <a:spcPts val="0"/>
              </a:spcAft>
              <a:buSzPts val="1800"/>
              <a:buFont typeface="Lora"/>
              <a:buChar char="●"/>
            </a:pPr>
            <a:r>
              <a:rPr lang="en">
                <a:latin typeface="Lora"/>
                <a:ea typeface="Lora"/>
                <a:cs typeface="Lora"/>
                <a:sym typeface="Lora"/>
              </a:rPr>
              <a:t>Nakedness of their </a:t>
            </a:r>
            <a:r>
              <a:rPr lang="en">
                <a:latin typeface="Lora"/>
                <a:ea typeface="Lora"/>
                <a:cs typeface="Lora"/>
                <a:sym typeface="Lora"/>
              </a:rPr>
              <a:t>indignity</a:t>
            </a:r>
            <a:r>
              <a:rPr lang="en">
                <a:latin typeface="Lora"/>
                <a:ea typeface="Lora"/>
                <a:cs typeface="Lora"/>
                <a:sym typeface="Lora"/>
              </a:rPr>
              <a:t> was more stark than the nakedness of their </a:t>
            </a:r>
            <a:r>
              <a:rPr lang="en">
                <a:latin typeface="Lora"/>
                <a:ea typeface="Lora"/>
                <a:cs typeface="Lora"/>
                <a:sym typeface="Lora"/>
              </a:rPr>
              <a:t>bodies. </a:t>
            </a:r>
            <a:br>
              <a:rPr lang="en">
                <a:latin typeface="Lora"/>
                <a:ea typeface="Lora"/>
                <a:cs typeface="Lora"/>
                <a:sym typeface="Lora"/>
              </a:rPr>
            </a:br>
            <a:endParaRPr>
              <a:latin typeface="Lora"/>
              <a:ea typeface="Lora"/>
              <a:cs typeface="Lora"/>
              <a:sym typeface="Lora"/>
            </a:endParaRPr>
          </a:p>
          <a:p>
            <a:pPr indent="-342900" lvl="0" marL="457200" rtl="0" algn="l">
              <a:spcBef>
                <a:spcPts val="0"/>
              </a:spcBef>
              <a:spcAft>
                <a:spcPts val="0"/>
              </a:spcAft>
              <a:buSzPts val="1800"/>
              <a:buFont typeface="Lora"/>
              <a:buChar char="●"/>
            </a:pPr>
            <a:r>
              <a:rPr b="1" lang="en" u="sng">
                <a:latin typeface="Lora"/>
                <a:ea typeface="Lora"/>
                <a:cs typeface="Lora"/>
                <a:sym typeface="Lora"/>
              </a:rPr>
              <a:t>Coping solutions</a:t>
            </a:r>
            <a:br>
              <a:rPr b="1" lang="en" u="sng">
                <a:latin typeface="Lora"/>
                <a:ea typeface="Lora"/>
                <a:cs typeface="Lora"/>
                <a:sym typeface="Lora"/>
              </a:rPr>
            </a:br>
            <a:r>
              <a:rPr b="1" lang="en" u="sng">
                <a:latin typeface="Lora"/>
                <a:ea typeface="Lora"/>
                <a:cs typeface="Lora"/>
                <a:sym typeface="Lora"/>
              </a:rPr>
              <a:t>	</a:t>
            </a:r>
            <a:r>
              <a:rPr lang="en">
                <a:latin typeface="Lora"/>
                <a:ea typeface="Lora"/>
                <a:cs typeface="Lora"/>
                <a:sym typeface="Lora"/>
              </a:rPr>
              <a:t>Victor F’s 2 theories - </a:t>
            </a:r>
            <a:br>
              <a:rPr lang="en">
                <a:latin typeface="Lora"/>
                <a:ea typeface="Lora"/>
                <a:cs typeface="Lora"/>
                <a:sym typeface="Lora"/>
              </a:rPr>
            </a:br>
            <a:endParaRPr>
              <a:latin typeface="Lora"/>
              <a:ea typeface="Lora"/>
              <a:cs typeface="Lora"/>
              <a:sym typeface="Lora"/>
            </a:endParaRPr>
          </a:p>
          <a:p>
            <a:pPr indent="-342900" lvl="0" marL="457200" rtl="0" algn="l">
              <a:spcBef>
                <a:spcPts val="0"/>
              </a:spcBef>
              <a:spcAft>
                <a:spcPts val="0"/>
              </a:spcAft>
              <a:buSzPts val="1800"/>
              <a:buFont typeface="Lora"/>
              <a:buAutoNum type="romanUcPeriod"/>
            </a:pPr>
            <a:r>
              <a:rPr lang="en">
                <a:latin typeface="Lora"/>
                <a:ea typeface="Lora"/>
                <a:cs typeface="Lora"/>
                <a:sym typeface="Lora"/>
              </a:rPr>
              <a:t>PsychoTherapy</a:t>
            </a:r>
            <a:br>
              <a:rPr lang="en">
                <a:latin typeface="Lora"/>
                <a:ea typeface="Lora"/>
                <a:cs typeface="Lora"/>
                <a:sym typeface="Lora"/>
              </a:rPr>
            </a:br>
            <a:endParaRPr>
              <a:latin typeface="Lora"/>
              <a:ea typeface="Lora"/>
              <a:cs typeface="Lora"/>
              <a:sym typeface="Lora"/>
            </a:endParaRPr>
          </a:p>
          <a:p>
            <a:pPr indent="-342900" lvl="0" marL="457200" rtl="0" algn="l">
              <a:spcBef>
                <a:spcPts val="0"/>
              </a:spcBef>
              <a:spcAft>
                <a:spcPts val="0"/>
              </a:spcAft>
              <a:buSzPts val="1800"/>
              <a:buFont typeface="Lora"/>
              <a:buAutoNum type="romanUcPeriod"/>
            </a:pPr>
            <a:r>
              <a:rPr lang="en">
                <a:latin typeface="Lora"/>
                <a:ea typeface="Lora"/>
                <a:cs typeface="Lora"/>
                <a:sym typeface="Lora"/>
              </a:rPr>
              <a:t>LogoTherapy - existential analysis</a:t>
            </a:r>
            <a:br>
              <a:rPr lang="en">
                <a:latin typeface="Lora"/>
                <a:ea typeface="Lora"/>
                <a:cs typeface="Lora"/>
                <a:sym typeface="Lora"/>
              </a:rPr>
            </a:br>
            <a:endParaRPr>
              <a:latin typeface="Lora"/>
              <a:ea typeface="Lora"/>
              <a:cs typeface="Lora"/>
              <a:sym typeface="Lora"/>
            </a:endParaRPr>
          </a:p>
          <a:p>
            <a:pPr indent="0" lvl="0" marL="0" rtl="0" algn="l">
              <a:spcBef>
                <a:spcPts val="1600"/>
              </a:spcBef>
              <a:spcAft>
                <a:spcPts val="0"/>
              </a:spcAft>
              <a:buNone/>
            </a:pPr>
            <a:r>
              <a:t/>
            </a:r>
            <a:endParaRPr>
              <a:latin typeface="Lora"/>
              <a:ea typeface="Lora"/>
              <a:cs typeface="Lora"/>
              <a:sym typeface="Lora"/>
            </a:endParaRPr>
          </a:p>
          <a:p>
            <a:pPr indent="0" lvl="0" marL="0" rtl="0" algn="l">
              <a:spcBef>
                <a:spcPts val="1600"/>
              </a:spcBef>
              <a:spcAft>
                <a:spcPts val="1600"/>
              </a:spcAft>
              <a:buNone/>
            </a:pPr>
            <a:br>
              <a:rPr lang="en" sz="1800">
                <a:latin typeface="Lora"/>
                <a:ea typeface="Lora"/>
                <a:cs typeface="Lora"/>
                <a:sym typeface="Lora"/>
              </a:rPr>
            </a:br>
            <a:br>
              <a:rPr lang="en"/>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0" st="0"/>
                                            </p:txEl>
                                          </p:spTgt>
                                        </p:tgtEl>
                                        <p:attrNameLst>
                                          <p:attrName>style.visibility</p:attrName>
                                        </p:attrNameLst>
                                      </p:cBhvr>
                                      <p:to>
                                        <p:strVal val="visible"/>
                                      </p:to>
                                    </p:set>
                                    <p:animEffect filter="fade" transition="in">
                                      <p:cBhvr>
                                        <p:cTn dur="1000"/>
                                        <p:tgtEl>
                                          <p:spTgt spid="2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 st="1"/>
                                            </p:txEl>
                                          </p:spTgt>
                                        </p:tgtEl>
                                        <p:attrNameLst>
                                          <p:attrName>style.visibility</p:attrName>
                                        </p:attrNameLst>
                                      </p:cBhvr>
                                      <p:to>
                                        <p:strVal val="visible"/>
                                      </p:to>
                                    </p:set>
                                    <p:animEffect filter="fade" transition="in">
                                      <p:cBhvr>
                                        <p:cTn dur="1000"/>
                                        <p:tgtEl>
                                          <p:spTgt spid="2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2" st="2"/>
                                            </p:txEl>
                                          </p:spTgt>
                                        </p:tgtEl>
                                        <p:attrNameLst>
                                          <p:attrName>style.visibility</p:attrName>
                                        </p:attrNameLst>
                                      </p:cBhvr>
                                      <p:to>
                                        <p:strVal val="visible"/>
                                      </p:to>
                                    </p:set>
                                    <p:animEffect filter="fade" transition="in">
                                      <p:cBhvr>
                                        <p:cTn dur="1000"/>
                                        <p:tgtEl>
                                          <p:spTgt spid="2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3" st="3"/>
                                            </p:txEl>
                                          </p:spTgt>
                                        </p:tgtEl>
                                        <p:attrNameLst>
                                          <p:attrName>style.visibility</p:attrName>
                                        </p:attrNameLst>
                                      </p:cBhvr>
                                      <p:to>
                                        <p:strVal val="visible"/>
                                      </p:to>
                                    </p:set>
                                    <p:animEffect filter="fade" transition="in">
                                      <p:cBhvr>
                                        <p:cTn dur="1000"/>
                                        <p:tgtEl>
                                          <p:spTgt spid="2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4" st="4"/>
                                            </p:txEl>
                                          </p:spTgt>
                                        </p:tgtEl>
                                        <p:attrNameLst>
                                          <p:attrName>style.visibility</p:attrName>
                                        </p:attrNameLst>
                                      </p:cBhvr>
                                      <p:to>
                                        <p:strVal val="visible"/>
                                      </p:to>
                                    </p:set>
                                    <p:animEffect filter="fade" transition="in">
                                      <p:cBhvr>
                                        <p:cTn dur="1000"/>
                                        <p:tgtEl>
                                          <p:spTgt spid="20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5" st="5"/>
                                            </p:txEl>
                                          </p:spTgt>
                                        </p:tgtEl>
                                        <p:attrNameLst>
                                          <p:attrName>style.visibility</p:attrName>
                                        </p:attrNameLst>
                                      </p:cBhvr>
                                      <p:to>
                                        <p:strVal val="visible"/>
                                      </p:to>
                                    </p:set>
                                    <p:animEffect filter="fade" transition="in">
                                      <p:cBhvr>
                                        <p:cTn dur="1000"/>
                                        <p:tgtEl>
                                          <p:spTgt spid="20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6" st="6"/>
                                            </p:txEl>
                                          </p:spTgt>
                                        </p:tgtEl>
                                        <p:attrNameLst>
                                          <p:attrName>style.visibility</p:attrName>
                                        </p:attrNameLst>
                                      </p:cBhvr>
                                      <p:to>
                                        <p:strVal val="visible"/>
                                      </p:to>
                                    </p:set>
                                    <p:animEffect filter="fade" transition="in">
                                      <p:cBhvr>
                                        <p:cTn dur="1000"/>
                                        <p:tgtEl>
                                          <p:spTgt spid="20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4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PSYCHOTHERAPY + LOGOTHERAPY</a:t>
            </a:r>
            <a:endParaRPr/>
          </a:p>
        </p:txBody>
      </p:sp>
      <p:sp>
        <p:nvSpPr>
          <p:cNvPr id="212" name="Google Shape;212;p41"/>
          <p:cNvSpPr txBox="1"/>
          <p:nvPr>
            <p:ph idx="1" type="body"/>
          </p:nvPr>
        </p:nvSpPr>
        <p:spPr>
          <a:xfrm>
            <a:off x="91500" y="1159800"/>
            <a:ext cx="8961000" cy="3879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ora"/>
              <a:buAutoNum type="alphaLcParenR"/>
            </a:pPr>
            <a:r>
              <a:rPr lang="en" sz="2200">
                <a:latin typeface="Lora"/>
                <a:ea typeface="Lora"/>
                <a:cs typeface="Lora"/>
                <a:sym typeface="Lora"/>
              </a:rPr>
              <a:t>Life has meaning - </a:t>
            </a:r>
            <a:r>
              <a:rPr lang="en">
                <a:solidFill>
                  <a:srgbClr val="000000"/>
                </a:solidFill>
                <a:latin typeface="Lora"/>
                <a:ea typeface="Lora"/>
                <a:cs typeface="Lora"/>
                <a:sym typeface="Lora"/>
              </a:rPr>
              <a:t>“</a:t>
            </a:r>
            <a:r>
              <a:rPr b="1" lang="en">
                <a:solidFill>
                  <a:srgbClr val="000000"/>
                </a:solidFill>
                <a:latin typeface="Lora"/>
                <a:ea typeface="Lora"/>
                <a:cs typeface="Lora"/>
                <a:sym typeface="Lora"/>
              </a:rPr>
              <a:t>Just waited for things to take their course</a:t>
            </a:r>
            <a:r>
              <a:rPr lang="en">
                <a:solidFill>
                  <a:srgbClr val="000000"/>
                </a:solidFill>
                <a:latin typeface="Lora"/>
                <a:ea typeface="Lora"/>
                <a:cs typeface="Lora"/>
                <a:sym typeface="Lora"/>
              </a:rPr>
              <a:t>”</a:t>
            </a:r>
            <a:br>
              <a:rPr lang="en">
                <a:solidFill>
                  <a:srgbClr val="000000"/>
                </a:solidFill>
                <a:latin typeface="Lora"/>
                <a:ea typeface="Lora"/>
                <a:cs typeface="Lora"/>
                <a:sym typeface="Lora"/>
              </a:rPr>
            </a:br>
            <a:endParaRPr sz="2200">
              <a:latin typeface="Lora"/>
              <a:ea typeface="Lora"/>
              <a:cs typeface="Lora"/>
              <a:sym typeface="Lora"/>
            </a:endParaRPr>
          </a:p>
          <a:p>
            <a:pPr indent="-342900" lvl="0" marL="457200" rtl="0" algn="l">
              <a:spcBef>
                <a:spcPts val="0"/>
              </a:spcBef>
              <a:spcAft>
                <a:spcPts val="0"/>
              </a:spcAft>
              <a:buSzPts val="1800"/>
              <a:buFont typeface="Lora"/>
              <a:buAutoNum type="alphaLcParenR"/>
            </a:pPr>
            <a:r>
              <a:rPr lang="en" sz="2200">
                <a:latin typeface="Lora"/>
                <a:ea typeface="Lora"/>
                <a:cs typeface="Lora"/>
                <a:sym typeface="Lora"/>
              </a:rPr>
              <a:t>Our will to find meaning </a:t>
            </a:r>
            <a:br>
              <a:rPr lang="en" sz="2200">
                <a:latin typeface="Lora"/>
                <a:ea typeface="Lora"/>
                <a:cs typeface="Lora"/>
                <a:sym typeface="Lora"/>
              </a:rPr>
            </a:br>
            <a:endParaRPr sz="2200">
              <a:latin typeface="Lora"/>
              <a:ea typeface="Lora"/>
              <a:cs typeface="Lora"/>
              <a:sym typeface="Lora"/>
            </a:endParaRPr>
          </a:p>
          <a:p>
            <a:pPr indent="-342900" lvl="0" marL="457200" rtl="0" algn="l">
              <a:spcBef>
                <a:spcPts val="0"/>
              </a:spcBef>
              <a:spcAft>
                <a:spcPts val="0"/>
              </a:spcAft>
              <a:buSzPts val="1800"/>
              <a:buFont typeface="Lora"/>
              <a:buAutoNum type="alphaLcParenR"/>
            </a:pPr>
            <a:r>
              <a:rPr lang="en" sz="2200">
                <a:latin typeface="Lora"/>
                <a:ea typeface="Lora"/>
                <a:cs typeface="Lora"/>
                <a:sym typeface="Lora"/>
              </a:rPr>
              <a:t>We have the freedom to make meaning out of it</a:t>
            </a:r>
            <a:br>
              <a:rPr lang="en" sz="2200">
                <a:latin typeface="Lora"/>
                <a:ea typeface="Lora"/>
                <a:cs typeface="Lora"/>
                <a:sym typeface="Lora"/>
              </a:rPr>
            </a:br>
            <a:endParaRPr sz="2200">
              <a:latin typeface="Lora"/>
              <a:ea typeface="Lora"/>
              <a:cs typeface="Lora"/>
              <a:sym typeface="Lora"/>
            </a:endParaRPr>
          </a:p>
          <a:p>
            <a:pPr indent="-368300" lvl="0" marL="457200" rtl="0" algn="l">
              <a:spcBef>
                <a:spcPts val="0"/>
              </a:spcBef>
              <a:spcAft>
                <a:spcPts val="0"/>
              </a:spcAft>
              <a:buSzPts val="2200"/>
              <a:buChar char="●"/>
            </a:pPr>
            <a:r>
              <a:rPr lang="en" sz="2200">
                <a:latin typeface="Lora"/>
                <a:ea typeface="Lora"/>
                <a:cs typeface="Lora"/>
                <a:sym typeface="Lora"/>
              </a:rPr>
              <a:t>Through the novel - Freedom through work</a:t>
            </a:r>
            <a:br>
              <a:rPr lang="en" sz="2200">
                <a:latin typeface="Lora"/>
                <a:ea typeface="Lora"/>
                <a:cs typeface="Lora"/>
                <a:sym typeface="Lora"/>
              </a:rPr>
            </a:br>
            <a:endParaRPr sz="2200">
              <a:latin typeface="Lora"/>
              <a:ea typeface="Lora"/>
              <a:cs typeface="Lora"/>
              <a:sym typeface="Lora"/>
            </a:endParaRPr>
          </a:p>
          <a:p>
            <a:pPr indent="-342900" lvl="0" marL="457200" rtl="0" algn="l">
              <a:spcBef>
                <a:spcPts val="0"/>
              </a:spcBef>
              <a:spcAft>
                <a:spcPts val="0"/>
              </a:spcAft>
              <a:buSzPts val="1800"/>
              <a:buChar char="●"/>
            </a:pPr>
            <a:r>
              <a:rPr lang="en" sz="2200">
                <a:latin typeface="Lora"/>
                <a:ea typeface="Lora"/>
                <a:cs typeface="Lora"/>
                <a:sym typeface="Lora"/>
              </a:rPr>
              <a:t>Freedom, will, meaning, attitude in suffering, happiness through work.</a:t>
            </a:r>
            <a:r>
              <a:rPr lang="en">
                <a:latin typeface="Lora"/>
                <a:ea typeface="Lora"/>
                <a:cs typeface="Lora"/>
                <a:sym typeface="Lora"/>
              </a:rPr>
              <a:t> </a:t>
            </a:r>
            <a:br>
              <a:rPr lang="en">
                <a:latin typeface="Lora"/>
                <a:ea typeface="Lora"/>
                <a:cs typeface="Lora"/>
                <a:sym typeface="Lora"/>
              </a:rPr>
            </a:br>
            <a:br>
              <a:rPr lang="en"/>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animEffect filter="fade" transition="in">
                                      <p:cBhvr>
                                        <p:cTn dur="1000"/>
                                        <p:tgtEl>
                                          <p:spTgt spid="2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1" st="1"/>
                                            </p:txEl>
                                          </p:spTgt>
                                        </p:tgtEl>
                                        <p:attrNameLst>
                                          <p:attrName>style.visibility</p:attrName>
                                        </p:attrNameLst>
                                      </p:cBhvr>
                                      <p:to>
                                        <p:strVal val="visible"/>
                                      </p:to>
                                    </p:set>
                                    <p:animEffect filter="fade" transition="in">
                                      <p:cBhvr>
                                        <p:cTn dur="1000"/>
                                        <p:tgtEl>
                                          <p:spTgt spid="2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2" st="2"/>
                                            </p:txEl>
                                          </p:spTgt>
                                        </p:tgtEl>
                                        <p:attrNameLst>
                                          <p:attrName>style.visibility</p:attrName>
                                        </p:attrNameLst>
                                      </p:cBhvr>
                                      <p:to>
                                        <p:strVal val="visible"/>
                                      </p:to>
                                    </p:set>
                                    <p:animEffect filter="fade" transition="in">
                                      <p:cBhvr>
                                        <p:cTn dur="1000"/>
                                        <p:tgtEl>
                                          <p:spTgt spid="2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3" st="3"/>
                                            </p:txEl>
                                          </p:spTgt>
                                        </p:tgtEl>
                                        <p:attrNameLst>
                                          <p:attrName>style.visibility</p:attrName>
                                        </p:attrNameLst>
                                      </p:cBhvr>
                                      <p:to>
                                        <p:strVal val="visible"/>
                                      </p:to>
                                    </p:set>
                                    <p:animEffect filter="fade" transition="in">
                                      <p:cBhvr>
                                        <p:cTn dur="1000"/>
                                        <p:tgtEl>
                                          <p:spTgt spid="2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4" st="4"/>
                                            </p:txEl>
                                          </p:spTgt>
                                        </p:tgtEl>
                                        <p:attrNameLst>
                                          <p:attrName>style.visibility</p:attrName>
                                        </p:attrNameLst>
                                      </p:cBhvr>
                                      <p:to>
                                        <p:strVal val="visible"/>
                                      </p:to>
                                    </p:set>
                                    <p:animEffect filter="fade" transition="in">
                                      <p:cBhvr>
                                        <p:cTn dur="1000"/>
                                        <p:tgtEl>
                                          <p:spTgt spid="21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42"/>
          <p:cNvSpPr txBox="1"/>
          <p:nvPr>
            <p:ph type="title"/>
          </p:nvPr>
        </p:nvSpPr>
        <p:spPr>
          <a:xfrm>
            <a:off x="311700" y="1441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218" name="Google Shape;218;p42"/>
          <p:cNvSpPr txBox="1"/>
          <p:nvPr>
            <p:ph idx="1" type="body"/>
          </p:nvPr>
        </p:nvSpPr>
        <p:spPr>
          <a:xfrm>
            <a:off x="0" y="849950"/>
            <a:ext cx="9144000" cy="42936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Font typeface="Arial"/>
              <a:buChar char="❖"/>
            </a:pPr>
            <a:r>
              <a:rPr lang="en" sz="2500">
                <a:latin typeface="Arial"/>
                <a:ea typeface="Arial"/>
                <a:cs typeface="Arial"/>
                <a:sym typeface="Arial"/>
              </a:rPr>
              <a:t>Introduction - </a:t>
            </a:r>
            <a:r>
              <a:rPr b="1" lang="en" sz="2500">
                <a:latin typeface="Arial"/>
                <a:ea typeface="Arial"/>
                <a:cs typeface="Arial"/>
                <a:sym typeface="Arial"/>
              </a:rPr>
              <a:t>Prakhar(14)</a:t>
            </a:r>
            <a:endParaRPr b="1" sz="2500">
              <a:latin typeface="Arial"/>
              <a:ea typeface="Arial"/>
              <a:cs typeface="Arial"/>
              <a:sym typeface="Arial"/>
            </a:endParaRPr>
          </a:p>
          <a:p>
            <a:pPr indent="-387350" lvl="0" marL="457200" rtl="0" algn="l">
              <a:spcBef>
                <a:spcPts val="0"/>
              </a:spcBef>
              <a:spcAft>
                <a:spcPts val="0"/>
              </a:spcAft>
              <a:buSzPts val="2500"/>
              <a:buFont typeface="Arial"/>
              <a:buChar char="❖"/>
            </a:pPr>
            <a:r>
              <a:rPr lang="en" sz="2500">
                <a:latin typeface="Arial"/>
                <a:ea typeface="Arial"/>
                <a:cs typeface="Arial"/>
                <a:sym typeface="Arial"/>
              </a:rPr>
              <a:t>Topics Portrayed In the novel - </a:t>
            </a:r>
            <a:r>
              <a:rPr b="1" lang="en" sz="2500">
                <a:latin typeface="Arial"/>
                <a:ea typeface="Arial"/>
                <a:cs typeface="Arial"/>
                <a:sym typeface="Arial"/>
              </a:rPr>
              <a:t>Anushka(24), Sahasra(34)</a:t>
            </a:r>
            <a:endParaRPr b="1" sz="2500">
              <a:latin typeface="Arial"/>
              <a:ea typeface="Arial"/>
              <a:cs typeface="Arial"/>
              <a:sym typeface="Arial"/>
            </a:endParaRPr>
          </a:p>
          <a:p>
            <a:pPr indent="-387350" lvl="0" marL="457200" rtl="0" algn="l">
              <a:spcBef>
                <a:spcPts val="0"/>
              </a:spcBef>
              <a:spcAft>
                <a:spcPts val="0"/>
              </a:spcAft>
              <a:buSzPts val="2500"/>
              <a:buFont typeface="Arial"/>
              <a:buChar char="❖"/>
            </a:pPr>
            <a:r>
              <a:rPr lang="en" sz="2500">
                <a:latin typeface="Arial"/>
                <a:ea typeface="Arial"/>
                <a:cs typeface="Arial"/>
                <a:sym typeface="Arial"/>
              </a:rPr>
              <a:t>Loss due to Psychological resilience - </a:t>
            </a:r>
            <a:r>
              <a:rPr b="1" lang="en" sz="2500">
                <a:latin typeface="Arial"/>
                <a:ea typeface="Arial"/>
                <a:cs typeface="Arial"/>
                <a:sym typeface="Arial"/>
              </a:rPr>
              <a:t>Geethika(40)</a:t>
            </a:r>
            <a:endParaRPr b="1" sz="2500">
              <a:latin typeface="Arial"/>
              <a:ea typeface="Arial"/>
              <a:cs typeface="Arial"/>
              <a:sym typeface="Arial"/>
            </a:endParaRPr>
          </a:p>
          <a:p>
            <a:pPr indent="-387350" lvl="0" marL="457200" rtl="0" algn="l">
              <a:spcBef>
                <a:spcPts val="0"/>
              </a:spcBef>
              <a:spcAft>
                <a:spcPts val="0"/>
              </a:spcAft>
              <a:buSzPts val="2500"/>
              <a:buFont typeface="Arial"/>
              <a:buChar char="❖"/>
            </a:pPr>
            <a:r>
              <a:rPr lang="en" sz="2500">
                <a:latin typeface="Arial"/>
                <a:ea typeface="Arial"/>
                <a:cs typeface="Arial"/>
                <a:sym typeface="Arial"/>
              </a:rPr>
              <a:t>Outcomes of the psychological resilience - </a:t>
            </a:r>
            <a:r>
              <a:rPr b="1" lang="en" sz="2500">
                <a:latin typeface="Arial"/>
                <a:ea typeface="Arial"/>
                <a:cs typeface="Arial"/>
                <a:sym typeface="Arial"/>
              </a:rPr>
              <a:t>Adarsh(01)</a:t>
            </a:r>
            <a:endParaRPr b="1" sz="2500">
              <a:latin typeface="Arial"/>
              <a:ea typeface="Arial"/>
              <a:cs typeface="Arial"/>
              <a:sym typeface="Arial"/>
            </a:endParaRPr>
          </a:p>
          <a:p>
            <a:pPr indent="-387350" lvl="0" marL="457200" rtl="0" algn="l">
              <a:spcBef>
                <a:spcPts val="0"/>
              </a:spcBef>
              <a:spcAft>
                <a:spcPts val="0"/>
              </a:spcAft>
              <a:buSzPts val="2500"/>
              <a:buFont typeface="Arial"/>
              <a:buChar char="❖"/>
            </a:pPr>
            <a:r>
              <a:rPr lang="en" sz="2500">
                <a:latin typeface="Arial"/>
                <a:ea typeface="Arial"/>
                <a:cs typeface="Arial"/>
                <a:sym typeface="Arial"/>
              </a:rPr>
              <a:t>Indignity leading to the Psychological resilience - </a:t>
            </a:r>
            <a:r>
              <a:rPr b="1" lang="en" sz="2500">
                <a:latin typeface="Arial"/>
                <a:ea typeface="Arial"/>
                <a:cs typeface="Arial"/>
                <a:sym typeface="Arial"/>
              </a:rPr>
              <a:t>Mayuri(29)</a:t>
            </a:r>
            <a:endParaRPr b="1" sz="2500">
              <a:latin typeface="Arial"/>
              <a:ea typeface="Arial"/>
              <a:cs typeface="Arial"/>
              <a:sym typeface="Arial"/>
            </a:endParaRPr>
          </a:p>
          <a:p>
            <a:pPr indent="-387350" lvl="0" marL="457200" rtl="0" algn="l">
              <a:spcBef>
                <a:spcPts val="0"/>
              </a:spcBef>
              <a:spcAft>
                <a:spcPts val="0"/>
              </a:spcAft>
              <a:buSzPts val="2500"/>
              <a:buFont typeface="Arial"/>
              <a:buChar char="❖"/>
            </a:pPr>
            <a:r>
              <a:rPr lang="en" sz="2500">
                <a:latin typeface="Arial"/>
                <a:ea typeface="Arial"/>
                <a:cs typeface="Arial"/>
                <a:sym typeface="Arial"/>
              </a:rPr>
              <a:t>Negative aspects of </a:t>
            </a:r>
            <a:r>
              <a:rPr lang="en" sz="2500">
                <a:latin typeface="Arial"/>
                <a:ea typeface="Arial"/>
                <a:cs typeface="Arial"/>
                <a:sym typeface="Arial"/>
              </a:rPr>
              <a:t>Psychological resilience - </a:t>
            </a:r>
            <a:r>
              <a:rPr b="1" lang="en" sz="2500">
                <a:latin typeface="Arial"/>
                <a:ea typeface="Arial"/>
                <a:cs typeface="Arial"/>
                <a:sym typeface="Arial"/>
              </a:rPr>
              <a:t>Gokul(10)</a:t>
            </a:r>
            <a:endParaRPr b="1" sz="2500">
              <a:latin typeface="Arial"/>
              <a:ea typeface="Arial"/>
              <a:cs typeface="Arial"/>
              <a:sym typeface="Arial"/>
            </a:endParaRPr>
          </a:p>
          <a:p>
            <a:pPr indent="-387350" lvl="0" marL="457200" rtl="0" algn="l">
              <a:spcBef>
                <a:spcPts val="0"/>
              </a:spcBef>
              <a:spcAft>
                <a:spcPts val="0"/>
              </a:spcAft>
              <a:buSzPts val="2500"/>
              <a:buFont typeface="Arial"/>
              <a:buChar char="❖"/>
            </a:pPr>
            <a:r>
              <a:rPr lang="en" sz="2500">
                <a:latin typeface="Arial"/>
                <a:ea typeface="Arial"/>
                <a:cs typeface="Arial"/>
                <a:sym typeface="Arial"/>
              </a:rPr>
              <a:t>Benefits of Psychological resilience - </a:t>
            </a:r>
            <a:r>
              <a:rPr b="1" lang="en" sz="2500">
                <a:latin typeface="Arial"/>
                <a:ea typeface="Arial"/>
                <a:cs typeface="Arial"/>
                <a:sym typeface="Arial"/>
              </a:rPr>
              <a:t>Vaibhav(19)</a:t>
            </a:r>
            <a:endParaRPr b="1" sz="2500">
              <a:latin typeface="Arial"/>
              <a:ea typeface="Arial"/>
              <a:cs typeface="Arial"/>
              <a:sym typeface="Arial"/>
            </a:endParaRPr>
          </a:p>
          <a:p>
            <a:pPr indent="-387350" lvl="0" marL="457200" rtl="0" algn="l">
              <a:spcBef>
                <a:spcPts val="0"/>
              </a:spcBef>
              <a:spcAft>
                <a:spcPts val="0"/>
              </a:spcAft>
              <a:buSzPts val="2500"/>
              <a:buFont typeface="Arial"/>
              <a:buChar char="❖"/>
            </a:pPr>
            <a:r>
              <a:rPr lang="en" sz="2500">
                <a:latin typeface="Arial"/>
                <a:ea typeface="Arial"/>
                <a:cs typeface="Arial"/>
                <a:sym typeface="Arial"/>
              </a:rPr>
              <a:t>Solution/Conclusion &amp; Wrap up - </a:t>
            </a:r>
            <a:r>
              <a:rPr b="1" lang="en" sz="2500">
                <a:latin typeface="Arial"/>
                <a:ea typeface="Arial"/>
                <a:cs typeface="Arial"/>
                <a:sym typeface="Arial"/>
              </a:rPr>
              <a:t>Jeevan(56)</a:t>
            </a:r>
            <a:endParaRPr b="1" sz="2500">
              <a:latin typeface="Arial"/>
              <a:ea typeface="Arial"/>
              <a:cs typeface="Arial"/>
              <a:sym typeface="Arial"/>
            </a:endParaRPr>
          </a:p>
          <a:p>
            <a:pPr indent="0" lvl="0" marL="0" rtl="0" algn="l">
              <a:spcBef>
                <a:spcPts val="1600"/>
              </a:spcBef>
              <a:spcAft>
                <a:spcPts val="0"/>
              </a:spcAft>
              <a:buNone/>
            </a:pPr>
            <a:r>
              <a:t/>
            </a:r>
            <a:endParaRPr>
              <a:latin typeface="Lora"/>
              <a:ea typeface="Lora"/>
              <a:cs typeface="Lora"/>
              <a:sym typeface="Lora"/>
            </a:endParaRPr>
          </a:p>
          <a:p>
            <a:pPr indent="0" lvl="0" marL="0" rtl="0" algn="l">
              <a:spcBef>
                <a:spcPts val="1600"/>
              </a:spcBef>
              <a:spcAft>
                <a:spcPts val="1600"/>
              </a:spcAft>
              <a:buNone/>
            </a:pPr>
            <a:br>
              <a:rPr lang="en" sz="1800">
                <a:latin typeface="Lora"/>
                <a:ea typeface="Lora"/>
                <a:cs typeface="Lora"/>
                <a:sym typeface="Lora"/>
              </a:rPr>
            </a:br>
            <a:br>
              <a:rPr lang="en"/>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Lora"/>
                <a:ea typeface="Lora"/>
                <a:cs typeface="Lora"/>
                <a:sym typeface="Lora"/>
              </a:rPr>
              <a:t>Inmate’s Reactions to Camp life</a:t>
            </a:r>
            <a:endParaRPr sz="3600">
              <a:latin typeface="Lora"/>
              <a:ea typeface="Lora"/>
              <a:cs typeface="Lora"/>
              <a:sym typeface="Lora"/>
            </a:endParaRPr>
          </a:p>
        </p:txBody>
      </p:sp>
      <p:pic>
        <p:nvPicPr>
          <p:cNvPr id="71" name="Google Shape;71;p16"/>
          <p:cNvPicPr preferRelativeResize="0"/>
          <p:nvPr/>
        </p:nvPicPr>
        <p:blipFill>
          <a:blip r:embed="rId3">
            <a:alphaModFix/>
          </a:blip>
          <a:stretch>
            <a:fillRect/>
          </a:stretch>
        </p:blipFill>
        <p:spPr>
          <a:xfrm>
            <a:off x="684225" y="1438024"/>
            <a:ext cx="8148076" cy="28939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C4587"/>
        </a:solidFill>
      </p:bgPr>
    </p:bg>
    <p:spTree>
      <p:nvGrpSpPr>
        <p:cNvPr id="222" name="Shape 222"/>
        <p:cNvGrpSpPr/>
        <p:nvPr/>
      </p:nvGrpSpPr>
      <p:grpSpPr>
        <a:xfrm>
          <a:off x="0" y="0"/>
          <a:ext cx="0" cy="0"/>
          <a:chOff x="0" y="0"/>
          <a:chExt cx="0" cy="0"/>
        </a:xfrm>
      </p:grpSpPr>
      <p:sp>
        <p:nvSpPr>
          <p:cNvPr id="223" name="Google Shape;223;p43"/>
          <p:cNvSpPr txBox="1"/>
          <p:nvPr>
            <p:ph type="title"/>
          </p:nvPr>
        </p:nvSpPr>
        <p:spPr>
          <a:xfrm>
            <a:off x="1653650" y="580025"/>
            <a:ext cx="59802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1800">
                <a:latin typeface="Arial"/>
                <a:ea typeface="Arial"/>
                <a:cs typeface="Arial"/>
                <a:sym typeface="Arial"/>
              </a:rPr>
              <a:t>“Was mich nicht umbringt macht mich starker”</a:t>
            </a:r>
            <a:endParaRPr b="0" sz="1800">
              <a:latin typeface="Arial"/>
              <a:ea typeface="Arial"/>
              <a:cs typeface="Arial"/>
              <a:sym typeface="Arial"/>
            </a:endParaRPr>
          </a:p>
          <a:p>
            <a:pPr indent="0" lvl="0" marL="0" rtl="0" algn="ctr">
              <a:spcBef>
                <a:spcPts val="0"/>
              </a:spcBef>
              <a:spcAft>
                <a:spcPts val="0"/>
              </a:spcAft>
              <a:buNone/>
            </a:pPr>
            <a:r>
              <a:t/>
            </a:r>
            <a:endParaRPr b="0" sz="1800">
              <a:latin typeface="Arial"/>
              <a:ea typeface="Arial"/>
              <a:cs typeface="Arial"/>
              <a:sym typeface="Arial"/>
            </a:endParaRPr>
          </a:p>
          <a:p>
            <a:pPr indent="0" lvl="0" marL="0" rtl="0" algn="ctr">
              <a:spcBef>
                <a:spcPts val="0"/>
              </a:spcBef>
              <a:spcAft>
                <a:spcPts val="0"/>
              </a:spcAft>
              <a:buNone/>
            </a:pPr>
            <a:r>
              <a:rPr lang="en" sz="3600">
                <a:latin typeface="Arial"/>
                <a:ea typeface="Arial"/>
                <a:cs typeface="Arial"/>
                <a:sym typeface="Arial"/>
              </a:rPr>
              <a:t>“That which does not kill me, makes me stronger.”</a:t>
            </a:r>
            <a:endParaRPr sz="3600">
              <a:latin typeface="Arial"/>
              <a:ea typeface="Arial"/>
              <a:cs typeface="Arial"/>
              <a:sym typeface="Arial"/>
            </a:endParaRPr>
          </a:p>
          <a:p>
            <a:pPr indent="0" lvl="0" marL="0" rtl="0" algn="ctr">
              <a:spcBef>
                <a:spcPts val="0"/>
              </a:spcBef>
              <a:spcAft>
                <a:spcPts val="0"/>
              </a:spcAft>
              <a:buNone/>
            </a:pPr>
            <a:r>
              <a:rPr lang="en" sz="3600">
                <a:latin typeface="Arial"/>
                <a:ea typeface="Arial"/>
                <a:cs typeface="Arial"/>
                <a:sym typeface="Arial"/>
              </a:rPr>
              <a:t>                                  </a:t>
            </a:r>
            <a:r>
              <a:rPr b="0" lang="en" sz="3600">
                <a:latin typeface="Arial"/>
                <a:ea typeface="Arial"/>
                <a:cs typeface="Arial"/>
                <a:sym typeface="Arial"/>
              </a:rPr>
              <a:t> </a:t>
            </a:r>
            <a:r>
              <a:rPr b="0" lang="en" sz="2400">
                <a:latin typeface="Arial"/>
                <a:ea typeface="Arial"/>
                <a:cs typeface="Arial"/>
                <a:sym typeface="Arial"/>
              </a:rPr>
              <a:t>-Nietzs</a:t>
            </a:r>
            <a:r>
              <a:rPr b="0" lang="en" sz="2400">
                <a:latin typeface="Arial"/>
                <a:ea typeface="Arial"/>
                <a:cs typeface="Arial"/>
                <a:sym typeface="Arial"/>
              </a:rPr>
              <a:t>ch</a:t>
            </a:r>
            <a:r>
              <a:rPr b="0" lang="en" sz="2400">
                <a:latin typeface="Arial"/>
                <a:ea typeface="Arial"/>
                <a:cs typeface="Arial"/>
                <a:sym typeface="Arial"/>
              </a:rPr>
              <a:t>e</a:t>
            </a:r>
            <a:endParaRPr b="0" sz="2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185475"/>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Portrayal in the novel</a:t>
            </a:r>
            <a:endParaRPr/>
          </a:p>
        </p:txBody>
      </p:sp>
      <p:sp>
        <p:nvSpPr>
          <p:cNvPr id="77" name="Google Shape;77;p17"/>
          <p:cNvSpPr txBox="1"/>
          <p:nvPr>
            <p:ph idx="1" type="body"/>
          </p:nvPr>
        </p:nvSpPr>
        <p:spPr>
          <a:xfrm>
            <a:off x="311700" y="922050"/>
            <a:ext cx="8520600" cy="39915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Font typeface="Lora"/>
              <a:buChar char="●"/>
            </a:pPr>
            <a:r>
              <a:rPr lang="en">
                <a:solidFill>
                  <a:srgbClr val="000000"/>
                </a:solidFill>
                <a:latin typeface="Lora"/>
                <a:ea typeface="Lora"/>
                <a:cs typeface="Lora"/>
                <a:sym typeface="Lora"/>
              </a:rPr>
              <a:t>“</a:t>
            </a:r>
            <a:r>
              <a:rPr b="1" lang="en">
                <a:solidFill>
                  <a:srgbClr val="000000"/>
                </a:solidFill>
                <a:latin typeface="Lora"/>
                <a:ea typeface="Lora"/>
                <a:cs typeface="Lora"/>
                <a:sym typeface="Lora"/>
              </a:rPr>
              <a:t>J</a:t>
            </a:r>
            <a:r>
              <a:rPr b="1" lang="en">
                <a:solidFill>
                  <a:srgbClr val="000000"/>
                </a:solidFill>
                <a:latin typeface="Lora"/>
                <a:ea typeface="Lora"/>
                <a:cs typeface="Lora"/>
                <a:sym typeface="Lora"/>
              </a:rPr>
              <a:t>ust waited for things to take their course</a:t>
            </a:r>
            <a:r>
              <a:rPr lang="en">
                <a:solidFill>
                  <a:srgbClr val="000000"/>
                </a:solidFill>
                <a:latin typeface="Lora"/>
                <a:ea typeface="Lora"/>
                <a:cs typeface="Lora"/>
                <a:sym typeface="Lora"/>
              </a:rPr>
              <a:t>”</a:t>
            </a:r>
            <a:endParaRPr>
              <a:solidFill>
                <a:srgbClr val="000000"/>
              </a:solidFill>
              <a:latin typeface="Lora"/>
              <a:ea typeface="Lora"/>
              <a:cs typeface="Lora"/>
              <a:sym typeface="Lora"/>
            </a:endParaRPr>
          </a:p>
          <a:p>
            <a:pPr indent="0" lvl="0" marL="457200" rtl="0" algn="l">
              <a:lnSpc>
                <a:spcPct val="100000"/>
              </a:lnSpc>
              <a:spcBef>
                <a:spcPts val="1600"/>
              </a:spcBef>
              <a:spcAft>
                <a:spcPts val="0"/>
              </a:spcAft>
              <a:buNone/>
            </a:pPr>
            <a:r>
              <a:t/>
            </a:r>
            <a:endParaRPr>
              <a:solidFill>
                <a:srgbClr val="000000"/>
              </a:solidFill>
              <a:latin typeface="Lora"/>
              <a:ea typeface="Lora"/>
              <a:cs typeface="Lora"/>
              <a:sym typeface="Lora"/>
            </a:endParaRPr>
          </a:p>
          <a:p>
            <a:pPr indent="-342900" lvl="0" marL="457200" rtl="0" algn="l">
              <a:lnSpc>
                <a:spcPct val="100000"/>
              </a:lnSpc>
              <a:spcBef>
                <a:spcPts val="1600"/>
              </a:spcBef>
              <a:spcAft>
                <a:spcPts val="0"/>
              </a:spcAft>
              <a:buClr>
                <a:srgbClr val="000000"/>
              </a:buClr>
              <a:buSzPts val="1800"/>
              <a:buFont typeface="Lora"/>
              <a:buChar char="●"/>
            </a:pPr>
            <a:r>
              <a:rPr lang="en">
                <a:solidFill>
                  <a:srgbClr val="000000"/>
                </a:solidFill>
                <a:latin typeface="Lora"/>
                <a:ea typeface="Lora"/>
                <a:cs typeface="Lora"/>
                <a:sym typeface="Lora"/>
              </a:rPr>
              <a:t>“We had nothing to lose except our so </a:t>
            </a:r>
            <a:r>
              <a:rPr b="1" lang="en">
                <a:solidFill>
                  <a:srgbClr val="000000"/>
                </a:solidFill>
                <a:latin typeface="Lora"/>
                <a:ea typeface="Lora"/>
                <a:cs typeface="Lora"/>
                <a:sym typeface="Lora"/>
              </a:rPr>
              <a:t>ridiculously naked lives</a:t>
            </a:r>
            <a:r>
              <a:rPr lang="en">
                <a:solidFill>
                  <a:srgbClr val="000000"/>
                </a:solidFill>
                <a:latin typeface="Lora"/>
                <a:ea typeface="Lora"/>
                <a:cs typeface="Lora"/>
                <a:sym typeface="Lora"/>
              </a:rPr>
              <a:t>”.</a:t>
            </a:r>
            <a:endParaRPr>
              <a:solidFill>
                <a:srgbClr val="000000"/>
              </a:solidFill>
              <a:latin typeface="Lora"/>
              <a:ea typeface="Lora"/>
              <a:cs typeface="Lora"/>
              <a:sym typeface="Lora"/>
            </a:endParaRPr>
          </a:p>
          <a:p>
            <a:pPr indent="0" lvl="0" marL="457200" rtl="0" algn="l">
              <a:lnSpc>
                <a:spcPct val="100000"/>
              </a:lnSpc>
              <a:spcBef>
                <a:spcPts val="1600"/>
              </a:spcBef>
              <a:spcAft>
                <a:spcPts val="0"/>
              </a:spcAft>
              <a:buNone/>
            </a:pPr>
            <a:r>
              <a:t/>
            </a:r>
            <a:endParaRPr>
              <a:solidFill>
                <a:srgbClr val="000000"/>
              </a:solidFill>
              <a:latin typeface="Lora"/>
              <a:ea typeface="Lora"/>
              <a:cs typeface="Lora"/>
              <a:sym typeface="Lora"/>
            </a:endParaRPr>
          </a:p>
          <a:p>
            <a:pPr indent="-342900" lvl="0" marL="457200" rtl="0" algn="l">
              <a:lnSpc>
                <a:spcPct val="100000"/>
              </a:lnSpc>
              <a:spcBef>
                <a:spcPts val="1600"/>
              </a:spcBef>
              <a:spcAft>
                <a:spcPts val="0"/>
              </a:spcAft>
              <a:buClr>
                <a:srgbClr val="000000"/>
              </a:buClr>
              <a:buSzPts val="1800"/>
              <a:buFont typeface="Lora"/>
              <a:buChar char="●"/>
            </a:pPr>
            <a:r>
              <a:rPr lang="en">
                <a:solidFill>
                  <a:srgbClr val="000000"/>
                </a:solidFill>
                <a:latin typeface="Lora"/>
                <a:ea typeface="Lora"/>
                <a:cs typeface="Lora"/>
                <a:sym typeface="Lora"/>
              </a:rPr>
              <a:t>“A man can </a:t>
            </a:r>
            <a:r>
              <a:rPr b="1" lang="en">
                <a:solidFill>
                  <a:srgbClr val="000000"/>
                </a:solidFill>
                <a:latin typeface="Lora"/>
                <a:ea typeface="Lora"/>
                <a:cs typeface="Lora"/>
                <a:sym typeface="Lora"/>
              </a:rPr>
              <a:t>get used to anything</a:t>
            </a:r>
            <a:r>
              <a:rPr lang="en">
                <a:solidFill>
                  <a:srgbClr val="000000"/>
                </a:solidFill>
                <a:latin typeface="Lora"/>
                <a:ea typeface="Lora"/>
                <a:cs typeface="Lora"/>
                <a:sym typeface="Lora"/>
              </a:rPr>
              <a:t> but do not as</a:t>
            </a:r>
            <a:r>
              <a:rPr lang="en">
                <a:solidFill>
                  <a:srgbClr val="000000"/>
                </a:solidFill>
                <a:latin typeface="Lora"/>
                <a:ea typeface="Lora"/>
                <a:cs typeface="Lora"/>
                <a:sym typeface="Lora"/>
              </a:rPr>
              <a:t>k us how.”</a:t>
            </a:r>
            <a:endParaRPr>
              <a:solidFill>
                <a:srgbClr val="000000"/>
              </a:solidFill>
              <a:latin typeface="Lora"/>
              <a:ea typeface="Lora"/>
              <a:cs typeface="Lora"/>
              <a:sym typeface="Lora"/>
            </a:endParaRPr>
          </a:p>
          <a:p>
            <a:pPr indent="0" lvl="0" marL="457200" rtl="0" algn="l">
              <a:lnSpc>
                <a:spcPct val="100000"/>
              </a:lnSpc>
              <a:spcBef>
                <a:spcPts val="1600"/>
              </a:spcBef>
              <a:spcAft>
                <a:spcPts val="0"/>
              </a:spcAft>
              <a:buNone/>
            </a:pPr>
            <a:r>
              <a:t/>
            </a:r>
            <a:endParaRPr>
              <a:solidFill>
                <a:srgbClr val="000000"/>
              </a:solidFill>
              <a:latin typeface="Lora"/>
              <a:ea typeface="Lora"/>
              <a:cs typeface="Lora"/>
              <a:sym typeface="Lora"/>
            </a:endParaRPr>
          </a:p>
          <a:p>
            <a:pPr indent="-342900" lvl="0" marL="457200" rtl="0" algn="l">
              <a:lnSpc>
                <a:spcPct val="100000"/>
              </a:lnSpc>
              <a:spcBef>
                <a:spcPts val="1600"/>
              </a:spcBef>
              <a:spcAft>
                <a:spcPts val="0"/>
              </a:spcAft>
              <a:buClr>
                <a:srgbClr val="000000"/>
              </a:buClr>
              <a:buSzPts val="1800"/>
              <a:buFont typeface="Lora"/>
              <a:buChar char="●"/>
            </a:pPr>
            <a:r>
              <a:rPr lang="en">
                <a:solidFill>
                  <a:srgbClr val="000000"/>
                </a:solidFill>
                <a:latin typeface="Lora"/>
                <a:ea typeface="Lora"/>
                <a:cs typeface="Lora"/>
                <a:sym typeface="Lora"/>
              </a:rPr>
              <a:t>Even the </a:t>
            </a:r>
            <a:r>
              <a:rPr b="1" lang="en">
                <a:solidFill>
                  <a:srgbClr val="000000"/>
                </a:solidFill>
                <a:latin typeface="Lora"/>
                <a:ea typeface="Lora"/>
                <a:cs typeface="Lora"/>
                <a:sym typeface="Lora"/>
              </a:rPr>
              <a:t>gas chambers lost their horror</a:t>
            </a:r>
            <a:r>
              <a:rPr lang="en">
                <a:solidFill>
                  <a:srgbClr val="000000"/>
                </a:solidFill>
                <a:latin typeface="Lora"/>
                <a:ea typeface="Lora"/>
                <a:cs typeface="Lora"/>
                <a:sym typeface="Lora"/>
              </a:rPr>
              <a:t> after the first few days.</a:t>
            </a:r>
            <a:endParaRPr>
              <a:solidFill>
                <a:srgbClr val="000000"/>
              </a:solidFill>
              <a:latin typeface="Lora"/>
              <a:ea typeface="Lora"/>
              <a:cs typeface="Lora"/>
              <a:sym typeface="Lora"/>
            </a:endParaRPr>
          </a:p>
          <a:p>
            <a:pPr indent="0" lvl="0" marL="457200" rtl="0" algn="l">
              <a:lnSpc>
                <a:spcPct val="100000"/>
              </a:lnSpc>
              <a:spcBef>
                <a:spcPts val="1600"/>
              </a:spcBef>
              <a:spcAft>
                <a:spcPts val="0"/>
              </a:spcAft>
              <a:buNone/>
            </a:pPr>
            <a:r>
              <a:t/>
            </a:r>
            <a:endParaRPr>
              <a:solidFill>
                <a:srgbClr val="000000"/>
              </a:solidFill>
              <a:latin typeface="Lora"/>
              <a:ea typeface="Lora"/>
              <a:cs typeface="Lora"/>
              <a:sym typeface="Lora"/>
            </a:endParaRPr>
          </a:p>
          <a:p>
            <a:pPr indent="0" lvl="0" marL="457200" rtl="0" algn="l">
              <a:lnSpc>
                <a:spcPct val="100000"/>
              </a:lnSpc>
              <a:spcBef>
                <a:spcPts val="1600"/>
              </a:spcBef>
              <a:spcAft>
                <a:spcPts val="0"/>
              </a:spcAft>
              <a:buNone/>
            </a:pPr>
            <a:r>
              <a:t/>
            </a:r>
            <a:endParaRPr>
              <a:solidFill>
                <a:srgbClr val="000000"/>
              </a:solidFill>
              <a:latin typeface="Lora"/>
              <a:ea typeface="Lora"/>
              <a:cs typeface="Lora"/>
              <a:sym typeface="Lora"/>
            </a:endParaRPr>
          </a:p>
          <a:p>
            <a:pPr indent="0" lvl="0" marL="457200" rtl="0" algn="l">
              <a:lnSpc>
                <a:spcPct val="100000"/>
              </a:lnSpc>
              <a:spcBef>
                <a:spcPts val="1600"/>
              </a:spcBef>
              <a:spcAft>
                <a:spcPts val="1600"/>
              </a:spcAft>
              <a:buNone/>
            </a:pPr>
            <a:r>
              <a:t/>
            </a:r>
            <a:endParaRPr>
              <a:solidFill>
                <a:srgbClr val="000000"/>
              </a:solidFill>
              <a:latin typeface="Lora"/>
              <a:ea typeface="Lora"/>
              <a:cs typeface="Lora"/>
              <a:sym typeface="Lo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0" st="0"/>
                                            </p:txEl>
                                          </p:spTgt>
                                        </p:tgtEl>
                                        <p:attrNameLst>
                                          <p:attrName>style.visibility</p:attrName>
                                        </p:attrNameLst>
                                      </p:cBhvr>
                                      <p:to>
                                        <p:strVal val="visible"/>
                                      </p:to>
                                    </p:set>
                                    <p:animEffect filter="fade" transition="in">
                                      <p:cBhvr>
                                        <p:cTn dur="1000"/>
                                        <p:tgtEl>
                                          <p:spTgt spid="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1" st="1"/>
                                            </p:txEl>
                                          </p:spTgt>
                                        </p:tgtEl>
                                        <p:attrNameLst>
                                          <p:attrName>style.visibility</p:attrName>
                                        </p:attrNameLst>
                                      </p:cBhvr>
                                      <p:to>
                                        <p:strVal val="visible"/>
                                      </p:to>
                                    </p:set>
                                    <p:animEffect filter="fade" transition="in">
                                      <p:cBhvr>
                                        <p:cTn dur="1000"/>
                                        <p:tgtEl>
                                          <p:spTgt spid="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2" st="2"/>
                                            </p:txEl>
                                          </p:spTgt>
                                        </p:tgtEl>
                                        <p:attrNameLst>
                                          <p:attrName>style.visibility</p:attrName>
                                        </p:attrNameLst>
                                      </p:cBhvr>
                                      <p:to>
                                        <p:strVal val="visible"/>
                                      </p:to>
                                    </p:set>
                                    <p:animEffect filter="fade" transition="in">
                                      <p:cBhvr>
                                        <p:cTn dur="1000"/>
                                        <p:tgtEl>
                                          <p:spTgt spid="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3" st="3"/>
                                            </p:txEl>
                                          </p:spTgt>
                                        </p:tgtEl>
                                        <p:attrNameLst>
                                          <p:attrName>style.visibility</p:attrName>
                                        </p:attrNameLst>
                                      </p:cBhvr>
                                      <p:to>
                                        <p:strVal val="visible"/>
                                      </p:to>
                                    </p:set>
                                    <p:animEffect filter="fade" transition="in">
                                      <p:cBhvr>
                                        <p:cTn dur="1000"/>
                                        <p:tgtEl>
                                          <p:spTgt spid="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4" st="4"/>
                                            </p:txEl>
                                          </p:spTgt>
                                        </p:tgtEl>
                                        <p:attrNameLst>
                                          <p:attrName>style.visibility</p:attrName>
                                        </p:attrNameLst>
                                      </p:cBhvr>
                                      <p:to>
                                        <p:strVal val="visible"/>
                                      </p:to>
                                    </p:set>
                                    <p:animEffect filter="fade" transition="in">
                                      <p:cBhvr>
                                        <p:cTn dur="1000"/>
                                        <p:tgtEl>
                                          <p:spTgt spid="7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5" st="5"/>
                                            </p:txEl>
                                          </p:spTgt>
                                        </p:tgtEl>
                                        <p:attrNameLst>
                                          <p:attrName>style.visibility</p:attrName>
                                        </p:attrNameLst>
                                      </p:cBhvr>
                                      <p:to>
                                        <p:strVal val="visible"/>
                                      </p:to>
                                    </p:set>
                                    <p:animEffect filter="fade" transition="in">
                                      <p:cBhvr>
                                        <p:cTn dur="1000"/>
                                        <p:tgtEl>
                                          <p:spTgt spid="7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6" st="6"/>
                                            </p:txEl>
                                          </p:spTgt>
                                        </p:tgtEl>
                                        <p:attrNameLst>
                                          <p:attrName>style.visibility</p:attrName>
                                        </p:attrNameLst>
                                      </p:cBhvr>
                                      <p:to>
                                        <p:strVal val="visible"/>
                                      </p:to>
                                    </p:set>
                                    <p:animEffect filter="fade" transition="in">
                                      <p:cBhvr>
                                        <p:cTn dur="1000"/>
                                        <p:tgtEl>
                                          <p:spTgt spid="7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7" st="7"/>
                                            </p:txEl>
                                          </p:spTgt>
                                        </p:tgtEl>
                                        <p:attrNameLst>
                                          <p:attrName>style.visibility</p:attrName>
                                        </p:attrNameLst>
                                      </p:cBhvr>
                                      <p:to>
                                        <p:strVal val="visible"/>
                                      </p:to>
                                    </p:set>
                                    <p:animEffect filter="fade" transition="in">
                                      <p:cBhvr>
                                        <p:cTn dur="1000"/>
                                        <p:tgtEl>
                                          <p:spTgt spid="7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8" st="8"/>
                                            </p:txEl>
                                          </p:spTgt>
                                        </p:tgtEl>
                                        <p:attrNameLst>
                                          <p:attrName>style.visibility</p:attrName>
                                        </p:attrNameLst>
                                      </p:cBhvr>
                                      <p:to>
                                        <p:strVal val="visible"/>
                                      </p:to>
                                    </p:set>
                                    <p:animEffect filter="fade" transition="in">
                                      <p:cBhvr>
                                        <p:cTn dur="1000"/>
                                        <p:tgtEl>
                                          <p:spTgt spid="7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9" st="9"/>
                                            </p:txEl>
                                          </p:spTgt>
                                        </p:tgtEl>
                                        <p:attrNameLst>
                                          <p:attrName>style.visibility</p:attrName>
                                        </p:attrNameLst>
                                      </p:cBhvr>
                                      <p:to>
                                        <p:strVal val="visible"/>
                                      </p:to>
                                    </p:set>
                                    <p:animEffect filter="fade" transition="in">
                                      <p:cBhvr>
                                        <p:cTn dur="1000"/>
                                        <p:tgtEl>
                                          <p:spTgt spid="77">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185475"/>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Portrayal in the novel</a:t>
            </a:r>
            <a:endParaRPr/>
          </a:p>
        </p:txBody>
      </p:sp>
      <p:sp>
        <p:nvSpPr>
          <p:cNvPr id="83" name="Google Shape;83;p18"/>
          <p:cNvSpPr txBox="1"/>
          <p:nvPr>
            <p:ph idx="1" type="body"/>
          </p:nvPr>
        </p:nvSpPr>
        <p:spPr>
          <a:xfrm>
            <a:off x="311700" y="922050"/>
            <a:ext cx="8520600" cy="399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Lora"/>
              <a:buChar char="●"/>
            </a:pPr>
            <a:r>
              <a:rPr lang="en">
                <a:solidFill>
                  <a:srgbClr val="000000"/>
                </a:solidFill>
                <a:latin typeface="Lora"/>
                <a:ea typeface="Lora"/>
                <a:cs typeface="Lora"/>
                <a:sym typeface="Lora"/>
              </a:rPr>
              <a:t>“Blunting of emotions and feeling that one </a:t>
            </a:r>
            <a:r>
              <a:rPr b="1" lang="en">
                <a:solidFill>
                  <a:srgbClr val="000000"/>
                </a:solidFill>
                <a:latin typeface="Lora"/>
                <a:ea typeface="Lora"/>
                <a:cs typeface="Lora"/>
                <a:sym typeface="Lora"/>
              </a:rPr>
              <a:t>could not care</a:t>
            </a:r>
            <a:r>
              <a:rPr lang="en">
                <a:solidFill>
                  <a:srgbClr val="000000"/>
                </a:solidFill>
                <a:latin typeface="Lora"/>
                <a:ea typeface="Lora"/>
                <a:cs typeface="Lora"/>
                <a:sym typeface="Lora"/>
              </a:rPr>
              <a:t> anymore..”</a:t>
            </a:r>
            <a:endParaRPr>
              <a:solidFill>
                <a:srgbClr val="000000"/>
              </a:solidFill>
              <a:latin typeface="Lora"/>
              <a:ea typeface="Lora"/>
              <a:cs typeface="Lora"/>
              <a:sym typeface="Lora"/>
            </a:endParaRPr>
          </a:p>
          <a:p>
            <a:pPr indent="0" lvl="0" marL="457200" rtl="0" algn="l">
              <a:spcBef>
                <a:spcPts val="1600"/>
              </a:spcBef>
              <a:spcAft>
                <a:spcPts val="0"/>
              </a:spcAft>
              <a:buNone/>
            </a:pPr>
            <a:r>
              <a:t/>
            </a:r>
            <a:endParaRPr>
              <a:solidFill>
                <a:srgbClr val="000000"/>
              </a:solidFill>
              <a:latin typeface="Lora"/>
              <a:ea typeface="Lora"/>
              <a:cs typeface="Lora"/>
              <a:sym typeface="Lora"/>
            </a:endParaRPr>
          </a:p>
          <a:p>
            <a:pPr indent="-342900" lvl="0" marL="457200" rtl="0" algn="l">
              <a:spcBef>
                <a:spcPts val="1600"/>
              </a:spcBef>
              <a:spcAft>
                <a:spcPts val="0"/>
              </a:spcAft>
              <a:buClr>
                <a:srgbClr val="000000"/>
              </a:buClr>
              <a:buSzPts val="1800"/>
              <a:buFont typeface="Lora"/>
              <a:buChar char="●"/>
            </a:pPr>
            <a:r>
              <a:rPr lang="en">
                <a:solidFill>
                  <a:srgbClr val="000000"/>
                </a:solidFill>
                <a:latin typeface="Lora"/>
                <a:ea typeface="Lora"/>
                <a:cs typeface="Lora"/>
                <a:sym typeface="Lora"/>
              </a:rPr>
              <a:t>Necessary</a:t>
            </a:r>
            <a:r>
              <a:rPr lang="en">
                <a:solidFill>
                  <a:srgbClr val="000000"/>
                </a:solidFill>
                <a:latin typeface="Lora"/>
                <a:ea typeface="Lora"/>
                <a:cs typeface="Lora"/>
                <a:sym typeface="Lora"/>
              </a:rPr>
              <a:t> mechanism of</a:t>
            </a:r>
            <a:r>
              <a:rPr b="1" lang="en">
                <a:solidFill>
                  <a:srgbClr val="000000"/>
                </a:solidFill>
                <a:latin typeface="Lora"/>
                <a:ea typeface="Lora"/>
                <a:cs typeface="Lora"/>
                <a:sym typeface="Lora"/>
              </a:rPr>
              <a:t> self defense</a:t>
            </a:r>
            <a:r>
              <a:rPr lang="en">
                <a:solidFill>
                  <a:srgbClr val="000000"/>
                </a:solidFill>
                <a:latin typeface="Lora"/>
                <a:ea typeface="Lora"/>
                <a:cs typeface="Lora"/>
                <a:sym typeface="Lora"/>
              </a:rPr>
              <a:t>.</a:t>
            </a:r>
            <a:endParaRPr>
              <a:solidFill>
                <a:srgbClr val="000000"/>
              </a:solidFill>
              <a:latin typeface="Lora"/>
              <a:ea typeface="Lora"/>
              <a:cs typeface="Lora"/>
              <a:sym typeface="Lora"/>
            </a:endParaRPr>
          </a:p>
          <a:p>
            <a:pPr indent="0" lvl="0" marL="457200" rtl="0" algn="l">
              <a:spcBef>
                <a:spcPts val="1600"/>
              </a:spcBef>
              <a:spcAft>
                <a:spcPts val="0"/>
              </a:spcAft>
              <a:buNone/>
            </a:pPr>
            <a:r>
              <a:t/>
            </a:r>
            <a:endParaRPr>
              <a:solidFill>
                <a:srgbClr val="000000"/>
              </a:solidFill>
              <a:latin typeface="Lora"/>
              <a:ea typeface="Lora"/>
              <a:cs typeface="Lora"/>
              <a:sym typeface="Lora"/>
            </a:endParaRPr>
          </a:p>
          <a:p>
            <a:pPr indent="-342900" lvl="0" marL="457200" rtl="0" algn="l">
              <a:spcBef>
                <a:spcPts val="1600"/>
              </a:spcBef>
              <a:spcAft>
                <a:spcPts val="0"/>
              </a:spcAft>
              <a:buClr>
                <a:srgbClr val="000000"/>
              </a:buClr>
              <a:buSzPts val="1800"/>
              <a:buFont typeface="Lora"/>
              <a:buChar char="●"/>
            </a:pPr>
            <a:r>
              <a:rPr lang="en">
                <a:solidFill>
                  <a:srgbClr val="000000"/>
                </a:solidFill>
                <a:latin typeface="Lora"/>
                <a:ea typeface="Lora"/>
                <a:cs typeface="Lora"/>
                <a:sym typeface="Lora"/>
              </a:rPr>
              <a:t>Instances from the novel </a:t>
            </a:r>
            <a:endParaRPr>
              <a:solidFill>
                <a:srgbClr val="000000"/>
              </a:solidFill>
              <a:latin typeface="Lora"/>
              <a:ea typeface="Lora"/>
              <a:cs typeface="Lora"/>
              <a:sym typeface="Lora"/>
            </a:endParaRPr>
          </a:p>
          <a:p>
            <a:pPr indent="0" lvl="0" marL="0" rtl="0" algn="l">
              <a:spcBef>
                <a:spcPts val="1600"/>
              </a:spcBef>
              <a:spcAft>
                <a:spcPts val="0"/>
              </a:spcAft>
              <a:buNone/>
            </a:pPr>
            <a:r>
              <a:rPr lang="en">
                <a:solidFill>
                  <a:srgbClr val="000000"/>
                </a:solidFill>
                <a:latin typeface="Lora"/>
                <a:ea typeface="Lora"/>
                <a:cs typeface="Lora"/>
                <a:sym typeface="Lora"/>
              </a:rPr>
              <a:t>        </a:t>
            </a:r>
            <a:r>
              <a:rPr lang="en">
                <a:solidFill>
                  <a:srgbClr val="000000"/>
                </a:solidFill>
                <a:latin typeface="Lora"/>
                <a:ea typeface="Lora"/>
                <a:cs typeface="Lora"/>
                <a:sym typeface="Lora"/>
              </a:rPr>
              <a:t>The suffering of the 12-year old boy in the frost biting cold</a:t>
            </a:r>
            <a:endParaRPr>
              <a:solidFill>
                <a:srgbClr val="000000"/>
              </a:solidFill>
              <a:latin typeface="Lora"/>
              <a:ea typeface="Lora"/>
              <a:cs typeface="Lora"/>
              <a:sym typeface="Lora"/>
            </a:endParaRPr>
          </a:p>
          <a:p>
            <a:pPr indent="0" lvl="0" marL="0" rtl="0" algn="l">
              <a:spcBef>
                <a:spcPts val="1600"/>
              </a:spcBef>
              <a:spcAft>
                <a:spcPts val="0"/>
              </a:spcAft>
              <a:buNone/>
            </a:pPr>
            <a:r>
              <a:rPr lang="en">
                <a:solidFill>
                  <a:srgbClr val="000000"/>
                </a:solidFill>
                <a:latin typeface="Lora"/>
                <a:ea typeface="Lora"/>
                <a:cs typeface="Lora"/>
                <a:sym typeface="Lora"/>
              </a:rPr>
              <a:t>        The death of the typhus patient in the hut</a:t>
            </a:r>
            <a:endParaRPr>
              <a:solidFill>
                <a:srgbClr val="000000"/>
              </a:solidFill>
              <a:latin typeface="Lora"/>
              <a:ea typeface="Lora"/>
              <a:cs typeface="Lora"/>
              <a:sym typeface="Lora"/>
            </a:endParaRPr>
          </a:p>
          <a:p>
            <a:pPr indent="0" lvl="0" marL="0" rtl="0" algn="l">
              <a:spcBef>
                <a:spcPts val="1600"/>
              </a:spcBef>
              <a:spcAft>
                <a:spcPts val="0"/>
              </a:spcAft>
              <a:buNone/>
            </a:pPr>
            <a:r>
              <a:t/>
            </a:r>
            <a:endParaRPr>
              <a:solidFill>
                <a:srgbClr val="000000"/>
              </a:solidFill>
              <a:latin typeface="Lora"/>
              <a:ea typeface="Lora"/>
              <a:cs typeface="Lora"/>
              <a:sym typeface="Lora"/>
            </a:endParaRPr>
          </a:p>
          <a:p>
            <a:pPr indent="0" lvl="0" marL="457200" rtl="0" algn="l">
              <a:spcBef>
                <a:spcPts val="1600"/>
              </a:spcBef>
              <a:spcAft>
                <a:spcPts val="0"/>
              </a:spcAft>
              <a:buNone/>
            </a:pPr>
            <a:r>
              <a:t/>
            </a:r>
            <a:endParaRPr>
              <a:solidFill>
                <a:srgbClr val="000000"/>
              </a:solidFill>
              <a:latin typeface="Lora"/>
              <a:ea typeface="Lora"/>
              <a:cs typeface="Lora"/>
              <a:sym typeface="Lora"/>
            </a:endParaRPr>
          </a:p>
          <a:p>
            <a:pPr indent="0" lvl="0" marL="457200" rtl="0" algn="l">
              <a:spcBef>
                <a:spcPts val="1600"/>
              </a:spcBef>
              <a:spcAft>
                <a:spcPts val="0"/>
              </a:spcAft>
              <a:buNone/>
            </a:pPr>
            <a:r>
              <a:t/>
            </a:r>
            <a:endParaRPr>
              <a:solidFill>
                <a:srgbClr val="000000"/>
              </a:solidFill>
              <a:latin typeface="Lora"/>
              <a:ea typeface="Lora"/>
              <a:cs typeface="Lora"/>
              <a:sym typeface="Lora"/>
            </a:endParaRPr>
          </a:p>
          <a:p>
            <a:pPr indent="0" lvl="0" marL="457200" rtl="0" algn="l">
              <a:spcBef>
                <a:spcPts val="1600"/>
              </a:spcBef>
              <a:spcAft>
                <a:spcPts val="1600"/>
              </a:spcAft>
              <a:buNone/>
            </a:pPr>
            <a:r>
              <a:t/>
            </a:r>
            <a:endParaRPr>
              <a:solidFill>
                <a:srgbClr val="000000"/>
              </a:solidFill>
              <a:latin typeface="Lora"/>
              <a:ea typeface="Lora"/>
              <a:cs typeface="Lora"/>
              <a:sym typeface="Lo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0" st="0"/>
                                            </p:txEl>
                                          </p:spTgt>
                                        </p:tgtEl>
                                        <p:attrNameLst>
                                          <p:attrName>style.visibility</p:attrName>
                                        </p:attrNameLst>
                                      </p:cBhvr>
                                      <p:to>
                                        <p:strVal val="visible"/>
                                      </p:to>
                                    </p:set>
                                    <p:animEffect filter="fade" transition="in">
                                      <p:cBhvr>
                                        <p:cTn dur="1000"/>
                                        <p:tgtEl>
                                          <p:spTgt spid="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1" st="1"/>
                                            </p:txEl>
                                          </p:spTgt>
                                        </p:tgtEl>
                                        <p:attrNameLst>
                                          <p:attrName>style.visibility</p:attrName>
                                        </p:attrNameLst>
                                      </p:cBhvr>
                                      <p:to>
                                        <p:strVal val="visible"/>
                                      </p:to>
                                    </p:set>
                                    <p:animEffect filter="fade" transition="in">
                                      <p:cBhvr>
                                        <p:cTn dur="1000"/>
                                        <p:tgtEl>
                                          <p:spTgt spid="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2" st="2"/>
                                            </p:txEl>
                                          </p:spTgt>
                                        </p:tgtEl>
                                        <p:attrNameLst>
                                          <p:attrName>style.visibility</p:attrName>
                                        </p:attrNameLst>
                                      </p:cBhvr>
                                      <p:to>
                                        <p:strVal val="visible"/>
                                      </p:to>
                                    </p:set>
                                    <p:animEffect filter="fade" transition="in">
                                      <p:cBhvr>
                                        <p:cTn dur="1000"/>
                                        <p:tgtEl>
                                          <p:spTgt spid="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3" st="3"/>
                                            </p:txEl>
                                          </p:spTgt>
                                        </p:tgtEl>
                                        <p:attrNameLst>
                                          <p:attrName>style.visibility</p:attrName>
                                        </p:attrNameLst>
                                      </p:cBhvr>
                                      <p:to>
                                        <p:strVal val="visible"/>
                                      </p:to>
                                    </p:set>
                                    <p:animEffect filter="fade" transition="in">
                                      <p:cBhvr>
                                        <p:cTn dur="1000"/>
                                        <p:tgtEl>
                                          <p:spTgt spid="8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4" st="4"/>
                                            </p:txEl>
                                          </p:spTgt>
                                        </p:tgtEl>
                                        <p:attrNameLst>
                                          <p:attrName>style.visibility</p:attrName>
                                        </p:attrNameLst>
                                      </p:cBhvr>
                                      <p:to>
                                        <p:strVal val="visible"/>
                                      </p:to>
                                    </p:set>
                                    <p:animEffect filter="fade" transition="in">
                                      <p:cBhvr>
                                        <p:cTn dur="1000"/>
                                        <p:tgtEl>
                                          <p:spTgt spid="8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5" st="5"/>
                                            </p:txEl>
                                          </p:spTgt>
                                        </p:tgtEl>
                                        <p:attrNameLst>
                                          <p:attrName>style.visibility</p:attrName>
                                        </p:attrNameLst>
                                      </p:cBhvr>
                                      <p:to>
                                        <p:strVal val="visible"/>
                                      </p:to>
                                    </p:set>
                                    <p:animEffect filter="fade" transition="in">
                                      <p:cBhvr>
                                        <p:cTn dur="1000"/>
                                        <p:tgtEl>
                                          <p:spTgt spid="8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6" st="6"/>
                                            </p:txEl>
                                          </p:spTgt>
                                        </p:tgtEl>
                                        <p:attrNameLst>
                                          <p:attrName>style.visibility</p:attrName>
                                        </p:attrNameLst>
                                      </p:cBhvr>
                                      <p:to>
                                        <p:strVal val="visible"/>
                                      </p:to>
                                    </p:set>
                                    <p:animEffect filter="fade" transition="in">
                                      <p:cBhvr>
                                        <p:cTn dur="1000"/>
                                        <p:tgtEl>
                                          <p:spTgt spid="8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7" st="7"/>
                                            </p:txEl>
                                          </p:spTgt>
                                        </p:tgtEl>
                                        <p:attrNameLst>
                                          <p:attrName>style.visibility</p:attrName>
                                        </p:attrNameLst>
                                      </p:cBhvr>
                                      <p:to>
                                        <p:strVal val="visible"/>
                                      </p:to>
                                    </p:set>
                                    <p:animEffect filter="fade" transition="in">
                                      <p:cBhvr>
                                        <p:cTn dur="1000"/>
                                        <p:tgtEl>
                                          <p:spTgt spid="8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8" st="8"/>
                                            </p:txEl>
                                          </p:spTgt>
                                        </p:tgtEl>
                                        <p:attrNameLst>
                                          <p:attrName>style.visibility</p:attrName>
                                        </p:attrNameLst>
                                      </p:cBhvr>
                                      <p:to>
                                        <p:strVal val="visible"/>
                                      </p:to>
                                    </p:set>
                                    <p:animEffect filter="fade" transition="in">
                                      <p:cBhvr>
                                        <p:cTn dur="1000"/>
                                        <p:tgtEl>
                                          <p:spTgt spid="8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9" st="9"/>
                                            </p:txEl>
                                          </p:spTgt>
                                        </p:tgtEl>
                                        <p:attrNameLst>
                                          <p:attrName>style.visibility</p:attrName>
                                        </p:attrNameLst>
                                      </p:cBhvr>
                                      <p:to>
                                        <p:strVal val="visible"/>
                                      </p:to>
                                    </p:set>
                                    <p:animEffect filter="fade" transition="in">
                                      <p:cBhvr>
                                        <p:cTn dur="1000"/>
                                        <p:tgtEl>
                                          <p:spTgt spid="8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10" st="10"/>
                                            </p:txEl>
                                          </p:spTgt>
                                        </p:tgtEl>
                                        <p:attrNameLst>
                                          <p:attrName>style.visibility</p:attrName>
                                        </p:attrNameLst>
                                      </p:cBhvr>
                                      <p:to>
                                        <p:strVal val="visible"/>
                                      </p:to>
                                    </p:set>
                                    <p:animEffect filter="fade" transition="in">
                                      <p:cBhvr>
                                        <p:cTn dur="1000"/>
                                        <p:tgtEl>
                                          <p:spTgt spid="83">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9"/>
          <p:cNvSpPr txBox="1"/>
          <p:nvPr/>
        </p:nvSpPr>
        <p:spPr>
          <a:xfrm>
            <a:off x="156975" y="152725"/>
            <a:ext cx="8816400" cy="4928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2400"/>
              <a:t>                        </a:t>
            </a:r>
            <a:r>
              <a:rPr b="1" lang="en" sz="4200">
                <a:solidFill>
                  <a:schemeClr val="accent1"/>
                </a:solidFill>
                <a:latin typeface="Amatic SC"/>
                <a:ea typeface="Amatic SC"/>
                <a:cs typeface="Amatic SC"/>
                <a:sym typeface="Amatic SC"/>
              </a:rPr>
              <a:t>Portrayal in the novel</a:t>
            </a:r>
            <a:endParaRPr b="1" sz="4200">
              <a:solidFill>
                <a:schemeClr val="accent1"/>
              </a:solidFill>
              <a:latin typeface="Amatic SC"/>
              <a:ea typeface="Amatic SC"/>
              <a:cs typeface="Amatic SC"/>
              <a:sym typeface="Amatic SC"/>
            </a:endParaRPr>
          </a:p>
          <a:p>
            <a:pPr indent="0" lvl="0" marL="457200" rtl="0" algn="l">
              <a:spcBef>
                <a:spcPts val="0"/>
              </a:spcBef>
              <a:spcAft>
                <a:spcPts val="0"/>
              </a:spcAft>
              <a:buNone/>
            </a:pPr>
            <a:r>
              <a:t/>
            </a:r>
            <a:endParaRPr sz="2400"/>
          </a:p>
          <a:p>
            <a:pPr indent="0" lvl="0" marL="0" rtl="0" algn="l">
              <a:spcBef>
                <a:spcPts val="0"/>
              </a:spcBef>
              <a:spcAft>
                <a:spcPts val="0"/>
              </a:spcAft>
              <a:buNone/>
            </a:pPr>
            <a:r>
              <a:t/>
            </a:r>
            <a:endParaRPr sz="2400"/>
          </a:p>
          <a:p>
            <a:pPr indent="-381000" lvl="0" marL="457200" rtl="0" algn="l">
              <a:spcBef>
                <a:spcPts val="0"/>
              </a:spcBef>
              <a:spcAft>
                <a:spcPts val="0"/>
              </a:spcAft>
              <a:buSzPts val="2400"/>
              <a:buFont typeface="Lora"/>
              <a:buChar char="●"/>
            </a:pPr>
            <a:r>
              <a:rPr lang="en" sz="2400">
                <a:latin typeface="Lora"/>
                <a:ea typeface="Lora"/>
                <a:cs typeface="Lora"/>
                <a:sym typeface="Lora"/>
              </a:rPr>
              <a:t>“WHEN WE ARE NO LONGER ABLE TO CHANGE A SITUATION, WE ARE CHALLENGED TO CHANGE OURSELVES”</a:t>
            </a:r>
            <a:endParaRPr sz="2400">
              <a:latin typeface="Lora"/>
              <a:ea typeface="Lora"/>
              <a:cs typeface="Lora"/>
              <a:sym typeface="Lora"/>
            </a:endParaRPr>
          </a:p>
          <a:p>
            <a:pPr indent="0" lvl="0" marL="457200" rtl="0" algn="l">
              <a:spcBef>
                <a:spcPts val="0"/>
              </a:spcBef>
              <a:spcAft>
                <a:spcPts val="0"/>
              </a:spcAft>
              <a:buNone/>
            </a:pPr>
            <a:r>
              <a:t/>
            </a:r>
            <a:endParaRPr sz="2400">
              <a:latin typeface="Lora"/>
              <a:ea typeface="Lora"/>
              <a:cs typeface="Lora"/>
              <a:sym typeface="Lora"/>
            </a:endParaRPr>
          </a:p>
          <a:p>
            <a:pPr indent="0" lvl="0" marL="457200" rtl="0" algn="l">
              <a:spcBef>
                <a:spcPts val="0"/>
              </a:spcBef>
              <a:spcAft>
                <a:spcPts val="0"/>
              </a:spcAft>
              <a:buNone/>
            </a:pPr>
            <a:r>
              <a:t/>
            </a:r>
            <a:endParaRPr sz="2400">
              <a:latin typeface="Lora"/>
              <a:ea typeface="Lora"/>
              <a:cs typeface="Lora"/>
              <a:sym typeface="Lora"/>
            </a:endParaRPr>
          </a:p>
          <a:p>
            <a:pPr indent="-381000" lvl="0" marL="457200" rtl="0" algn="l">
              <a:spcBef>
                <a:spcPts val="0"/>
              </a:spcBef>
              <a:spcAft>
                <a:spcPts val="0"/>
              </a:spcAft>
              <a:buSzPts val="2400"/>
              <a:buFont typeface="Lora"/>
              <a:buChar char="●"/>
            </a:pPr>
            <a:r>
              <a:rPr lang="en" sz="2400">
                <a:latin typeface="Lora"/>
                <a:ea typeface="Lora"/>
                <a:cs typeface="Lora"/>
                <a:sym typeface="Lora"/>
              </a:rPr>
              <a:t>“THOSE WHO </a:t>
            </a:r>
            <a:r>
              <a:rPr lang="en" sz="2400">
                <a:latin typeface="Lora"/>
                <a:ea typeface="Lora"/>
                <a:cs typeface="Lora"/>
                <a:sym typeface="Lora"/>
              </a:rPr>
              <a:t>HAVE A ‘WHY’ TO LIVE, CAN BEAR WITH ALMOST ANY ‘HOW’.</a:t>
            </a:r>
            <a:endParaRPr sz="2400">
              <a:latin typeface="Lora"/>
              <a:ea typeface="Lora"/>
              <a:cs typeface="Lora"/>
              <a:sym typeface="Lora"/>
            </a:endParaRPr>
          </a:p>
          <a:p>
            <a:pPr indent="0" lvl="0" marL="457200" rtl="0" algn="l">
              <a:spcBef>
                <a:spcPts val="0"/>
              </a:spcBef>
              <a:spcAft>
                <a:spcPts val="0"/>
              </a:spcAft>
              <a:buNone/>
            </a:pPr>
            <a:r>
              <a:rPr lang="en" sz="2400">
                <a:latin typeface="Lora"/>
                <a:ea typeface="Lora"/>
                <a:cs typeface="Lora"/>
                <a:sym typeface="Lora"/>
              </a:rPr>
              <a:t>             </a:t>
            </a:r>
            <a:endParaRPr sz="2400">
              <a:latin typeface="Lora"/>
              <a:ea typeface="Lora"/>
              <a:cs typeface="Lora"/>
              <a:sym typeface="Lora"/>
            </a:endParaRPr>
          </a:p>
          <a:p>
            <a:pPr indent="0" lvl="0" marL="0" rtl="0" algn="l">
              <a:spcBef>
                <a:spcPts val="0"/>
              </a:spcBef>
              <a:spcAft>
                <a:spcPts val="0"/>
              </a:spcAft>
              <a:buNone/>
            </a:pPr>
            <a:r>
              <a:rPr lang="en" sz="2400">
                <a:latin typeface="Lora"/>
                <a:ea typeface="Lora"/>
                <a:cs typeface="Lora"/>
                <a:sym typeface="Lora"/>
              </a:rPr>
              <a:t>                                                     - VIKTOR FRANKL</a:t>
            </a:r>
            <a:endParaRPr sz="2400">
              <a:latin typeface="Lora"/>
              <a:ea typeface="Lora"/>
              <a:cs typeface="Lora"/>
              <a:sym typeface="Lo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20"/>
          <p:cNvSpPr txBox="1"/>
          <p:nvPr>
            <p:ph type="title"/>
          </p:nvPr>
        </p:nvSpPr>
        <p:spPr>
          <a:xfrm>
            <a:off x="88600" y="106925"/>
            <a:ext cx="8897100" cy="13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t>Portrayal in the novel</a:t>
            </a:r>
            <a:endParaRPr/>
          </a:p>
          <a:p>
            <a:pPr indent="0" lvl="0" marL="0" rtl="0" algn="l">
              <a:spcBef>
                <a:spcPts val="0"/>
              </a:spcBef>
              <a:spcAft>
                <a:spcPts val="0"/>
              </a:spcAft>
              <a:buNone/>
            </a:pPr>
            <a:r>
              <a:rPr lang="en"/>
              <a:t>                           </a:t>
            </a:r>
            <a:r>
              <a:rPr lang="en"/>
              <a:t>EXAMPLES FROM THE TEXT</a:t>
            </a:r>
            <a:endParaRPr/>
          </a:p>
        </p:txBody>
      </p:sp>
      <p:sp>
        <p:nvSpPr>
          <p:cNvPr id="94" name="Google Shape;94;p20"/>
          <p:cNvSpPr txBox="1"/>
          <p:nvPr>
            <p:ph idx="1" type="body"/>
          </p:nvPr>
        </p:nvSpPr>
        <p:spPr>
          <a:xfrm>
            <a:off x="311700" y="1831925"/>
            <a:ext cx="8520600" cy="273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ora"/>
              <a:buChar char="●"/>
            </a:pPr>
            <a:r>
              <a:rPr b="1" lang="en">
                <a:latin typeface="Lora"/>
                <a:ea typeface="Lora"/>
                <a:cs typeface="Lora"/>
                <a:sym typeface="Lora"/>
              </a:rPr>
              <a:t>HAVING DINNER TOGETHER.</a:t>
            </a:r>
            <a:endParaRPr b="1">
              <a:latin typeface="Lora"/>
              <a:ea typeface="Lora"/>
              <a:cs typeface="Lora"/>
              <a:sym typeface="Lora"/>
            </a:endParaRPr>
          </a:p>
          <a:p>
            <a:pPr indent="0" lvl="0" marL="457200" rtl="0" algn="l">
              <a:spcBef>
                <a:spcPts val="1600"/>
              </a:spcBef>
              <a:spcAft>
                <a:spcPts val="0"/>
              </a:spcAft>
              <a:buNone/>
            </a:pPr>
            <a:r>
              <a:t/>
            </a:r>
            <a:endParaRPr b="1">
              <a:latin typeface="Lora"/>
              <a:ea typeface="Lora"/>
              <a:cs typeface="Lora"/>
              <a:sym typeface="Lora"/>
            </a:endParaRPr>
          </a:p>
          <a:p>
            <a:pPr indent="-342900" lvl="0" marL="457200" rtl="0" algn="l">
              <a:spcBef>
                <a:spcPts val="1600"/>
              </a:spcBef>
              <a:spcAft>
                <a:spcPts val="0"/>
              </a:spcAft>
              <a:buSzPts val="1800"/>
              <a:buFont typeface="Lora"/>
              <a:buChar char="●"/>
            </a:pPr>
            <a:r>
              <a:rPr b="1" lang="en">
                <a:latin typeface="Lora"/>
                <a:ea typeface="Lora"/>
                <a:cs typeface="Lora"/>
                <a:sym typeface="Lora"/>
              </a:rPr>
              <a:t>STEALING BREAD.</a:t>
            </a:r>
            <a:endParaRPr b="1">
              <a:latin typeface="Lora"/>
              <a:ea typeface="Lora"/>
              <a:cs typeface="Lora"/>
              <a:sym typeface="Lora"/>
            </a:endParaRPr>
          </a:p>
          <a:p>
            <a:pPr indent="0" lvl="0" marL="457200" rtl="0" algn="l">
              <a:spcBef>
                <a:spcPts val="1600"/>
              </a:spcBef>
              <a:spcAft>
                <a:spcPts val="0"/>
              </a:spcAft>
              <a:buNone/>
            </a:pPr>
            <a:r>
              <a:t/>
            </a:r>
            <a:endParaRPr b="1">
              <a:latin typeface="Lora"/>
              <a:ea typeface="Lora"/>
              <a:cs typeface="Lora"/>
              <a:sym typeface="Lora"/>
            </a:endParaRPr>
          </a:p>
          <a:p>
            <a:pPr indent="-342900" lvl="0" marL="457200" rtl="0" algn="l">
              <a:spcBef>
                <a:spcPts val="1600"/>
              </a:spcBef>
              <a:spcAft>
                <a:spcPts val="0"/>
              </a:spcAft>
              <a:buSzPts val="1800"/>
              <a:buFont typeface="Lora"/>
              <a:buChar char="●"/>
            </a:pPr>
            <a:r>
              <a:rPr b="1" lang="en">
                <a:latin typeface="Lora"/>
                <a:ea typeface="Lora"/>
                <a:cs typeface="Lora"/>
                <a:sym typeface="Lora"/>
              </a:rPr>
              <a:t>SAVING OTHERS.</a:t>
            </a:r>
            <a:endParaRPr b="1">
              <a:latin typeface="Lora"/>
              <a:ea typeface="Lora"/>
              <a:cs typeface="Lora"/>
              <a:sym typeface="Lor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Loss of psychological Resilience</a:t>
            </a:r>
            <a:endParaRPr/>
          </a:p>
        </p:txBody>
      </p:sp>
      <p:sp>
        <p:nvSpPr>
          <p:cNvPr id="100" name="Google Shape;100;p21"/>
          <p:cNvSpPr txBox="1"/>
          <p:nvPr>
            <p:ph idx="1" type="body"/>
          </p:nvPr>
        </p:nvSpPr>
        <p:spPr>
          <a:xfrm>
            <a:off x="311700" y="1228675"/>
            <a:ext cx="8520600" cy="39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 </a:t>
            </a:r>
            <a:r>
              <a:rPr lang="en" sz="1600">
                <a:latin typeface="Lora"/>
                <a:ea typeface="Lora"/>
                <a:cs typeface="Lora"/>
                <a:sym typeface="Lora"/>
              </a:rPr>
              <a:t>P</a:t>
            </a:r>
            <a:r>
              <a:rPr lang="en" sz="1600">
                <a:latin typeface="Lora"/>
                <a:ea typeface="Lora"/>
                <a:cs typeface="Lora"/>
                <a:sym typeface="Lora"/>
              </a:rPr>
              <a:t>eople lost their hope in the camp.</a:t>
            </a:r>
            <a:endParaRPr sz="1600">
              <a:latin typeface="Lora"/>
              <a:ea typeface="Lora"/>
              <a:cs typeface="Lora"/>
              <a:sym typeface="Lora"/>
            </a:endParaRPr>
          </a:p>
          <a:p>
            <a:pPr indent="0" lvl="0" marL="0" rtl="0" algn="l">
              <a:spcBef>
                <a:spcPts val="1600"/>
              </a:spcBef>
              <a:spcAft>
                <a:spcPts val="0"/>
              </a:spcAft>
              <a:buNone/>
            </a:pPr>
            <a:r>
              <a:rPr lang="en" sz="1600">
                <a:latin typeface="Lora"/>
                <a:ea typeface="Lora"/>
                <a:cs typeface="Lora"/>
                <a:sym typeface="Lora"/>
              </a:rPr>
              <a:t>. Viktor Frankl said, they can take everything from a prisoner, except one thing: “The last of the human freedoms, to choose one's attitude in any given set of circumstances, to choose one.”</a:t>
            </a:r>
            <a:endParaRPr sz="1600">
              <a:latin typeface="Lora"/>
              <a:ea typeface="Lora"/>
              <a:cs typeface="Lora"/>
              <a:sym typeface="Lora"/>
            </a:endParaRPr>
          </a:p>
          <a:p>
            <a:pPr indent="0" lvl="0" marL="0" rtl="0" algn="l">
              <a:spcBef>
                <a:spcPts val="1600"/>
              </a:spcBef>
              <a:spcAft>
                <a:spcPts val="0"/>
              </a:spcAft>
              <a:buNone/>
            </a:pPr>
            <a:r>
              <a:rPr lang="en" sz="1600">
                <a:latin typeface="Lora"/>
                <a:ea typeface="Lora"/>
                <a:cs typeface="Lora"/>
                <a:sym typeface="Lora"/>
              </a:rPr>
              <a:t>. Quote by Viktor Frankl </a:t>
            </a:r>
            <a:endParaRPr sz="1600">
              <a:latin typeface="Lora"/>
              <a:ea typeface="Lora"/>
              <a:cs typeface="Lora"/>
              <a:sym typeface="Lora"/>
            </a:endParaRPr>
          </a:p>
          <a:p>
            <a:pPr indent="0" lvl="0" marL="0" rtl="0" algn="l">
              <a:spcBef>
                <a:spcPts val="1600"/>
              </a:spcBef>
              <a:spcAft>
                <a:spcPts val="0"/>
              </a:spcAft>
              <a:buClr>
                <a:srgbClr val="000000"/>
              </a:buClr>
              <a:buSzPts val="1100"/>
              <a:buFont typeface="Arial"/>
              <a:buNone/>
            </a:pPr>
            <a:r>
              <a:rPr lang="en" sz="1600">
                <a:latin typeface="Lora"/>
                <a:ea typeface="Lora"/>
                <a:cs typeface="Lora"/>
                <a:sym typeface="Lora"/>
              </a:rPr>
              <a:t>“In psychiatry, there is a certain condition known as the delusion of reprieve. The condemned man, immediately before his execution, gets the illusion that he might be reprieved at the very last minute. No one could yet grasp the fact that everything would be taken away. all we possessed, literally, was our naked existence.”</a:t>
            </a:r>
            <a:endParaRPr sz="1600">
              <a:latin typeface="Lora"/>
              <a:ea typeface="Lora"/>
              <a:cs typeface="Lora"/>
              <a:sym typeface="Lora"/>
            </a:endParaRPr>
          </a:p>
          <a:p>
            <a:pPr indent="0" lvl="0" marL="0" rtl="0" algn="l">
              <a:spcBef>
                <a:spcPts val="1600"/>
              </a:spcBef>
              <a:spcAft>
                <a:spcPts val="1600"/>
              </a:spcAft>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311700" y="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were the outcomes?</a:t>
            </a:r>
            <a:endParaRPr/>
          </a:p>
        </p:txBody>
      </p:sp>
      <p:sp>
        <p:nvSpPr>
          <p:cNvPr id="106" name="Google Shape;106;p22"/>
          <p:cNvSpPr txBox="1"/>
          <p:nvPr>
            <p:ph idx="1" type="body"/>
          </p:nvPr>
        </p:nvSpPr>
        <p:spPr>
          <a:xfrm>
            <a:off x="311700" y="1014625"/>
            <a:ext cx="8705100" cy="4072800"/>
          </a:xfrm>
          <a:prstGeom prst="rect">
            <a:avLst/>
          </a:prstGeom>
        </p:spPr>
        <p:txBody>
          <a:bodyPr anchorCtr="0" anchor="t" bIns="0" lIns="0" spcFirstLastPara="1" rIns="365750" wrap="square" tIns="91425">
            <a:noAutofit/>
          </a:bodyPr>
          <a:lstStyle/>
          <a:p>
            <a:pPr indent="-342900" lvl="0" marL="457200" rtl="0" algn="l">
              <a:lnSpc>
                <a:spcPct val="200000"/>
              </a:lnSpc>
              <a:spcBef>
                <a:spcPts val="0"/>
              </a:spcBef>
              <a:spcAft>
                <a:spcPts val="0"/>
              </a:spcAft>
              <a:buSzPts val="1800"/>
              <a:buChar char="●"/>
            </a:pPr>
            <a:r>
              <a:rPr lang="en"/>
              <a:t>A study was conducted in Mykolas Romeris University, Institute of Psychology</a:t>
            </a:r>
            <a:endParaRPr/>
          </a:p>
          <a:p>
            <a:pPr indent="-342900" lvl="0" marL="457200" rtl="0" algn="l">
              <a:lnSpc>
                <a:spcPct val="200000"/>
              </a:lnSpc>
              <a:spcBef>
                <a:spcPts val="0"/>
              </a:spcBef>
              <a:spcAft>
                <a:spcPts val="0"/>
              </a:spcAft>
              <a:buSzPts val="1800"/>
              <a:buChar char="●"/>
            </a:pPr>
            <a:r>
              <a:rPr lang="en"/>
              <a:t>Four female and six male survivors were included in the survey.</a:t>
            </a:r>
            <a:endParaRPr/>
          </a:p>
          <a:p>
            <a:pPr indent="-342900" lvl="0" marL="457200" rtl="0" algn="l">
              <a:lnSpc>
                <a:spcPct val="200000"/>
              </a:lnSpc>
              <a:spcBef>
                <a:spcPts val="0"/>
              </a:spcBef>
              <a:spcAft>
                <a:spcPts val="0"/>
              </a:spcAft>
              <a:buSzPts val="1800"/>
              <a:buChar char="●"/>
            </a:pPr>
            <a:r>
              <a:rPr lang="en"/>
              <a:t>Among the major resilience, factors identified were social support </a:t>
            </a:r>
            <a:endParaRPr/>
          </a:p>
          <a:p>
            <a:pPr indent="0" lvl="0" marL="457200" rtl="0" algn="l">
              <a:lnSpc>
                <a:spcPct val="115000"/>
              </a:lnSpc>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