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1" r:id="rId7"/>
    <p:sldId id="269" r:id="rId8"/>
    <p:sldId id="270" r:id="rId9"/>
    <p:sldId id="271" r:id="rId10"/>
    <p:sldId id="260" r:id="rId11"/>
    <p:sldId id="264" r:id="rId12"/>
    <p:sldId id="274" r:id="rId13"/>
    <p:sldId id="26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5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3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0C63-C5A8-4F58-AB21-9DE98C5DF538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9CCF-0039-4EEC-8DFA-FD7CA8314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920"/>
            <a:ext cx="9652000" cy="2600643"/>
          </a:xfrm>
          <a:solidFill>
            <a:srgbClr val="657867">
              <a:alpha val="66000"/>
            </a:srgbClr>
          </a:solidFill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As One Listens to the Rain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52000" cy="2239962"/>
          </a:xfr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IN" sz="3600" dirty="0" smtClean="0">
                <a:latin typeface="Brush Script MT" panose="03060802040406070304" pitchFamily="66" charset="0"/>
              </a:rPr>
              <a:t>Presented by:</a:t>
            </a:r>
          </a:p>
          <a:p>
            <a:pPr algn="r"/>
            <a:r>
              <a:rPr lang="en-IN" sz="3600" dirty="0" err="1" smtClean="0">
                <a:latin typeface="Brush Script MT" panose="03060802040406070304" pitchFamily="66" charset="0"/>
              </a:rPr>
              <a:t>Shruti</a:t>
            </a:r>
            <a:r>
              <a:rPr lang="en-IN" sz="3600" dirty="0" smtClean="0">
                <a:latin typeface="Brush Script MT" panose="03060802040406070304" pitchFamily="66" charset="0"/>
              </a:rPr>
              <a:t> </a:t>
            </a:r>
            <a:r>
              <a:rPr lang="en-IN" sz="3600" dirty="0" err="1" smtClean="0">
                <a:latin typeface="Brush Script MT" panose="03060802040406070304" pitchFamily="66" charset="0"/>
              </a:rPr>
              <a:t>Uniyal</a:t>
            </a:r>
            <a:r>
              <a:rPr lang="en-IN" sz="3600" dirty="0" smtClean="0">
                <a:latin typeface="Brush Script MT" panose="03060802040406070304" pitchFamily="66" charset="0"/>
              </a:rPr>
              <a:t> – 1740859</a:t>
            </a:r>
          </a:p>
          <a:p>
            <a:pPr algn="r"/>
            <a:r>
              <a:rPr lang="en-IN" sz="3600" dirty="0" smtClean="0">
                <a:latin typeface="Brush Script MT" panose="03060802040406070304" pitchFamily="66" charset="0"/>
              </a:rPr>
              <a:t>Vagisha Pandey - 1740866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999" y="2116667"/>
            <a:ext cx="11336867" cy="4580467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smtClean="0">
                <a:latin typeface="Brush Script MT" panose="03060802040406070304" pitchFamily="66" charset="0"/>
              </a:rPr>
              <a:t>Calmness-“Listen to me as one listens to the rain</a:t>
            </a:r>
          </a:p>
          <a:p>
            <a:pPr marL="0" indent="0">
              <a:buNone/>
            </a:pPr>
            <a:r>
              <a:rPr lang="en-IN" sz="4000" dirty="0" smtClean="0">
                <a:latin typeface="Brush Script MT" panose="03060802040406070304" pitchFamily="66" charset="0"/>
              </a:rPr>
              <a:t>			Not attentive, not distracted</a:t>
            </a:r>
            <a:r>
              <a:rPr lang="en-IN" sz="4000" dirty="0" smtClean="0">
                <a:latin typeface="Brush Script MT" panose="03060802040406070304" pitchFamily="66" charset="0"/>
              </a:rPr>
              <a:t>”</a:t>
            </a:r>
          </a:p>
          <a:p>
            <a:r>
              <a:rPr lang="en-IN" sz="4000" dirty="0" smtClean="0">
                <a:latin typeface="Brush Script MT" panose="03060802040406070304" pitchFamily="66" charset="0"/>
              </a:rPr>
              <a:t>Transition from Longingness to Calmness –</a:t>
            </a:r>
            <a:endParaRPr lang="en-IN" sz="40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000" dirty="0">
                <a:latin typeface="Brush Script MT" panose="03060802040406070304" pitchFamily="66" charset="0"/>
              </a:rPr>
              <a:t>		  </a:t>
            </a:r>
            <a:r>
              <a:rPr lang="en-IN" sz="4000" dirty="0" smtClean="0">
                <a:latin typeface="Brush Script MT" panose="03060802040406070304" pitchFamily="66" charset="0"/>
              </a:rPr>
              <a:t>Asking for love and attention – “Listen to me”</a:t>
            </a:r>
          </a:p>
          <a:p>
            <a:pPr marL="0" indent="0">
              <a:buNone/>
            </a:pPr>
            <a:r>
              <a:rPr lang="en-IN" sz="4000" dirty="0">
                <a:latin typeface="Brush Script MT" panose="03060802040406070304" pitchFamily="66" charset="0"/>
              </a:rPr>
              <a:t>	</a:t>
            </a:r>
            <a:r>
              <a:rPr lang="en-IN" sz="4000" dirty="0" smtClean="0">
                <a:latin typeface="Brush Script MT" panose="03060802040406070304" pitchFamily="66" charset="0"/>
              </a:rPr>
              <a:t>	 </a:t>
            </a:r>
            <a:r>
              <a:rPr lang="en-IN" sz="4000" dirty="0">
                <a:latin typeface="Brush Script MT" panose="03060802040406070304" pitchFamily="66" charset="0"/>
              </a:rPr>
              <a:t>“footsteps of water across my eyes</a:t>
            </a:r>
            <a:r>
              <a:rPr lang="en-IN" sz="4000" dirty="0" smtClean="0">
                <a:latin typeface="Brush Script MT" panose="03060802040406070304" pitchFamily="66" charset="0"/>
              </a:rPr>
              <a:t>”</a:t>
            </a:r>
          </a:p>
          <a:p>
            <a:pPr marL="0" indent="0">
              <a:buNone/>
            </a:pPr>
            <a:r>
              <a:rPr lang="en-IN" sz="4000" dirty="0">
                <a:latin typeface="Brush Script MT" panose="03060802040406070304" pitchFamily="66" charset="0"/>
              </a:rPr>
              <a:t>	</a:t>
            </a:r>
            <a:r>
              <a:rPr lang="en-IN" sz="4000" dirty="0" smtClean="0">
                <a:latin typeface="Brush Script MT" panose="03060802040406070304" pitchFamily="66" charset="0"/>
              </a:rPr>
              <a:t>	</a:t>
            </a:r>
            <a:endParaRPr lang="en-IN" sz="40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000" dirty="0">
                <a:latin typeface="Brush Script MT" panose="03060802040406070304" pitchFamily="66" charset="0"/>
              </a:rPr>
              <a:t>		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7999" y="177800"/>
            <a:ext cx="11336867" cy="193886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0688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999" y="262467"/>
            <a:ext cx="11336867" cy="6434667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 smtClean="0">
                <a:latin typeface="Brush Script MT" panose="03060802040406070304" pitchFamily="66" charset="0"/>
              </a:rPr>
              <a:t>Spiritualism – “</a:t>
            </a:r>
            <a:r>
              <a:rPr lang="en-IN" sz="4400" dirty="0">
                <a:latin typeface="Brush Script MT" panose="03060802040406070304" pitchFamily="66" charset="0"/>
              </a:rPr>
              <a:t>you are you and your body of </a:t>
            </a:r>
            <a:r>
              <a:rPr lang="en-IN" sz="4400" dirty="0" smtClean="0">
                <a:latin typeface="Brush Script MT" panose="03060802040406070304" pitchFamily="66" charset="0"/>
              </a:rPr>
              <a:t>steam”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		“with eyes open inward, asleep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		with all five senses awake”</a:t>
            </a:r>
            <a:endParaRPr lang="en-IN" sz="2400" dirty="0" smtClean="0">
              <a:latin typeface="Brush Script MT" panose="03060802040406070304" pitchFamily="66" charset="0"/>
            </a:endParaRPr>
          </a:p>
          <a:p>
            <a:r>
              <a:rPr lang="en-IN" sz="4400" dirty="0" smtClean="0">
                <a:latin typeface="Brush Script MT" panose="03060802040406070304" pitchFamily="66" charset="0"/>
              </a:rPr>
              <a:t>Time – </a:t>
            </a:r>
            <a:r>
              <a:rPr lang="en-IN" sz="4400" dirty="0" smtClean="0">
                <a:latin typeface="Brush Script MT" panose="03060802040406070304" pitchFamily="66" charset="0"/>
              </a:rPr>
              <a:t>“th</a:t>
            </a:r>
            <a:r>
              <a:rPr lang="en-IN" sz="4400" dirty="0" smtClean="0">
                <a:latin typeface="Brush Script MT" panose="03060802040406070304" pitchFamily="66" charset="0"/>
              </a:rPr>
              <a:t>e years go by, the moments return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do </a:t>
            </a:r>
            <a:r>
              <a:rPr lang="en-IN" sz="4400" dirty="0">
                <a:latin typeface="Brush Script MT" panose="03060802040406070304" pitchFamily="66" charset="0"/>
              </a:rPr>
              <a:t>you hear the footsteps in the next room?</a:t>
            </a: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		not </a:t>
            </a:r>
            <a:r>
              <a:rPr lang="en-IN" sz="4400" dirty="0">
                <a:latin typeface="Brush Script MT" panose="03060802040406070304" pitchFamily="66" charset="0"/>
              </a:rPr>
              <a:t>here, not there: you hear them</a:t>
            </a: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		in </a:t>
            </a:r>
            <a:r>
              <a:rPr lang="en-IN" sz="4400" dirty="0">
                <a:latin typeface="Brush Script MT" panose="03060802040406070304" pitchFamily="66" charset="0"/>
              </a:rPr>
              <a:t>another time that is now,</a:t>
            </a: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    		listen </a:t>
            </a:r>
            <a:r>
              <a:rPr lang="en-IN" sz="4400" dirty="0">
                <a:latin typeface="Brush Script MT" panose="03060802040406070304" pitchFamily="66" charset="0"/>
              </a:rPr>
              <a:t>to the footsteps of </a:t>
            </a:r>
            <a:r>
              <a:rPr lang="en-IN" sz="4400" dirty="0" smtClean="0">
                <a:latin typeface="Brush Script MT" panose="03060802040406070304" pitchFamily="66" charset="0"/>
              </a:rPr>
              <a:t>time”</a:t>
            </a:r>
          </a:p>
          <a:p>
            <a:pPr marL="0" indent="0">
              <a:buNone/>
            </a:pPr>
            <a:endParaRPr lang="en-IN" sz="24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		</a:t>
            </a:r>
            <a:endParaRPr lang="en-IN" sz="44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                     </a:t>
            </a:r>
            <a:endParaRPr lang="en-IN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8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999" y="262467"/>
            <a:ext cx="11336867" cy="6434667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>
                <a:latin typeface="Brush Script MT" panose="03060802040406070304" pitchFamily="66" charset="0"/>
              </a:rPr>
              <a:t>Romanticism – </a:t>
            </a:r>
            <a:endParaRPr lang="en-IN" sz="24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-“you </a:t>
            </a:r>
            <a:r>
              <a:rPr lang="en-IN" sz="4400" dirty="0">
                <a:latin typeface="Brush Script MT" panose="03060802040406070304" pitchFamily="66" charset="0"/>
              </a:rPr>
              <a:t>are you and your body of steam,</a:t>
            </a: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		   you and your face of night,</a:t>
            </a: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		   you </a:t>
            </a:r>
            <a:r>
              <a:rPr lang="en-IN" sz="4400" dirty="0">
                <a:latin typeface="Brush Script MT" panose="03060802040406070304" pitchFamily="66" charset="0"/>
              </a:rPr>
              <a:t>and your hair, unhurried </a:t>
            </a:r>
            <a:r>
              <a:rPr lang="en-IN" sz="4400" dirty="0" smtClean="0">
                <a:latin typeface="Brush Script MT" panose="03060802040406070304" pitchFamily="66" charset="0"/>
              </a:rPr>
              <a:t>lightning”</a:t>
            </a:r>
          </a:p>
          <a:p>
            <a:pPr marL="0" indent="0">
              <a:buNone/>
            </a:pPr>
            <a:endParaRPr lang="en-IN" sz="1200" dirty="0" smtClean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		- The use of “I”, ”me”, ”us”</a:t>
            </a:r>
            <a:endParaRPr lang="en-IN" sz="44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                   </a:t>
            </a:r>
            <a:endParaRPr lang="en-IN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999" y="2192868"/>
            <a:ext cx="11269133" cy="4182532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 smtClean="0">
                <a:latin typeface="Brush Script MT" panose="03060802040406070304" pitchFamily="66" charset="0"/>
              </a:rPr>
              <a:t>Simile – “As one listens to the rain”</a:t>
            </a:r>
            <a:endParaRPr lang="en-IN" sz="4400" dirty="0">
              <a:latin typeface="Brush Script MT" panose="03060802040406070304" pitchFamily="66" charset="0"/>
            </a:endParaRPr>
          </a:p>
          <a:p>
            <a:r>
              <a:rPr lang="en-IN" sz="4400" dirty="0" smtClean="0">
                <a:latin typeface="Brush Script MT" panose="03060802040406070304" pitchFamily="66" charset="0"/>
              </a:rPr>
              <a:t>Repetition – “Listen to me as one listens to the rain”</a:t>
            </a:r>
          </a:p>
          <a:p>
            <a:r>
              <a:rPr lang="en-IN" sz="4400" dirty="0" smtClean="0">
                <a:latin typeface="Brush Script MT" panose="03060802040406070304" pitchFamily="66" charset="0"/>
              </a:rPr>
              <a:t>Metaphor – “</a:t>
            </a:r>
            <a:r>
              <a:rPr lang="en-IN" sz="4400" dirty="0">
                <a:latin typeface="Brush Script MT" panose="03060802040406070304" pitchFamily="66" charset="0"/>
              </a:rPr>
              <a:t>light footsteps, a murmur of </a:t>
            </a:r>
            <a:r>
              <a:rPr lang="en-IN" sz="4400" dirty="0" smtClean="0">
                <a:latin typeface="Brush Script MT" panose="03060802040406070304" pitchFamily="66" charset="0"/>
              </a:rPr>
              <a:t>syllables”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  – “you and your body of steam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		you and your face of night”</a:t>
            </a:r>
          </a:p>
          <a:p>
            <a:pPr marL="0" indent="0">
              <a:buNone/>
            </a:pPr>
            <a:endParaRPr lang="en-IN" sz="4400" dirty="0" smtClean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5133" y="892387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Literary Devices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999" y="2192868"/>
            <a:ext cx="11269133" cy="4182532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>
                <a:latin typeface="Brush Script MT" panose="03060802040406070304" pitchFamily="66" charset="0"/>
              </a:rPr>
              <a:t>Imagery – “Light footsteps, thin drizzle”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	– “it's raining, light footsteps, a murmur of 				   syllables,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	–   “Wet asphalt is shining,</a:t>
            </a:r>
          </a:p>
          <a:p>
            <a:pPr marL="0" indent="0">
              <a:buNone/>
            </a:pPr>
            <a:r>
              <a:rPr lang="en-IN" sz="4400" dirty="0">
                <a:latin typeface="Brush Script MT" panose="03060802040406070304" pitchFamily="66" charset="0"/>
              </a:rPr>
              <a:t>			steam rises and walks away”</a:t>
            </a:r>
          </a:p>
          <a:p>
            <a:pPr marL="0" indent="0">
              <a:buNone/>
            </a:pPr>
            <a:endParaRPr lang="en-IN" sz="4400" dirty="0">
              <a:latin typeface="Brush Script MT" panose="03060802040406070304" pitchFamily="66" charset="0"/>
            </a:endParaRPr>
          </a:p>
          <a:p>
            <a:endParaRPr lang="en-IN" sz="4400" dirty="0" smtClean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5133" y="892387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Literary Devices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498600" y="24841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Thank you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50532"/>
            <a:ext cx="9652000" cy="4284135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>
                <a:latin typeface="Brush Script MT" panose="03060802040406070304" pitchFamily="66" charset="0"/>
              </a:rPr>
              <a:t>Born March 31, 1914</a:t>
            </a:r>
          </a:p>
          <a:p>
            <a:r>
              <a:rPr lang="en-IN" sz="3600" dirty="0" smtClean="0">
                <a:latin typeface="Brush Script MT" panose="03060802040406070304" pitchFamily="66" charset="0"/>
              </a:rPr>
              <a:t>Mexican poet and diplomat</a:t>
            </a:r>
          </a:p>
          <a:p>
            <a:r>
              <a:rPr lang="en-IN" sz="3600" dirty="0" smtClean="0">
                <a:latin typeface="Brush Script MT" panose="03060802040406070304" pitchFamily="66" charset="0"/>
              </a:rPr>
              <a:t>Nobel Prize in literature in 1990</a:t>
            </a:r>
          </a:p>
          <a:p>
            <a:r>
              <a:rPr lang="en-IN" sz="3600" dirty="0" smtClean="0">
                <a:latin typeface="Brush Script MT" panose="03060802040406070304" pitchFamily="66" charset="0"/>
              </a:rPr>
              <a:t>One of the most prominent Latin American </a:t>
            </a:r>
          </a:p>
          <a:p>
            <a:pPr marL="0" indent="0">
              <a:buNone/>
            </a:pPr>
            <a:r>
              <a:rPr lang="en-IN" sz="3600" dirty="0" smtClean="0">
                <a:latin typeface="Brush Script MT" panose="03060802040406070304" pitchFamily="66" charset="0"/>
              </a:rPr>
              <a:t>Poets of the </a:t>
            </a:r>
            <a:r>
              <a:rPr lang="en-IN" sz="3600" dirty="0" smtClean="0">
                <a:latin typeface="Brush Script MT" panose="03060802040406070304" pitchFamily="66" charset="0"/>
              </a:rPr>
              <a:t>19</a:t>
            </a:r>
            <a:r>
              <a:rPr lang="en-IN" sz="3600" baseline="30000" dirty="0" smtClean="0">
                <a:latin typeface="Brush Script MT" panose="03060802040406070304" pitchFamily="66" charset="0"/>
              </a:rPr>
              <a:t>th</a:t>
            </a:r>
            <a:r>
              <a:rPr lang="en-IN" sz="3600" dirty="0" smtClean="0">
                <a:latin typeface="Brush Script MT" panose="03060802040406070304" pitchFamily="66" charset="0"/>
              </a:rPr>
              <a:t> century, famous for : As </a:t>
            </a:r>
          </a:p>
          <a:p>
            <a:pPr marL="0" indent="0">
              <a:buNone/>
            </a:pPr>
            <a:r>
              <a:rPr lang="en-IN" sz="3600" dirty="0" smtClean="0">
                <a:latin typeface="Brush Script MT" panose="03060802040406070304" pitchFamily="66" charset="0"/>
              </a:rPr>
              <a:t>One Listens To The Rain, Between Going &amp;</a:t>
            </a:r>
          </a:p>
          <a:p>
            <a:pPr marL="0" indent="0">
              <a:buNone/>
            </a:pPr>
            <a:r>
              <a:rPr lang="en-IN" sz="3600" dirty="0" smtClean="0">
                <a:latin typeface="Brush Script MT" panose="03060802040406070304" pitchFamily="66" charset="0"/>
              </a:rPr>
              <a:t>Staying, No More </a:t>
            </a:r>
            <a:r>
              <a:rPr lang="en-IN" sz="3600" dirty="0" err="1" smtClean="0">
                <a:latin typeface="Brush Script MT" panose="03060802040406070304" pitchFamily="66" charset="0"/>
              </a:rPr>
              <a:t>Cliches</a:t>
            </a:r>
            <a:endParaRPr lang="en-IN" sz="3600" dirty="0" smtClean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Octavio Paz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1028" name="Picture 4" descr="Paz in 1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22" y="883921"/>
            <a:ext cx="3595724" cy="55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92867"/>
            <a:ext cx="9652000" cy="3987800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 smtClean="0">
                <a:latin typeface="Brush Script MT" panose="03060802040406070304" pitchFamily="66" charset="0"/>
              </a:rPr>
              <a:t>Tone</a:t>
            </a:r>
          </a:p>
          <a:p>
            <a:r>
              <a:rPr lang="en-IN" sz="4800" dirty="0" smtClean="0">
                <a:latin typeface="Brush Script MT" panose="03060802040406070304" pitchFamily="66" charset="0"/>
              </a:rPr>
              <a:t>Title</a:t>
            </a:r>
          </a:p>
          <a:p>
            <a:r>
              <a:rPr lang="en-IN" sz="4800" dirty="0" smtClean="0">
                <a:latin typeface="Brush Script MT" panose="03060802040406070304" pitchFamily="66" charset="0"/>
              </a:rPr>
              <a:t>Structure</a:t>
            </a:r>
          </a:p>
          <a:p>
            <a:r>
              <a:rPr lang="en-IN" sz="4800" dirty="0" smtClean="0">
                <a:latin typeface="Brush Script MT" panose="03060802040406070304" pitchFamily="66" charset="0"/>
              </a:rPr>
              <a:t>Language</a:t>
            </a:r>
          </a:p>
          <a:p>
            <a:r>
              <a:rPr lang="en-IN" sz="4800" dirty="0" smtClean="0">
                <a:latin typeface="Brush Script MT" panose="03060802040406070304" pitchFamily="66" charset="0"/>
              </a:rPr>
              <a:t>Imagery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Analysis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92867"/>
            <a:ext cx="9652000" cy="3649133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4800" dirty="0" smtClean="0">
                <a:latin typeface="Brush Script MT" panose="03060802040406070304" pitchFamily="66" charset="0"/>
              </a:rPr>
              <a:t> Very </a:t>
            </a:r>
            <a:r>
              <a:rPr lang="en-IN" sz="4800" dirty="0">
                <a:latin typeface="Brush Script MT" panose="03060802040406070304" pitchFamily="66" charset="0"/>
              </a:rPr>
              <a:t>Peaceful </a:t>
            </a:r>
            <a:r>
              <a:rPr lang="en-IN" sz="4800" dirty="0" smtClean="0">
                <a:latin typeface="Brush Script MT" panose="03060802040406070304" pitchFamily="66" charset="0"/>
              </a:rPr>
              <a:t>tone</a:t>
            </a:r>
            <a:endParaRPr lang="en-IN" sz="4800" dirty="0">
              <a:latin typeface="Brush Script MT" panose="03060802040406070304" pitchFamily="66" charset="0"/>
            </a:endParaRPr>
          </a:p>
          <a:p>
            <a:pPr lvl="0"/>
            <a:r>
              <a:rPr lang="en-IN" sz="4800" dirty="0">
                <a:latin typeface="Brush Script MT" panose="03060802040406070304" pitchFamily="66" charset="0"/>
              </a:rPr>
              <a:t>Almost as though he is </a:t>
            </a:r>
            <a:r>
              <a:rPr lang="en-IN" sz="4800" dirty="0" smtClean="0">
                <a:latin typeface="Brush Script MT" panose="03060802040406070304" pitchFamily="66" charset="0"/>
              </a:rPr>
              <a:t>meditating; almost in a trance</a:t>
            </a:r>
            <a:endParaRPr lang="en-IN" sz="4800" dirty="0">
              <a:latin typeface="Brush Script MT" panose="03060802040406070304" pitchFamily="66" charset="0"/>
            </a:endParaRPr>
          </a:p>
          <a:p>
            <a:pPr lvl="0"/>
            <a:r>
              <a:rPr lang="en-IN" sz="4800" dirty="0">
                <a:latin typeface="Brush Script MT" panose="03060802040406070304" pitchFamily="66" charset="0"/>
              </a:rPr>
              <a:t>Speaker is observant of nature. Observes </a:t>
            </a:r>
            <a:r>
              <a:rPr lang="en-IN" sz="4800" dirty="0" smtClean="0">
                <a:latin typeface="Brush Script MT" panose="03060802040406070304" pitchFamily="66" charset="0"/>
              </a:rPr>
              <a:t>the </a:t>
            </a:r>
            <a:r>
              <a:rPr lang="en-IN" sz="4800" dirty="0">
                <a:latin typeface="Brush Script MT" panose="03060802040406070304" pitchFamily="66" charset="0"/>
              </a:rPr>
              <a:t>rain and urges listeners to listen to him as one sub-consciously and effortlessly listens to the rain.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Tone of the Poem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7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201335"/>
            <a:ext cx="9652000" cy="2489200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>
                <a:latin typeface="Brush Script MT" panose="03060802040406070304" pitchFamily="66" charset="0"/>
              </a:rPr>
              <a:t>Significance of the title of the poem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000" dirty="0">
                <a:latin typeface="Brush Script MT" panose="03060802040406070304" pitchFamily="66" charset="0"/>
              </a:rPr>
              <a:t>	</a:t>
            </a:r>
            <a:r>
              <a:rPr lang="en-IN" sz="4400" dirty="0" smtClean="0">
                <a:latin typeface="Brush Script MT" panose="03060802040406070304" pitchFamily="66" charset="0"/>
              </a:rPr>
              <a:t>Tone </a:t>
            </a:r>
            <a:r>
              <a:rPr lang="en-IN" sz="4400" dirty="0">
                <a:latin typeface="Brush Script MT" panose="03060802040406070304" pitchFamily="66" charset="0"/>
              </a:rPr>
              <a:t>with which the poem has been </a:t>
            </a:r>
            <a:r>
              <a:rPr lang="en-IN" sz="4400" dirty="0" smtClean="0">
                <a:latin typeface="Brush Script MT" panose="03060802040406070304" pitchFamily="66" charset="0"/>
              </a:rPr>
              <a:t>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400" dirty="0" smtClean="0">
                <a:latin typeface="Brush Script MT" panose="03060802040406070304" pitchFamily="66" charset="0"/>
              </a:rPr>
              <a:t>  Emotions </a:t>
            </a:r>
            <a:r>
              <a:rPr lang="en-IN" sz="4400" dirty="0">
                <a:latin typeface="Brush Script MT" panose="03060802040406070304" pitchFamily="66" charset="0"/>
              </a:rPr>
              <a:t>captured in the </a:t>
            </a:r>
            <a:r>
              <a:rPr lang="en-IN" sz="4400" dirty="0" smtClean="0">
                <a:latin typeface="Brush Script MT" panose="03060802040406070304" pitchFamily="66" charset="0"/>
              </a:rPr>
              <a:t>poem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400" dirty="0" smtClean="0">
                <a:latin typeface="Brush Script MT" panose="03060802040406070304" pitchFamily="66" charset="0"/>
              </a:rPr>
              <a:t>Themes of nature’s beauty incorporated</a:t>
            </a:r>
            <a:endParaRPr lang="en-IN" sz="4400" dirty="0">
              <a:latin typeface="Brush Script MT" panose="03060802040406070304" pitchFamily="66" charset="0"/>
            </a:endParaRP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Title of the Poem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92867"/>
            <a:ext cx="9652000" cy="3843866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4800" dirty="0">
                <a:latin typeface="Brush Script MT" panose="03060802040406070304" pitchFamily="66" charset="0"/>
              </a:rPr>
              <a:t>Centrepiece of the poem</a:t>
            </a:r>
          </a:p>
          <a:p>
            <a:pPr lvl="0"/>
            <a:r>
              <a:rPr lang="en-IN" sz="4800" dirty="0">
                <a:latin typeface="Brush Script MT" panose="03060802040406070304" pitchFamily="66" charset="0"/>
              </a:rPr>
              <a:t>Is like a constant background image/sound throughout the poem</a:t>
            </a:r>
          </a:p>
          <a:p>
            <a:pPr lvl="0"/>
            <a:r>
              <a:rPr lang="en-IN" sz="4800" dirty="0">
                <a:latin typeface="Brush Script MT" panose="03060802040406070304" pitchFamily="66" charset="0"/>
              </a:rPr>
              <a:t>One doesn’t try to comprehend the sound of the rain.</a:t>
            </a:r>
          </a:p>
          <a:p>
            <a:pPr lvl="0"/>
            <a:r>
              <a:rPr lang="en-IN" sz="4800" dirty="0">
                <a:latin typeface="Brush Script MT" panose="03060802040406070304" pitchFamily="66" charset="0"/>
              </a:rPr>
              <a:t>They just listen to it and accept it</a:t>
            </a:r>
            <a:r>
              <a:rPr lang="en-IN" sz="4800" dirty="0" smtClean="0">
                <a:latin typeface="Brush Script MT" panose="03060802040406070304" pitchFamily="66" charset="0"/>
              </a:rPr>
              <a:t>.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Themes: Rain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92867"/>
            <a:ext cx="9652000" cy="3843866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IN" sz="5400" dirty="0">
                <a:latin typeface="Brush Script MT" panose="03060802040406070304" pitchFamily="66" charset="0"/>
              </a:rPr>
              <a:t>Speaker is quite observant of </a:t>
            </a:r>
            <a:r>
              <a:rPr lang="en-IN" sz="5400" dirty="0" smtClean="0">
                <a:latin typeface="Brush Script MT" panose="03060802040406070304" pitchFamily="66" charset="0"/>
              </a:rPr>
              <a:t>nature</a:t>
            </a:r>
          </a:p>
          <a:p>
            <a:pPr marL="0" indent="0">
              <a:lnSpc>
                <a:spcPct val="80000"/>
              </a:lnSpc>
              <a:buNone/>
            </a:pPr>
            <a:endParaRPr lang="en-IN" sz="2000" dirty="0">
              <a:latin typeface="Brush Script MT" panose="03060802040406070304" pitchFamily="66" charset="0"/>
            </a:endParaRPr>
          </a:p>
          <a:p>
            <a:pPr>
              <a:lnSpc>
                <a:spcPct val="80000"/>
              </a:lnSpc>
            </a:pPr>
            <a:r>
              <a:rPr lang="en-IN" sz="5400" dirty="0">
                <a:latin typeface="Brush Script MT" panose="03060802040406070304" pitchFamily="66" charset="0"/>
              </a:rPr>
              <a:t>Seen through the Imagery and Figurative language throughout the poem</a:t>
            </a:r>
          </a:p>
          <a:p>
            <a:pPr lvl="0"/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Themes: Nature and Beauty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2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2192867"/>
            <a:ext cx="9652000" cy="3843866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4400" dirty="0">
                <a:latin typeface="Brush Script MT" panose="03060802040406070304" pitchFamily="66" charset="0"/>
              </a:rPr>
              <a:t>Day is still leaving – Night is yet to arrive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Figurations of time at the turn of the corner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Relation between air, water and time</a:t>
            </a:r>
          </a:p>
          <a:p>
            <a:pPr lvl="0"/>
            <a:r>
              <a:rPr lang="en-IN" sz="4400" dirty="0" smtClean="0">
                <a:latin typeface="Brush Script MT" panose="03060802040406070304" pitchFamily="66" charset="0"/>
              </a:rPr>
              <a:t>Get into the flow of the poem</a:t>
            </a:r>
            <a:endParaRPr lang="en-IN" sz="4400" dirty="0">
              <a:latin typeface="Brush Script MT" panose="03060802040406070304" pitchFamily="66" charset="0"/>
            </a:endParaRPr>
          </a:p>
          <a:p>
            <a:pPr lvl="0"/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883920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Themes: Continuity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24000" y="1574800"/>
            <a:ext cx="9652000" cy="5046133"/>
          </a:xfrm>
          <a:prstGeom prst="rect">
            <a:avLst/>
          </a:prstGeom>
          <a:solidFill>
            <a:schemeClr val="accent6">
              <a:lumMod val="60000"/>
              <a:lumOff val="40000"/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4400" dirty="0" smtClean="0">
                <a:latin typeface="Brush Script MT" panose="03060802040406070304" pitchFamily="66" charset="0"/>
              </a:rPr>
              <a:t>One full stop</a:t>
            </a:r>
            <a:r>
              <a:rPr lang="en-IN" sz="4400" dirty="0" smtClean="0">
                <a:latin typeface="Brush Script MT" panose="03060802040406070304" pitchFamily="66" charset="0"/>
              </a:rPr>
              <a:t> </a:t>
            </a:r>
            <a:r>
              <a:rPr lang="en-IN" sz="4400" dirty="0" smtClean="0">
                <a:latin typeface="Brush Script MT" panose="03060802040406070304" pitchFamily="66" charset="0"/>
              </a:rPr>
              <a:t>– </a:t>
            </a:r>
            <a:r>
              <a:rPr lang="en-IN" sz="4400" dirty="0" smtClean="0">
                <a:latin typeface="Brush Script MT" panose="03060802040406070304" pitchFamily="66" charset="0"/>
              </a:rPr>
              <a:t>one sentence</a:t>
            </a:r>
            <a:endParaRPr lang="en-IN" sz="4400" dirty="0">
              <a:latin typeface="Brush Script MT" panose="03060802040406070304" pitchFamily="66" charset="0"/>
            </a:endParaRP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Speaker is deep in thought ; almost in a meditative trance.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Thoughts flow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Poem written in free </a:t>
            </a:r>
            <a:r>
              <a:rPr lang="en-IN" sz="4400" dirty="0" smtClean="0">
                <a:latin typeface="Brush Script MT" panose="03060802040406070304" pitchFamily="66" charset="0"/>
              </a:rPr>
              <a:t>verse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No division between his thoughts and his feelings</a:t>
            </a:r>
          </a:p>
          <a:p>
            <a:pPr lvl="0"/>
            <a:r>
              <a:rPr lang="en-IN" sz="4400" dirty="0">
                <a:latin typeface="Brush Script MT" panose="03060802040406070304" pitchFamily="66" charset="0"/>
              </a:rPr>
              <a:t>Open to interpretation</a:t>
            </a:r>
          </a:p>
          <a:p>
            <a:endParaRPr lang="en-IN" sz="4400" dirty="0"/>
          </a:p>
          <a:p>
            <a:pPr lvl="0"/>
            <a:endParaRPr lang="en-IN" sz="4400" dirty="0">
              <a:latin typeface="Brush Script MT" panose="03060802040406070304" pitchFamily="66" charset="0"/>
            </a:endParaRPr>
          </a:p>
          <a:p>
            <a:pPr lvl="0"/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215054"/>
            <a:ext cx="9652000" cy="1232747"/>
          </a:xfrm>
          <a:prstGeom prst="rect">
            <a:avLst/>
          </a:prstGeom>
          <a:solidFill>
            <a:srgbClr val="657867">
              <a:alpha val="66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Structure</a:t>
            </a:r>
            <a:endParaRPr lang="en-IN" sz="8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8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331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Wingdings</vt:lpstr>
      <vt:lpstr>Office Theme</vt:lpstr>
      <vt:lpstr>As One Listens to the 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One Listens to the Rain</dc:title>
  <dc:creator>Vagisha Pandey</dc:creator>
  <cp:lastModifiedBy>Vagisha Pandey</cp:lastModifiedBy>
  <cp:revision>23</cp:revision>
  <dcterms:created xsi:type="dcterms:W3CDTF">2018-12-18T02:07:57Z</dcterms:created>
  <dcterms:modified xsi:type="dcterms:W3CDTF">2018-12-18T08:38:40Z</dcterms:modified>
</cp:coreProperties>
</file>