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 id="2147483783" r:id="rId2"/>
    <p:sldMasterId id="2147483801" r:id="rId3"/>
    <p:sldMasterId id="2147483819" r:id="rId4"/>
    <p:sldMasterId id="2147483837" r:id="rId5"/>
  </p:sldMasterIdLst>
  <p:sldIdLst>
    <p:sldId id="256" r:id="rId6"/>
    <p:sldId id="257" r:id="rId7"/>
    <p:sldId id="258" r:id="rId8"/>
    <p:sldId id="259" r:id="rId9"/>
    <p:sldId id="261" r:id="rId10"/>
    <p:sldId id="262" r:id="rId11"/>
    <p:sldId id="265" r:id="rId12"/>
    <p:sldId id="266" r:id="rId13"/>
    <p:sldId id="263"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p:scale>
          <a:sx n="69" d="100"/>
          <a:sy n="69" d="100"/>
        </p:scale>
        <p:origin x="4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2001464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1625562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97BF-B982-49BF-94CF-45F70F0062B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91183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2887957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97BF-B982-49BF-94CF-45F70F0062B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9107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1976276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10486813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11446048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13487765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23889949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1155691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18002425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77C635-060F-42F6-BCC8-D3DBD93354E3}" type="datetimeFigureOut">
              <a:rPr lang="en-IN" smtClean="0"/>
              <a:t>16-02-2019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2423776044"/>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77C635-060F-42F6-BCC8-D3DBD93354E3}" type="datetimeFigureOut">
              <a:rPr lang="en-IN" smtClean="0"/>
              <a:t>16-02-2019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1090644070"/>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77C635-060F-42F6-BCC8-D3DBD93354E3}" type="datetimeFigureOut">
              <a:rPr lang="en-IN" smtClean="0"/>
              <a:t>16-02-2019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4708971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77C635-060F-42F6-BCC8-D3DBD93354E3}" type="datetimeFigureOut">
              <a:rPr lang="en-IN" smtClean="0"/>
              <a:t>16-02-2019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28443542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477C635-060F-42F6-BCC8-D3DBD93354E3}" type="datetimeFigureOut">
              <a:rPr lang="en-IN" smtClean="0"/>
              <a:t>16-02-2019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1232195832"/>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477C635-060F-42F6-BCC8-D3DBD93354E3}" type="datetimeFigureOut">
              <a:rPr lang="en-IN" smtClean="0"/>
              <a:t>16-02-2019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13447250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477C635-060F-42F6-BCC8-D3DBD93354E3}" type="datetimeFigureOut">
              <a:rPr lang="en-IN" smtClean="0"/>
              <a:t>16-02-2019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39191607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25339378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39366232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1909624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17636205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10430960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14456211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32701810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11939949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54497BF-B982-49BF-94CF-45F70F0062B8}"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18004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21421592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97BF-B982-49BF-94CF-45F70F0062B8}"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01729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77C635-060F-42F6-BCC8-D3DBD93354E3}" type="datetimeFigureOut">
              <a:rPr lang="en-IN" smtClean="0"/>
              <a:t>16-02-2019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4497BF-B982-49BF-94CF-45F70F0062B8}" type="slidenum">
              <a:rPr lang="en-IN" smtClean="0"/>
              <a:t>‹#›</a:t>
            </a:fld>
            <a:endParaRPr lang="en-IN"/>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3081488"/>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77C635-060F-42F6-BCC8-D3DBD93354E3}" type="datetimeFigureOut">
              <a:rPr lang="en-IN" smtClean="0"/>
              <a:t>16-02-2019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4497BF-B982-49BF-94CF-45F70F0062B8}"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1459110"/>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77C635-060F-42F6-BCC8-D3DBD93354E3}" type="datetimeFigureOut">
              <a:rPr lang="en-IN" smtClean="0"/>
              <a:t>16-02-2019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4497BF-B982-49BF-94CF-45F70F0062B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5661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77C635-060F-42F6-BCC8-D3DBD93354E3}" type="datetimeFigureOut">
              <a:rPr lang="en-IN" smtClean="0"/>
              <a:t>16-02-2019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516026428"/>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77C635-060F-42F6-BCC8-D3DBD93354E3}" type="datetimeFigureOut">
              <a:rPr lang="en-IN" smtClean="0"/>
              <a:t>16-02-2019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347569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477C635-060F-42F6-BCC8-D3DBD93354E3}" type="datetimeFigureOut">
              <a:rPr lang="en-IN" smtClean="0"/>
              <a:t>16-02-2019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4497BF-B982-49BF-94CF-45F70F0062B8}"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7450370"/>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477C635-060F-42F6-BCC8-D3DBD93354E3}" type="datetimeFigureOut">
              <a:rPr lang="en-IN" smtClean="0"/>
              <a:t>16-02-2019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29708929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477C635-060F-42F6-BCC8-D3DBD93354E3}" type="datetimeFigureOut">
              <a:rPr lang="en-IN" smtClean="0"/>
              <a:t>16-02-2019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31294387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97BF-B982-49BF-94CF-45F70F0062B8}"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9573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97BF-B982-49BF-94CF-45F70F0062B8}"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19923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337260425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97BF-B982-49BF-94CF-45F70F0062B8}"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924024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97BF-B982-49BF-94CF-45F70F0062B8}"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173729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97BF-B982-49BF-94CF-45F70F0062B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4563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77C635-060F-42F6-BCC8-D3DBD93354E3}" type="datetimeFigureOut">
              <a:rPr lang="en-IN" smtClean="0"/>
              <a:t>16-02-2019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3782572457"/>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97BF-B982-49BF-94CF-45F70F0062B8}"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70545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54497BF-B982-49BF-94CF-45F70F0062B8}"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11236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32066553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97BF-B982-49BF-94CF-45F70F0062B8}"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71579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77C635-060F-42F6-BCC8-D3DBD93354E3}" type="datetimeFigureOut">
              <a:rPr lang="en-IN" smtClean="0"/>
              <a:t>16-02-2019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1034464741"/>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77C635-060F-42F6-BCC8-D3DBD93354E3}" type="datetimeFigureOut">
              <a:rPr lang="en-IN" smtClean="0"/>
              <a:t>16-02-2019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4497BF-B982-49BF-94CF-45F70F0062B8}"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1492098"/>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77C635-060F-42F6-BCC8-D3DBD93354E3}" type="datetimeFigureOut">
              <a:rPr lang="en-IN" smtClean="0"/>
              <a:t>16-02-2019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4497BF-B982-49BF-94CF-45F70F0062B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29676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77C635-060F-42F6-BCC8-D3DBD93354E3}" type="datetimeFigureOut">
              <a:rPr lang="en-IN" smtClean="0"/>
              <a:t>16-02-2019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398446015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477C635-060F-42F6-BCC8-D3DBD93354E3}" type="datetimeFigureOut">
              <a:rPr lang="en-IN" smtClean="0"/>
              <a:t>16-02-2019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4497BF-B982-49BF-94CF-45F70F0062B8}"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003273"/>
      </p:ext>
    </p:extLst>
  </p:cSld>
  <p:clrMapOvr>
    <a:masterClrMapping/>
  </p:clrMapOvr>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477C635-060F-42F6-BCC8-D3DBD93354E3}" type="datetimeFigureOut">
              <a:rPr lang="en-IN" smtClean="0"/>
              <a:t>16-02-2019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1742966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77C635-060F-42F6-BCC8-D3DBD93354E3}" type="datetimeFigureOut">
              <a:rPr lang="en-IN" smtClean="0"/>
              <a:t>16-02-2019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284971434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477C635-060F-42F6-BCC8-D3DBD93354E3}" type="datetimeFigureOut">
              <a:rPr lang="en-IN" smtClean="0"/>
              <a:t>16-02-2019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230566576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97BF-B982-49BF-94CF-45F70F0062B8}"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023745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97BF-B982-49BF-94CF-45F70F0062B8}"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97481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313641081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97BF-B982-49BF-94CF-45F70F0062B8}"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315632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97BF-B982-49BF-94CF-45F70F0062B8}"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82497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97BF-B982-49BF-94CF-45F70F0062B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48519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97BF-B982-49BF-94CF-45F70F0062B8}"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076044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154497BF-B982-49BF-94CF-45F70F0062B8}" type="slidenum">
              <a:rPr lang="en-IN" smtClean="0"/>
              <a:t>‹#›</a:t>
            </a:fld>
            <a:endParaRPr lang="en-I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96053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3369921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77C635-060F-42F6-BCC8-D3DBD93354E3}" type="datetimeFigureOut">
              <a:rPr lang="en-IN" smtClean="0"/>
              <a:t>16-02-2019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326950315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154497BF-B982-49BF-94CF-45F70F0062B8}" type="slidenum">
              <a:rPr lang="en-IN" smtClean="0"/>
              <a:t>‹#›</a:t>
            </a:fld>
            <a:endParaRPr lang="en-I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581878273"/>
      </p:ext>
    </p:extLst>
  </p:cSld>
  <p:clrMapOvr>
    <a:overrideClrMapping bg1="dk1" tx1="lt1" bg2="dk2" tx2="lt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77C635-060F-42F6-BCC8-D3DBD93354E3}" type="datetimeFigureOut">
              <a:rPr lang="en-IN" smtClean="0"/>
              <a:t>16-02-2019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2166674949"/>
      </p:ext>
    </p:extLst>
  </p:cSld>
  <p:clrMapOvr>
    <a:masterClrMapping/>
  </p:clrMapOvr>
  <p:extLst mod="1">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77C635-060F-42F6-BCC8-D3DBD93354E3}" type="datetimeFigureOut">
              <a:rPr lang="en-IN" smtClean="0"/>
              <a:t>16-02-2019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1342207602"/>
      </p:ext>
    </p:extLst>
  </p:cSld>
  <p:clrMapOvr>
    <a:masterClrMapping/>
  </p:clrMapOvr>
  <p:extLst mod="1">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77C635-060F-42F6-BCC8-D3DBD93354E3}" type="datetimeFigureOut">
              <a:rPr lang="en-IN" smtClean="0"/>
              <a:t>16-02-2019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417846767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77C635-060F-42F6-BCC8-D3DBD93354E3}" type="datetimeFigureOut">
              <a:rPr lang="en-IN" smtClean="0"/>
              <a:t>16-02-2019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384546023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2477C635-060F-42F6-BCC8-D3DBD93354E3}" type="datetimeFigureOut">
              <a:rPr lang="en-IN" smtClean="0"/>
              <a:t>16-02-2019</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154497BF-B982-49BF-94CF-45F70F0062B8}" type="slidenum">
              <a:rPr lang="en-IN" smtClean="0"/>
              <a:t>‹#›</a:t>
            </a:fld>
            <a:endParaRPr lang="en-I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23442255"/>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2477C635-060F-42F6-BCC8-D3DBD93354E3}" type="datetimeFigureOut">
              <a:rPr lang="en-IN" smtClean="0"/>
              <a:t>16-02-2019</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IN"/>
          </a:p>
        </p:txBody>
      </p:sp>
      <p:sp>
        <p:nvSpPr>
          <p:cNvPr id="7" name="Slide Number Placeholder 6"/>
          <p:cNvSpPr>
            <a:spLocks noGrp="1"/>
          </p:cNvSpPr>
          <p:nvPr>
            <p:ph type="sldNum" sz="quarter" idx="12"/>
          </p:nvPr>
        </p:nvSpPr>
        <p:spPr>
          <a:xfrm>
            <a:off x="5687568" y="6375679"/>
            <a:ext cx="1234440" cy="345796"/>
          </a:xfrm>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183227120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173672365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77C635-060F-42F6-BCC8-D3DBD93354E3}" type="datetimeFigureOut">
              <a:rPr lang="en-IN" smtClean="0"/>
              <a:t>16-02-2019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4228468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77C635-060F-42F6-BCC8-D3DBD93354E3}" type="datetimeFigureOut">
              <a:rPr lang="en-IN" smtClean="0"/>
              <a:t>16-02-2019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388835683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477C635-060F-42F6-BCC8-D3DBD93354E3}" type="datetimeFigureOut">
              <a:rPr lang="en-IN" smtClean="0"/>
              <a:t>16-02-2019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4497BF-B982-49BF-94CF-45F70F0062B8}" type="slidenum">
              <a:rPr lang="en-IN" smtClean="0"/>
              <a:t>‹#›</a:t>
            </a:fld>
            <a:endParaRPr lang="en-IN"/>
          </a:p>
        </p:txBody>
      </p:sp>
    </p:spTree>
    <p:extLst>
      <p:ext uri="{BB962C8B-B14F-4D97-AF65-F5344CB8AC3E}">
        <p14:creationId xmlns:p14="http://schemas.microsoft.com/office/powerpoint/2010/main" val="89095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theme" Target="../theme/theme3.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image" Target="../media/image5.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image" Target="../media/image4.png"/><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theme" Target="../theme/theme4.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image" Target="../media/image10.png"/><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19" Type="http://schemas.openxmlformats.org/officeDocument/2006/relationships/image" Target="../media/image9.png"/><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5.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77C635-060F-42F6-BCC8-D3DBD93354E3}" type="datetimeFigureOut">
              <a:rPr lang="en-IN" smtClean="0"/>
              <a:t>16-02-2019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54497BF-B982-49BF-94CF-45F70F0062B8}" type="slidenum">
              <a:rPr lang="en-IN" smtClean="0"/>
              <a:t>‹#›</a:t>
            </a:fld>
            <a:endParaRPr lang="en-IN"/>
          </a:p>
        </p:txBody>
      </p:sp>
    </p:spTree>
    <p:extLst>
      <p:ext uri="{BB962C8B-B14F-4D97-AF65-F5344CB8AC3E}">
        <p14:creationId xmlns:p14="http://schemas.microsoft.com/office/powerpoint/2010/main" val="1119492675"/>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77C635-060F-42F6-BCC8-D3DBD93354E3}" type="datetimeFigureOut">
              <a:rPr lang="en-IN" smtClean="0"/>
              <a:t>16-02-2019</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54497BF-B982-49BF-94CF-45F70F0062B8}" type="slidenum">
              <a:rPr lang="en-IN" smtClean="0"/>
              <a:t>‹#›</a:t>
            </a:fld>
            <a:endParaRPr lang="en-IN"/>
          </a:p>
        </p:txBody>
      </p:sp>
    </p:spTree>
    <p:extLst>
      <p:ext uri="{BB962C8B-B14F-4D97-AF65-F5344CB8AC3E}">
        <p14:creationId xmlns:p14="http://schemas.microsoft.com/office/powerpoint/2010/main" val="763716553"/>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77C635-060F-42F6-BCC8-D3DBD93354E3}" type="datetimeFigureOut">
              <a:rPr lang="en-IN" smtClean="0"/>
              <a:t>16-02-2019</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54497BF-B982-49BF-94CF-45F70F0062B8}" type="slidenum">
              <a:rPr lang="en-IN" smtClean="0"/>
              <a:t>‹#›</a:t>
            </a:fld>
            <a:endParaRPr lang="en-IN"/>
          </a:p>
        </p:txBody>
      </p:sp>
    </p:spTree>
    <p:extLst>
      <p:ext uri="{BB962C8B-B14F-4D97-AF65-F5344CB8AC3E}">
        <p14:creationId xmlns:p14="http://schemas.microsoft.com/office/powerpoint/2010/main" val="710554616"/>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 id="214748381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77C635-060F-42F6-BCC8-D3DBD93354E3}" type="datetimeFigureOut">
              <a:rPr lang="en-IN" smtClean="0"/>
              <a:t>16-02-2019</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54497BF-B982-49BF-94CF-45F70F0062B8}" type="slidenum">
              <a:rPr lang="en-IN" smtClean="0"/>
              <a:t>‹#›</a:t>
            </a:fld>
            <a:endParaRPr lang="en-IN"/>
          </a:p>
        </p:txBody>
      </p:sp>
    </p:spTree>
    <p:extLst>
      <p:ext uri="{BB962C8B-B14F-4D97-AF65-F5344CB8AC3E}">
        <p14:creationId xmlns:p14="http://schemas.microsoft.com/office/powerpoint/2010/main" val="524616786"/>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 id="214748383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2477C635-060F-42F6-BCC8-D3DBD93354E3}" type="datetimeFigureOut">
              <a:rPr lang="en-IN" smtClean="0"/>
              <a:t>16-02-2019</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154497BF-B982-49BF-94CF-45F70F0062B8}" type="slidenum">
              <a:rPr lang="en-IN" smtClean="0"/>
              <a:t>‹#›</a:t>
            </a:fld>
            <a:endParaRPr lang="en-I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28866084"/>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4A12A-3544-4193-8BFF-19DDC01B1383}"/>
              </a:ext>
            </a:extLst>
          </p:cNvPr>
          <p:cNvSpPr>
            <a:spLocks noGrp="1"/>
          </p:cNvSpPr>
          <p:nvPr>
            <p:ph type="title"/>
          </p:nvPr>
        </p:nvSpPr>
        <p:spPr/>
        <p:txBody>
          <a:bodyPr/>
          <a:lstStyle/>
          <a:p>
            <a:pPr algn="ctr"/>
            <a:r>
              <a:rPr lang="en-IN" b="1" dirty="0">
                <a:latin typeface="Book Antiqua" panose="02040602050305030304" pitchFamily="18" charset="0"/>
              </a:rPr>
              <a:t>Dalai Lama Nobel Acceptance Speech</a:t>
            </a:r>
          </a:p>
        </p:txBody>
      </p:sp>
      <p:pic>
        <p:nvPicPr>
          <p:cNvPr id="7" name="Content Placeholder 6">
            <a:extLst>
              <a:ext uri="{FF2B5EF4-FFF2-40B4-BE49-F238E27FC236}">
                <a16:creationId xmlns:a16="http://schemas.microsoft.com/office/drawing/2014/main" id="{DC84BCA2-B12E-46D3-B43F-F4AACF668C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0018" y="1974574"/>
            <a:ext cx="9329530" cy="4744277"/>
          </a:xfrm>
        </p:spPr>
      </p:pic>
    </p:spTree>
    <p:extLst>
      <p:ext uri="{BB962C8B-B14F-4D97-AF65-F5344CB8AC3E}">
        <p14:creationId xmlns:p14="http://schemas.microsoft.com/office/powerpoint/2010/main" val="1120365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7018" y="1782618"/>
            <a:ext cx="6982691" cy="1446550"/>
          </a:xfrm>
          <a:prstGeom prst="rect">
            <a:avLst/>
          </a:prstGeom>
          <a:noFill/>
        </p:spPr>
        <p:txBody>
          <a:bodyPr wrap="square" rtlCol="0">
            <a:spAutoFit/>
          </a:bodyPr>
          <a:lstStyle/>
          <a:p>
            <a:pPr algn="ctr"/>
            <a:r>
              <a:rPr lang="en-IN" sz="8800" dirty="0" smtClean="0"/>
              <a:t>Thank You</a:t>
            </a:r>
            <a:endParaRPr lang="en-IN" sz="8800" dirty="0"/>
          </a:p>
        </p:txBody>
      </p:sp>
      <p:sp>
        <p:nvSpPr>
          <p:cNvPr id="4" name="TextBox 3"/>
          <p:cNvSpPr txBox="1"/>
          <p:nvPr/>
        </p:nvSpPr>
        <p:spPr>
          <a:xfrm>
            <a:off x="7148946" y="3565238"/>
            <a:ext cx="5061526" cy="1569660"/>
          </a:xfrm>
          <a:prstGeom prst="rect">
            <a:avLst/>
          </a:prstGeom>
          <a:noFill/>
        </p:spPr>
        <p:txBody>
          <a:bodyPr wrap="square" rtlCol="0">
            <a:spAutoFit/>
          </a:bodyPr>
          <a:lstStyle/>
          <a:p>
            <a:pPr>
              <a:lnSpc>
                <a:spcPct val="150000"/>
              </a:lnSpc>
            </a:pPr>
            <a:r>
              <a:rPr lang="en-IN" sz="2400" dirty="0" smtClean="0"/>
              <a:t>Presented</a:t>
            </a:r>
            <a:r>
              <a:rPr lang="en-IN" sz="2000" dirty="0" smtClean="0"/>
              <a:t> </a:t>
            </a:r>
            <a:r>
              <a:rPr lang="en-IN" sz="2400" dirty="0" smtClean="0"/>
              <a:t>By:</a:t>
            </a:r>
            <a:endParaRPr lang="en-IN" sz="2000" dirty="0" smtClean="0"/>
          </a:p>
          <a:p>
            <a:pPr>
              <a:lnSpc>
                <a:spcPct val="150000"/>
              </a:lnSpc>
            </a:pPr>
            <a:r>
              <a:rPr lang="en-IN" sz="2000" dirty="0"/>
              <a:t>Vartika </a:t>
            </a:r>
            <a:r>
              <a:rPr lang="en-IN" sz="2000" dirty="0" smtClean="0"/>
              <a:t>Chauhan - 1740867</a:t>
            </a:r>
            <a:endParaRPr lang="en-IN" sz="2000" dirty="0"/>
          </a:p>
          <a:p>
            <a:pPr>
              <a:lnSpc>
                <a:spcPct val="150000"/>
              </a:lnSpc>
            </a:pPr>
            <a:r>
              <a:rPr lang="en-IN" sz="2000" dirty="0" smtClean="0"/>
              <a:t>Shubhangi Bhatia - 1740860</a:t>
            </a:r>
          </a:p>
        </p:txBody>
      </p:sp>
    </p:spTree>
    <p:extLst>
      <p:ext uri="{BB962C8B-B14F-4D97-AF65-F5344CB8AC3E}">
        <p14:creationId xmlns:p14="http://schemas.microsoft.com/office/powerpoint/2010/main" val="1000758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72D07-B895-4B11-9320-004DE232DFF4}"/>
              </a:ext>
            </a:extLst>
          </p:cNvPr>
          <p:cNvSpPr>
            <a:spLocks noGrp="1"/>
          </p:cNvSpPr>
          <p:nvPr>
            <p:ph type="title"/>
          </p:nvPr>
        </p:nvSpPr>
        <p:spPr/>
        <p:txBody>
          <a:bodyPr>
            <a:normAutofit/>
          </a:bodyPr>
          <a:lstStyle/>
          <a:p>
            <a:pPr algn="ctr"/>
            <a:r>
              <a:rPr lang="en-IN" sz="4800" u="sng" dirty="0">
                <a:latin typeface="Book Antiqua" panose="02040602050305030304" pitchFamily="18" charset="0"/>
              </a:rPr>
              <a:t>Who was Dalai Lama?</a:t>
            </a:r>
          </a:p>
        </p:txBody>
      </p:sp>
      <p:sp>
        <p:nvSpPr>
          <p:cNvPr id="3" name="Content Placeholder 2">
            <a:extLst>
              <a:ext uri="{FF2B5EF4-FFF2-40B4-BE49-F238E27FC236}">
                <a16:creationId xmlns:a16="http://schemas.microsoft.com/office/drawing/2014/main" id="{B3CD80E0-0D24-4261-9FE1-C94AF248FB86}"/>
              </a:ext>
            </a:extLst>
          </p:cNvPr>
          <p:cNvSpPr>
            <a:spLocks noGrp="1"/>
          </p:cNvSpPr>
          <p:nvPr>
            <p:ph idx="1"/>
          </p:nvPr>
        </p:nvSpPr>
        <p:spPr/>
        <p:txBody>
          <a:bodyPr>
            <a:normAutofit/>
          </a:bodyPr>
          <a:lstStyle/>
          <a:p>
            <a:r>
              <a:rPr lang="en-IN" sz="2400" dirty="0">
                <a:latin typeface="Book Antiqua" panose="02040602050305030304" pitchFamily="18" charset="0"/>
              </a:rPr>
              <a:t>14</a:t>
            </a:r>
            <a:r>
              <a:rPr lang="en-IN" sz="2400" baseline="30000" dirty="0">
                <a:latin typeface="Book Antiqua" panose="02040602050305030304" pitchFamily="18" charset="0"/>
              </a:rPr>
              <a:t>th</a:t>
            </a:r>
            <a:r>
              <a:rPr lang="en-IN" sz="2400" dirty="0">
                <a:latin typeface="Book Antiqua" panose="02040602050305030304" pitchFamily="18" charset="0"/>
              </a:rPr>
              <a:t> Dalai Lama- Tenzin Gyatso : Monk of the Gelug School</a:t>
            </a:r>
          </a:p>
          <a:p>
            <a:r>
              <a:rPr lang="en-IN" sz="2400" dirty="0">
                <a:latin typeface="Book Antiqua" panose="02040602050305030304" pitchFamily="18" charset="0"/>
              </a:rPr>
              <a:t>Conflicts with the People’s Republic of China.</a:t>
            </a:r>
          </a:p>
          <a:p>
            <a:r>
              <a:rPr lang="en-IN" sz="2400" dirty="0">
                <a:latin typeface="Book Antiqua" panose="02040602050305030304" pitchFamily="18" charset="0"/>
              </a:rPr>
              <a:t>Exile To India</a:t>
            </a:r>
          </a:p>
          <a:p>
            <a:r>
              <a:rPr lang="en-IN" sz="2400" dirty="0">
                <a:latin typeface="Book Antiqua" panose="02040602050305030304" pitchFamily="18" charset="0"/>
              </a:rPr>
              <a:t>Public Figure</a:t>
            </a:r>
          </a:p>
        </p:txBody>
      </p:sp>
    </p:spTree>
    <p:extLst>
      <p:ext uri="{BB962C8B-B14F-4D97-AF65-F5344CB8AC3E}">
        <p14:creationId xmlns:p14="http://schemas.microsoft.com/office/powerpoint/2010/main" val="2637283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E353C-149F-4D84-A557-5C7A3E072E5B}"/>
              </a:ext>
            </a:extLst>
          </p:cNvPr>
          <p:cNvSpPr>
            <a:spLocks noGrp="1"/>
          </p:cNvSpPr>
          <p:nvPr>
            <p:ph type="title"/>
          </p:nvPr>
        </p:nvSpPr>
        <p:spPr>
          <a:xfrm>
            <a:off x="1351789" y="646044"/>
            <a:ext cx="10018713" cy="1752599"/>
          </a:xfrm>
        </p:spPr>
        <p:txBody>
          <a:bodyPr>
            <a:normAutofit/>
          </a:bodyPr>
          <a:lstStyle/>
          <a:p>
            <a:pPr algn="ctr"/>
            <a:r>
              <a:rPr lang="en-IN" sz="4800" u="sng" dirty="0">
                <a:latin typeface="Book Antiqua" panose="02040602050305030304" pitchFamily="18" charset="0"/>
              </a:rPr>
              <a:t>Tibet – China Conflict</a:t>
            </a:r>
          </a:p>
        </p:txBody>
      </p:sp>
      <p:sp>
        <p:nvSpPr>
          <p:cNvPr id="3" name="Content Placeholder 2">
            <a:extLst>
              <a:ext uri="{FF2B5EF4-FFF2-40B4-BE49-F238E27FC236}">
                <a16:creationId xmlns:a16="http://schemas.microsoft.com/office/drawing/2014/main" id="{08D994EC-EC29-41D4-9920-D2FBBC6E04EB}"/>
              </a:ext>
            </a:extLst>
          </p:cNvPr>
          <p:cNvSpPr>
            <a:spLocks noGrp="1"/>
          </p:cNvSpPr>
          <p:nvPr>
            <p:ph idx="1"/>
          </p:nvPr>
        </p:nvSpPr>
        <p:spPr>
          <a:xfrm>
            <a:off x="1484311" y="2857501"/>
            <a:ext cx="10018713" cy="3124201"/>
          </a:xfrm>
        </p:spPr>
        <p:txBody>
          <a:bodyPr/>
          <a:lstStyle/>
          <a:p>
            <a:r>
              <a:rPr lang="en-IN" sz="2800" dirty="0">
                <a:latin typeface="Book Antiqua" panose="02040602050305030304" pitchFamily="18" charset="0"/>
              </a:rPr>
              <a:t>Rule of China over Tibet – “CULTURAL GENOCIDE”</a:t>
            </a:r>
          </a:p>
          <a:p>
            <a:r>
              <a:rPr lang="en-IN" sz="2800" dirty="0">
                <a:latin typeface="Book Antiqua" panose="02040602050305030304" pitchFamily="18" charset="0"/>
              </a:rPr>
              <a:t>Beginning of Corruption in 1933 by RETING.</a:t>
            </a:r>
          </a:p>
          <a:p>
            <a:r>
              <a:rPr lang="en-IN" sz="2800" dirty="0">
                <a:latin typeface="Book Antiqua" panose="02040602050305030304" pitchFamily="18" charset="0"/>
              </a:rPr>
              <a:t>Exile of Dalai Lama – 1959.</a:t>
            </a:r>
          </a:p>
          <a:p>
            <a:r>
              <a:rPr lang="en-IN" sz="2800" dirty="0">
                <a:latin typeface="Book Antiqua" panose="02040602050305030304" pitchFamily="18" charset="0"/>
              </a:rPr>
              <a:t>Violence in Tibet started in 1989</a:t>
            </a:r>
            <a:r>
              <a:rPr lang="en-IN" dirty="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300887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855A4-9DD6-4E1D-BBFE-A5A7BD2F0FB3}"/>
              </a:ext>
            </a:extLst>
          </p:cNvPr>
          <p:cNvSpPr>
            <a:spLocks noGrp="1"/>
          </p:cNvSpPr>
          <p:nvPr>
            <p:ph type="title"/>
          </p:nvPr>
        </p:nvSpPr>
        <p:spPr/>
        <p:txBody>
          <a:bodyPr>
            <a:normAutofit/>
          </a:bodyPr>
          <a:lstStyle/>
          <a:p>
            <a:pPr algn="ctr"/>
            <a:r>
              <a:rPr lang="en-IN" sz="5400" u="sng" dirty="0">
                <a:latin typeface="Book Antiqua" panose="02040602050305030304" pitchFamily="18" charset="0"/>
              </a:rPr>
              <a:t>Nobel Peace Prize</a:t>
            </a:r>
          </a:p>
        </p:txBody>
      </p:sp>
      <p:sp>
        <p:nvSpPr>
          <p:cNvPr id="3" name="Content Placeholder 2">
            <a:extLst>
              <a:ext uri="{FF2B5EF4-FFF2-40B4-BE49-F238E27FC236}">
                <a16:creationId xmlns:a16="http://schemas.microsoft.com/office/drawing/2014/main" id="{FE345BDC-91ED-44FF-BF52-83DE098362C3}"/>
              </a:ext>
            </a:extLst>
          </p:cNvPr>
          <p:cNvSpPr>
            <a:spLocks noGrp="1"/>
          </p:cNvSpPr>
          <p:nvPr>
            <p:ph idx="1"/>
          </p:nvPr>
        </p:nvSpPr>
        <p:spPr/>
        <p:txBody>
          <a:bodyPr>
            <a:normAutofit/>
          </a:bodyPr>
          <a:lstStyle/>
          <a:p>
            <a:r>
              <a:rPr lang="en-IN" sz="2400" dirty="0" err="1">
                <a:latin typeface="Book Antiqua" panose="02040602050305030304" pitchFamily="18" charset="0"/>
              </a:rPr>
              <a:t>Awaded</a:t>
            </a:r>
            <a:r>
              <a:rPr lang="en-IN" sz="2400" dirty="0">
                <a:latin typeface="Book Antiqua" panose="02040602050305030304" pitchFamily="18" charset="0"/>
              </a:rPr>
              <a:t> to those who have “done the most or the best work for fraternity between nations, for the abolition or reduction of standing armies and for the holding and promotion of peace congresses”.</a:t>
            </a:r>
          </a:p>
          <a:p>
            <a:r>
              <a:rPr lang="en-IN" sz="2400" dirty="0">
                <a:latin typeface="Book Antiqua" panose="02040602050305030304" pitchFamily="18" charset="0"/>
              </a:rPr>
              <a:t>Received by Dalai Lama in 1989 after the  Tiananmen Square protests.</a:t>
            </a:r>
          </a:p>
        </p:txBody>
      </p:sp>
    </p:spTree>
    <p:extLst>
      <p:ext uri="{BB962C8B-B14F-4D97-AF65-F5344CB8AC3E}">
        <p14:creationId xmlns:p14="http://schemas.microsoft.com/office/powerpoint/2010/main" val="4851470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3620" y="455052"/>
            <a:ext cx="8187071" cy="1503057"/>
          </a:xfrm>
        </p:spPr>
        <p:txBody>
          <a:bodyPr>
            <a:noAutofit/>
          </a:bodyPr>
          <a:lstStyle/>
          <a:p>
            <a:pPr algn="ctr"/>
            <a:r>
              <a:rPr lang="en-IN" sz="5400" dirty="0" smtClean="0">
                <a:latin typeface="Algerian" panose="04020705040A02060702" pitchFamily="82" charset="0"/>
              </a:rPr>
              <a:t>Key points in the speech</a:t>
            </a:r>
            <a:endParaRPr lang="en-IN" sz="5400" dirty="0">
              <a:latin typeface="Algerian" panose="04020705040A02060702" pitchFamily="82" charset="0"/>
            </a:endParaRPr>
          </a:p>
        </p:txBody>
      </p:sp>
      <p:sp>
        <p:nvSpPr>
          <p:cNvPr id="3" name="Text Placeholder 2"/>
          <p:cNvSpPr>
            <a:spLocks noGrp="1"/>
          </p:cNvSpPr>
          <p:nvPr>
            <p:ph type="body" idx="1"/>
          </p:nvPr>
        </p:nvSpPr>
        <p:spPr>
          <a:xfrm>
            <a:off x="2743201" y="1856508"/>
            <a:ext cx="9125526" cy="4535055"/>
          </a:xfrm>
        </p:spPr>
        <p:txBody>
          <a:bodyPr>
            <a:normAutofit/>
          </a:bodyPr>
          <a:lstStyle/>
          <a:p>
            <a:pPr marL="285750" indent="-285750">
              <a:lnSpc>
                <a:spcPct val="150000"/>
              </a:lnSpc>
              <a:buFont typeface="Arial" panose="020B0604020202020204" pitchFamily="34" charset="0"/>
              <a:buChar char="•"/>
            </a:pPr>
            <a:r>
              <a:rPr lang="en-IN" sz="2400" b="0" cap="none" dirty="0" smtClean="0">
                <a:latin typeface="Times New Roman" panose="02020603050405020304" pitchFamily="18" charset="0"/>
                <a:cs typeface="Times New Roman" panose="02020603050405020304" pitchFamily="18" charset="0"/>
              </a:rPr>
              <a:t>True values of altruism, love, compassion and non-violence.</a:t>
            </a:r>
          </a:p>
          <a:p>
            <a:pPr marL="285750" indent="-285750">
              <a:lnSpc>
                <a:spcPct val="150000"/>
              </a:lnSpc>
              <a:buFont typeface="Arial" panose="020B0604020202020204" pitchFamily="34" charset="0"/>
              <a:buChar char="•"/>
            </a:pPr>
            <a:r>
              <a:rPr lang="en-IN" sz="2400" b="0" cap="none" dirty="0" smtClean="0">
                <a:latin typeface="Times New Roman" panose="02020603050405020304" pitchFamily="18" charset="0"/>
                <a:cs typeface="Times New Roman" panose="02020603050405020304" pitchFamily="18" charset="0"/>
              </a:rPr>
              <a:t>Representation of everyone who is oppressed and is struggling.</a:t>
            </a:r>
          </a:p>
          <a:p>
            <a:pPr marL="285750" indent="-285750">
              <a:lnSpc>
                <a:spcPct val="150000"/>
              </a:lnSpc>
              <a:buFont typeface="Arial" panose="020B0604020202020204" pitchFamily="34" charset="0"/>
              <a:buChar char="•"/>
            </a:pPr>
            <a:r>
              <a:rPr lang="en-IN" sz="2400" b="0" cap="none" dirty="0" smtClean="0">
                <a:latin typeface="Times New Roman" panose="02020603050405020304" pitchFamily="18" charset="0"/>
                <a:cs typeface="Times New Roman" panose="02020603050405020304" pitchFamily="18" charset="0"/>
              </a:rPr>
              <a:t>Tribute to Mahatma Gandhi.</a:t>
            </a:r>
          </a:p>
          <a:p>
            <a:pPr marL="285750" indent="-285750">
              <a:lnSpc>
                <a:spcPct val="150000"/>
              </a:lnSpc>
              <a:buFont typeface="Arial" panose="020B0604020202020204" pitchFamily="34" charset="0"/>
              <a:buChar char="•"/>
            </a:pPr>
            <a:r>
              <a:rPr lang="en-IN" sz="2400" b="0" cap="none" dirty="0" smtClean="0">
                <a:latin typeface="Times New Roman" panose="02020603050405020304" pitchFamily="18" charset="0"/>
                <a:cs typeface="Times New Roman" panose="02020603050405020304" pitchFamily="18" charset="0"/>
              </a:rPr>
              <a:t>Destruction of national and cultural identities of Tibetans.</a:t>
            </a:r>
          </a:p>
        </p:txBody>
      </p:sp>
    </p:spTree>
    <p:extLst>
      <p:ext uri="{BB962C8B-B14F-4D97-AF65-F5344CB8AC3E}">
        <p14:creationId xmlns:p14="http://schemas.microsoft.com/office/powerpoint/2010/main" val="4276636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 Points continued </a:t>
            </a:r>
            <a:endParaRPr lang="en-IN" dirty="0"/>
          </a:p>
        </p:txBody>
      </p:sp>
      <p:sp>
        <p:nvSpPr>
          <p:cNvPr id="3" name="Content Placeholder 2"/>
          <p:cNvSpPr>
            <a:spLocks noGrp="1"/>
          </p:cNvSpPr>
          <p:nvPr>
            <p:ph idx="1"/>
          </p:nvPr>
        </p:nvSpPr>
        <p:spPr>
          <a:xfrm>
            <a:off x="4091709" y="2556932"/>
            <a:ext cx="6804888" cy="3318936"/>
          </a:xfrm>
        </p:spPr>
        <p:txBody>
          <a:bodyPr/>
          <a:lstStyle/>
          <a:p>
            <a:r>
              <a:rPr lang="en-IN" dirty="0" smtClean="0"/>
              <a:t>Wishes for Liberation of Tibet.</a:t>
            </a:r>
          </a:p>
          <a:p>
            <a:r>
              <a:rPr lang="en-IN" dirty="0" smtClean="0"/>
              <a:t>“Crime”: To wish for an independent country</a:t>
            </a:r>
          </a:p>
          <a:p>
            <a:r>
              <a:rPr lang="en-IN" dirty="0" smtClean="0"/>
              <a:t>Teachings of Buddha</a:t>
            </a:r>
          </a:p>
          <a:p>
            <a:pPr marL="457200" indent="-457200">
              <a:buFont typeface="+mj-lt"/>
              <a:buAutoNum type="alphaLcPeriod"/>
            </a:pPr>
            <a:r>
              <a:rPr lang="en-IN" dirty="0" smtClean="0"/>
              <a:t>Non-violence: </a:t>
            </a:r>
          </a:p>
          <a:p>
            <a:pPr marL="0" indent="0">
              <a:buNone/>
            </a:pPr>
            <a:r>
              <a:rPr lang="en-IN" dirty="0" smtClean="0"/>
              <a:t>“We are trying to end suffering, not to inflict our suffering on others.</a:t>
            </a:r>
            <a:r>
              <a:rPr lang="en-IN" dirty="0" smtClean="0"/>
              <a:t>”</a:t>
            </a:r>
          </a:p>
          <a:p>
            <a:pPr marL="457200" indent="-457200">
              <a:buFont typeface="+mj-lt"/>
              <a:buAutoNum type="alphaLcPeriod"/>
            </a:pPr>
            <a:endParaRPr lang="en-IN" dirty="0"/>
          </a:p>
          <a:p>
            <a:pPr marL="457200" indent="-457200">
              <a:buFont typeface="+mj-lt"/>
              <a:buAutoNum type="alphaLcPeriod"/>
            </a:pPr>
            <a:endParaRPr lang="en-IN" dirty="0" smtClean="0"/>
          </a:p>
        </p:txBody>
      </p:sp>
      <p:pic>
        <p:nvPicPr>
          <p:cNvPr id="5" name="Picture 4"/>
          <p:cNvPicPr>
            <a:picLocks noChangeAspect="1"/>
          </p:cNvPicPr>
          <p:nvPr/>
        </p:nvPicPr>
        <p:blipFill>
          <a:blip r:embed="rId2"/>
          <a:stretch>
            <a:fillRect/>
          </a:stretch>
        </p:blipFill>
        <p:spPr>
          <a:xfrm>
            <a:off x="835606" y="2588421"/>
            <a:ext cx="3163740" cy="3287447"/>
          </a:xfrm>
          <a:prstGeom prst="rect">
            <a:avLst/>
          </a:prstGeom>
        </p:spPr>
      </p:pic>
    </p:spTree>
    <p:extLst>
      <p:ext uri="{BB962C8B-B14F-4D97-AF65-F5344CB8AC3E}">
        <p14:creationId xmlns:p14="http://schemas.microsoft.com/office/powerpoint/2010/main" val="29909968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73892"/>
            <a:ext cx="10018713" cy="1256145"/>
          </a:xfrm>
        </p:spPr>
        <p:txBody>
          <a:bodyPr/>
          <a:lstStyle/>
          <a:p>
            <a:r>
              <a:rPr lang="en-IN" dirty="0" smtClean="0"/>
              <a:t>FIVE POINT PLAN</a:t>
            </a:r>
            <a:endParaRPr lang="en-IN" dirty="0"/>
          </a:p>
        </p:txBody>
      </p:sp>
      <p:sp>
        <p:nvSpPr>
          <p:cNvPr id="3" name="Content Placeholder 2"/>
          <p:cNvSpPr>
            <a:spLocks noGrp="1"/>
          </p:cNvSpPr>
          <p:nvPr>
            <p:ph idx="1"/>
          </p:nvPr>
        </p:nvSpPr>
        <p:spPr>
          <a:xfrm>
            <a:off x="1484311" y="1533236"/>
            <a:ext cx="10018713" cy="4396509"/>
          </a:xfrm>
        </p:spPr>
        <p:txBody>
          <a:bodyPr>
            <a:noAutofit/>
          </a:bodyPr>
          <a:lstStyle/>
          <a:p>
            <a:pPr marL="0" indent="0">
              <a:lnSpc>
                <a:spcPct val="160000"/>
              </a:lnSpc>
              <a:buNone/>
            </a:pPr>
            <a:r>
              <a:rPr lang="en-US" sz="2000" dirty="0"/>
              <a:t>This peace plan contains five basic components:</a:t>
            </a:r>
          </a:p>
          <a:p>
            <a:pPr marL="0" indent="0">
              <a:lnSpc>
                <a:spcPct val="160000"/>
              </a:lnSpc>
              <a:buNone/>
            </a:pPr>
            <a:r>
              <a:rPr lang="en-US" sz="2000" dirty="0"/>
              <a:t>1. Transformation of the whole of Tibet into a zone of peace;</a:t>
            </a:r>
            <a:br>
              <a:rPr lang="en-US" sz="2000" dirty="0"/>
            </a:br>
            <a:r>
              <a:rPr lang="en-US" sz="2000" dirty="0"/>
              <a:t>2. Abandonment of China's population transfer policy which threatens the very existence of the Tibetans as a people;</a:t>
            </a:r>
            <a:br>
              <a:rPr lang="en-US" sz="2000" dirty="0"/>
            </a:br>
            <a:r>
              <a:rPr lang="en-US" sz="2000" dirty="0"/>
              <a:t>3. Respect for the Tibetan people's fundamental human rights and democratic freedoms;</a:t>
            </a:r>
            <a:br>
              <a:rPr lang="en-US" sz="2000" dirty="0"/>
            </a:br>
            <a:r>
              <a:rPr lang="en-US" sz="2000" dirty="0"/>
              <a:t>4. Restoration and protection of Tibet's natural environment and the abandonment of China's use of Tibet for the production of nuclear weapons and dumping of nuclear waste;</a:t>
            </a:r>
            <a:br>
              <a:rPr lang="en-US" sz="2000" dirty="0"/>
            </a:br>
            <a:r>
              <a:rPr lang="en-US" sz="2000" dirty="0"/>
              <a:t> 5. Commencement of earnest negotiations on the future status of Tibet and of relations between the Tibetan and Chinese peoples</a:t>
            </a:r>
            <a:r>
              <a:rPr lang="en-US" sz="2000" dirty="0" smtClean="0"/>
              <a:t>.</a:t>
            </a:r>
            <a:endParaRPr lang="en-US" sz="2000" dirty="0"/>
          </a:p>
        </p:txBody>
      </p:sp>
    </p:spTree>
    <p:extLst>
      <p:ext uri="{BB962C8B-B14F-4D97-AF65-F5344CB8AC3E}">
        <p14:creationId xmlns:p14="http://schemas.microsoft.com/office/powerpoint/2010/main" val="26246638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65964" y="1073888"/>
            <a:ext cx="6664036" cy="366985"/>
          </a:xfrm>
        </p:spPr>
        <p:txBody>
          <a:bodyPr>
            <a:normAutofit fontScale="90000"/>
          </a:bodyPr>
          <a:lstStyle/>
          <a:p>
            <a:endParaRPr lang="en-IN" dirty="0"/>
          </a:p>
        </p:txBody>
      </p:sp>
      <p:sp>
        <p:nvSpPr>
          <p:cNvPr id="3" name="Content Placeholder 2"/>
          <p:cNvSpPr>
            <a:spLocks noGrp="1"/>
          </p:cNvSpPr>
          <p:nvPr>
            <p:ph type="body" idx="1"/>
          </p:nvPr>
        </p:nvSpPr>
        <p:spPr>
          <a:xfrm>
            <a:off x="2974109" y="1440874"/>
            <a:ext cx="8455891" cy="4488872"/>
          </a:xfrm>
        </p:spPr>
        <p:txBody>
          <a:bodyPr>
            <a:normAutofit/>
          </a:bodyPr>
          <a:lstStyle/>
          <a:p>
            <a:pPr marL="342900" indent="-342900">
              <a:buFont typeface="Arial" panose="020B0604020202020204" pitchFamily="34" charset="0"/>
              <a:buChar char="•"/>
            </a:pPr>
            <a:r>
              <a:rPr lang="en-IN" cap="none" dirty="0" smtClean="0">
                <a:latin typeface="Times New Roman" panose="02020603050405020304" pitchFamily="18" charset="0"/>
                <a:cs typeface="Times New Roman" panose="02020603050405020304" pitchFamily="18" charset="0"/>
              </a:rPr>
              <a:t>“Suffering is caused by ignorance”</a:t>
            </a:r>
          </a:p>
          <a:p>
            <a:endParaRPr lang="en-IN" cap="none"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cap="none" dirty="0" smtClean="0">
                <a:latin typeface="Times New Roman" panose="02020603050405020304" pitchFamily="18" charset="0"/>
                <a:cs typeface="Times New Roman" panose="02020603050405020304" pitchFamily="18" charset="0"/>
              </a:rPr>
              <a:t>“True happiness comes from a sense of inner peace and contentment”</a:t>
            </a:r>
          </a:p>
          <a:p>
            <a:pPr marL="342900" indent="-342900">
              <a:buFont typeface="Arial" panose="020B0604020202020204" pitchFamily="34" charset="0"/>
              <a:buChar char="•"/>
            </a:pPr>
            <a:endParaRPr lang="en-IN" cap="none"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cap="none" dirty="0" smtClean="0">
                <a:latin typeface="Times New Roman" panose="02020603050405020304" pitchFamily="18" charset="0"/>
                <a:cs typeface="Times New Roman" panose="02020603050405020304" pitchFamily="18" charset="0"/>
              </a:rPr>
              <a:t>Fundamental unity: science and religion</a:t>
            </a:r>
          </a:p>
          <a:p>
            <a:pPr marL="342900" indent="-342900">
              <a:buFont typeface="Arial" panose="020B0604020202020204" pitchFamily="34" charset="0"/>
              <a:buChar char="•"/>
            </a:pPr>
            <a:endParaRPr lang="en-IN" cap="none"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cap="none" dirty="0" smtClean="0">
                <a:latin typeface="Times New Roman" panose="02020603050405020304" pitchFamily="18" charset="0"/>
                <a:cs typeface="Times New Roman" panose="02020603050405020304" pitchFamily="18" charset="0"/>
              </a:rPr>
              <a:t>Build a better world with understanding and love</a:t>
            </a:r>
          </a:p>
          <a:p>
            <a:pPr marL="342900" indent="-342900">
              <a:buFont typeface="Arial" panose="020B0604020202020204" pitchFamily="34" charset="0"/>
              <a:buChar char="•"/>
            </a:pP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36836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600" dirty="0" smtClean="0"/>
              <a:t>Conclusion</a:t>
            </a:r>
            <a:endParaRPr lang="en-IN" sz="6600" dirty="0"/>
          </a:p>
        </p:txBody>
      </p:sp>
      <p:sp>
        <p:nvSpPr>
          <p:cNvPr id="3" name="Content Placeholder 2"/>
          <p:cNvSpPr>
            <a:spLocks noGrp="1"/>
          </p:cNvSpPr>
          <p:nvPr>
            <p:ph idx="1"/>
          </p:nvPr>
        </p:nvSpPr>
        <p:spPr>
          <a:xfrm>
            <a:off x="677334" y="2160589"/>
            <a:ext cx="9122448" cy="4323338"/>
          </a:xfrm>
        </p:spPr>
        <p:txBody>
          <a:bodyPr>
            <a:normAutofit/>
          </a:bodyPr>
          <a:lstStyle/>
          <a:p>
            <a:r>
              <a:rPr lang="en-IN" sz="2400" dirty="0" smtClean="0"/>
              <a:t>AIM: Motivation</a:t>
            </a:r>
          </a:p>
          <a:p>
            <a:r>
              <a:rPr lang="en-IN" sz="2400" dirty="0" smtClean="0"/>
              <a:t>Primary message: To build a better world through love and </a:t>
            </a:r>
            <a:r>
              <a:rPr lang="en-IN" sz="2400" dirty="0" smtClean="0"/>
              <a:t>understanding, reducing pain and suffering.</a:t>
            </a:r>
            <a:endParaRPr lang="en-IN" sz="2400" dirty="0" smtClean="0"/>
          </a:p>
          <a:p>
            <a:r>
              <a:rPr lang="en-IN" sz="2400" dirty="0" smtClean="0"/>
              <a:t>Ended on a hopeful note</a:t>
            </a:r>
          </a:p>
          <a:p>
            <a:r>
              <a:rPr lang="en-IN" sz="2400" dirty="0" smtClean="0"/>
              <a:t>Impact of the speech</a:t>
            </a:r>
          </a:p>
          <a:p>
            <a:r>
              <a:rPr lang="en-IN" sz="2400" dirty="0"/>
              <a:t>Objective achieved: Not </a:t>
            </a:r>
            <a:r>
              <a:rPr lang="en-IN" sz="2400" dirty="0" smtClean="0"/>
              <a:t>yet</a:t>
            </a:r>
            <a:endParaRPr lang="en-IN" sz="2400" dirty="0"/>
          </a:p>
        </p:txBody>
      </p:sp>
    </p:spTree>
    <p:extLst>
      <p:ext uri="{BB962C8B-B14F-4D97-AF65-F5344CB8AC3E}">
        <p14:creationId xmlns:p14="http://schemas.microsoft.com/office/powerpoint/2010/main" val="2877902916"/>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image" Target="../media/image2.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3.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4.xml><?xml version="1.0" encoding="utf-8"?>
<a:theme xmlns:a="http://schemas.openxmlformats.org/drawingml/2006/main" name="1_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5.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Ion Boardroom</Template>
  <TotalTime>2319</TotalTime>
  <Words>304</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10</vt:i4>
      </vt:variant>
    </vt:vector>
  </HeadingPairs>
  <TitlesOfParts>
    <vt:vector size="25" baseType="lpstr">
      <vt:lpstr>Algerian</vt:lpstr>
      <vt:lpstr>Arial</vt:lpstr>
      <vt:lpstr>Book Antiqua</vt:lpstr>
      <vt:lpstr>Corbel</vt:lpstr>
      <vt:lpstr>Garamond</vt:lpstr>
      <vt:lpstr>Gill Sans MT</vt:lpstr>
      <vt:lpstr>Impact</vt:lpstr>
      <vt:lpstr>Times New Roman</vt:lpstr>
      <vt:lpstr>Trebuchet MS</vt:lpstr>
      <vt:lpstr>Wingdings 3</vt:lpstr>
      <vt:lpstr>Facet</vt:lpstr>
      <vt:lpstr>Parallax</vt:lpstr>
      <vt:lpstr>Organic</vt:lpstr>
      <vt:lpstr>1_Organic</vt:lpstr>
      <vt:lpstr>Badge</vt:lpstr>
      <vt:lpstr>Dalai Lama Nobel Acceptance Speech</vt:lpstr>
      <vt:lpstr>Who was Dalai Lama?</vt:lpstr>
      <vt:lpstr>Tibet – China Conflict</vt:lpstr>
      <vt:lpstr>Nobel Peace Prize</vt:lpstr>
      <vt:lpstr>Key points in the speech</vt:lpstr>
      <vt:lpstr>Key Points continued </vt:lpstr>
      <vt:lpstr>FIVE POINT PLAN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Dalai Lama Nobel Acceptance Speech</dc:title>
  <dc:creator>vartika chauhan</dc:creator>
  <cp:lastModifiedBy>Shubhangi Bhatia</cp:lastModifiedBy>
  <cp:revision>25</cp:revision>
  <dcterms:created xsi:type="dcterms:W3CDTF">2019-02-09T13:22:05Z</dcterms:created>
  <dcterms:modified xsi:type="dcterms:W3CDTF">2019-02-16T02:44:11Z</dcterms:modified>
</cp:coreProperties>
</file>