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Slab"/>
      <p:regular r:id="rId26"/>
      <p:bold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Slab-regular.fntdata"/><Relationship Id="rId25" Type="http://schemas.openxmlformats.org/officeDocument/2006/relationships/slide" Target="slides/slide21.xml"/><Relationship Id="rId28" Type="http://schemas.openxmlformats.org/officeDocument/2006/relationships/font" Target="fonts/Average-regular.fntdata"/><Relationship Id="rId27" Type="http://schemas.openxmlformats.org/officeDocument/2006/relationships/font" Target="fonts/RobotoSlab-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c3f8841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c3f8841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c3f8841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c3f8841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c3f8841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c3f8841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fc3f8841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c3f8841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c3f884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c3f884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c3f884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c3f884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fc3f8841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fc3f8841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59fbbf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59fbbf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By making use of labour camps and Ghettos. Later the ghettos were shut down.</a:t>
            </a:r>
            <a:endParaRPr/>
          </a:p>
          <a:p>
            <a:pPr indent="-298450" lvl="0" marL="457200" rtl="0" algn="l">
              <a:spcBef>
                <a:spcPts val="0"/>
              </a:spcBef>
              <a:spcAft>
                <a:spcPts val="0"/>
              </a:spcAft>
              <a:buSzPts val="1100"/>
              <a:buAutoNum type="arabicPeriod"/>
            </a:pPr>
            <a:r>
              <a:rPr lang="en"/>
              <a:t>Transported 1000s of Jews by congested trains to the concentration camps</a:t>
            </a:r>
            <a:endParaRPr/>
          </a:p>
          <a:p>
            <a:pPr indent="-298450" lvl="0" marL="457200" rtl="0" algn="l">
              <a:spcBef>
                <a:spcPts val="0"/>
              </a:spcBef>
              <a:spcAft>
                <a:spcPts val="0"/>
              </a:spcAft>
              <a:buSzPts val="1100"/>
              <a:buAutoNum type="arabicPeriod"/>
            </a:pPr>
            <a:r>
              <a:rPr lang="en"/>
              <a:t>Wanted to get rid of sick Jews, so they shot them on spot. Young Jews in the labour camps were exploited for free work and then sent to the gas chambers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cd10a05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cd10a05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cd10a05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cd10a05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0474ceed8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474ceed8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c07c07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c07c07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fc07c07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fc07c07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f8934f5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8934f5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Shoah-catastrophe. </a:t>
            </a:r>
            <a:r>
              <a:rPr lang="en"/>
              <a:t>b/w 1940-45. Jews an evil race.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d10a05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d10a05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cd10a059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cd10a059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fc07c07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fc07c07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fc07c07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c07c07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fc07c07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fc07c07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c3f8841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c3f8841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HOLOCAUST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Morning After</a:t>
            </a:r>
            <a:endParaRPr/>
          </a:p>
        </p:txBody>
      </p:sp>
      <p:sp>
        <p:nvSpPr>
          <p:cNvPr id="113" name="Google Shape;113;p22"/>
          <p:cNvSpPr txBox="1"/>
          <p:nvPr>
            <p:ph idx="1" type="body"/>
          </p:nvPr>
        </p:nvSpPr>
        <p:spPr>
          <a:xfrm>
            <a:off x="311700" y="1291125"/>
            <a:ext cx="8520600" cy="320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30,000 German Jewish men arrested for the "crime" of being Jewish </a:t>
            </a:r>
            <a:endParaRPr/>
          </a:p>
          <a:p>
            <a:pPr indent="-342900" lvl="0" marL="457200" rtl="0" algn="l">
              <a:lnSpc>
                <a:spcPct val="150000"/>
              </a:lnSpc>
              <a:spcBef>
                <a:spcPts val="0"/>
              </a:spcBef>
              <a:spcAft>
                <a:spcPts val="0"/>
              </a:spcAft>
              <a:buSzPts val="1800"/>
              <a:buChar char="-"/>
            </a:pPr>
            <a:r>
              <a:rPr lang="en"/>
              <a:t>Sent to concentration camps</a:t>
            </a:r>
            <a:endParaRPr/>
          </a:p>
          <a:p>
            <a:pPr indent="-342900" lvl="0" marL="457200" rtl="0" algn="l">
              <a:lnSpc>
                <a:spcPct val="150000"/>
              </a:lnSpc>
              <a:spcBef>
                <a:spcPts val="0"/>
              </a:spcBef>
              <a:spcAft>
                <a:spcPts val="0"/>
              </a:spcAft>
              <a:buSzPts val="1800"/>
              <a:buChar char="-"/>
            </a:pPr>
            <a:r>
              <a:rPr lang="en"/>
              <a:t>Businesses owned by Jews not allowed to reopen unless managed by non-Jews</a:t>
            </a:r>
            <a:endParaRPr/>
          </a:p>
          <a:p>
            <a:pPr indent="-342900" lvl="0" marL="457200" rtl="0" algn="l">
              <a:lnSpc>
                <a:spcPct val="150000"/>
              </a:lnSpc>
              <a:spcBef>
                <a:spcPts val="0"/>
              </a:spcBef>
              <a:spcAft>
                <a:spcPts val="0"/>
              </a:spcAft>
              <a:buSzPts val="1800"/>
              <a:buChar char="-"/>
            </a:pPr>
            <a:r>
              <a:rPr lang="en"/>
              <a:t>Curfews placed on Jews</a:t>
            </a:r>
            <a:endParaRPr/>
          </a:p>
          <a:p>
            <a:pPr indent="-342900" lvl="0" marL="457200" rtl="0" algn="l">
              <a:lnSpc>
                <a:spcPct val="150000"/>
              </a:lnSpc>
              <a:spcBef>
                <a:spcPts val="0"/>
              </a:spcBef>
              <a:spcAft>
                <a:spcPts val="0"/>
              </a:spcAft>
              <a:buSzPts val="1800"/>
              <a:buChar char="-"/>
            </a:pPr>
            <a:r>
              <a:rPr lang="en"/>
              <a:t>Difficult for children and teenagers:</a:t>
            </a:r>
            <a:endParaRPr/>
          </a:p>
          <a:p>
            <a:pPr indent="0" lvl="0" marL="457200" rtl="0" algn="l">
              <a:lnSpc>
                <a:spcPct val="150000"/>
              </a:lnSpc>
              <a:spcBef>
                <a:spcPts val="0"/>
              </a:spcBef>
              <a:spcAft>
                <a:spcPts val="0"/>
              </a:spcAft>
              <a:buNone/>
            </a:pPr>
            <a:r>
              <a:rPr lang="en"/>
              <a:t>Barred from entering museums, public playgrounds, and swimming pools</a:t>
            </a:r>
            <a:endParaRPr/>
          </a:p>
          <a:p>
            <a:pPr indent="0" lvl="0" marL="457200" rtl="0" algn="l">
              <a:lnSpc>
                <a:spcPct val="150000"/>
              </a:lnSpc>
              <a:spcBef>
                <a:spcPts val="0"/>
              </a:spcBef>
              <a:spcAft>
                <a:spcPts val="0"/>
              </a:spcAft>
              <a:buNone/>
            </a:pPr>
            <a:r>
              <a:rPr lang="en"/>
              <a:t>Expelled from the public schools</a:t>
            </a:r>
            <a:endParaRPr/>
          </a:p>
          <a:p>
            <a:pPr indent="-342900" lvl="0" marL="457200" rtl="0" algn="l">
              <a:lnSpc>
                <a:spcPct val="150000"/>
              </a:lnSpc>
              <a:spcBef>
                <a:spcPts val="0"/>
              </a:spcBef>
              <a:spcAft>
                <a:spcPts val="0"/>
              </a:spcAft>
              <a:buSzPts val="1800"/>
              <a:buChar char="-"/>
            </a:pPr>
            <a:r>
              <a:rPr lang="en"/>
              <a:t>Youngsters were segregated </a:t>
            </a:r>
            <a:r>
              <a:rPr lang="en"/>
              <a:t>in Germany</a:t>
            </a:r>
            <a:endParaRPr/>
          </a:p>
          <a:p>
            <a:pPr indent="0" lvl="0" marL="457200" rtl="0" algn="l">
              <a:lnSpc>
                <a:spcPct val="150000"/>
              </a:lnSpc>
              <a:spcBef>
                <a:spcPts val="0"/>
              </a:spcBef>
              <a:spcAft>
                <a:spcPts val="0"/>
              </a:spcAft>
              <a:buNone/>
            </a:pPr>
            <a:r>
              <a:t/>
            </a:r>
            <a:endParaRPr sz="1400"/>
          </a:p>
          <a:p>
            <a:pPr indent="0" lvl="0" marL="0" rtl="0" algn="l">
              <a:spcBef>
                <a:spcPts val="10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56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Dates</a:t>
            </a:r>
            <a:endParaRPr/>
          </a:p>
        </p:txBody>
      </p:sp>
      <p:sp>
        <p:nvSpPr>
          <p:cNvPr id="119" name="Google Shape;119;p23"/>
          <p:cNvSpPr txBox="1"/>
          <p:nvPr>
            <p:ph idx="1" type="body"/>
          </p:nvPr>
        </p:nvSpPr>
        <p:spPr>
          <a:xfrm>
            <a:off x="311700" y="1285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October 1938: Germany expels Polish Jews</a:t>
            </a:r>
            <a:endParaRPr b="1" sz="1600"/>
          </a:p>
          <a:p>
            <a:pPr indent="-317500" lvl="0" marL="457200" rtl="0" algn="l">
              <a:spcBef>
                <a:spcPts val="1600"/>
              </a:spcBef>
              <a:spcAft>
                <a:spcPts val="0"/>
              </a:spcAft>
              <a:buSzPts val="1400"/>
              <a:buChar char="-"/>
            </a:pPr>
            <a:r>
              <a:rPr lang="en" sz="1400"/>
              <a:t>About 17,000 Polish Jews expelled by Germany </a:t>
            </a:r>
            <a:endParaRPr sz="1400"/>
          </a:p>
          <a:p>
            <a:pPr indent="-317500" lvl="0" marL="457200" rtl="0" algn="l">
              <a:spcBef>
                <a:spcPts val="0"/>
              </a:spcBef>
              <a:spcAft>
                <a:spcPts val="0"/>
              </a:spcAft>
              <a:buSzPts val="1400"/>
              <a:buChar char="-"/>
            </a:pPr>
            <a:r>
              <a:rPr lang="en" sz="1400"/>
              <a:t>Polish government refused to admit the deported Jews (the Grynszpan family among them)</a:t>
            </a:r>
            <a:endParaRPr sz="1400"/>
          </a:p>
          <a:p>
            <a:pPr indent="-317500" lvl="0" marL="457200" rtl="0" algn="l">
              <a:spcBef>
                <a:spcPts val="0"/>
              </a:spcBef>
              <a:spcAft>
                <a:spcPts val="0"/>
              </a:spcAft>
              <a:buSzPts val="1400"/>
              <a:buChar char="-"/>
            </a:pPr>
            <a:r>
              <a:rPr lang="en" sz="1400"/>
              <a:t>Stateless and stuck along the Poland-Germany frontier regions </a:t>
            </a:r>
            <a:endParaRPr sz="1400"/>
          </a:p>
          <a:p>
            <a:pPr indent="0" lvl="0" marL="0" rtl="0" algn="l">
              <a:spcBef>
                <a:spcPts val="1600"/>
              </a:spcBef>
              <a:spcAft>
                <a:spcPts val="0"/>
              </a:spcAft>
              <a:buNone/>
            </a:pPr>
            <a:r>
              <a:rPr b="1" lang="en" sz="1600">
                <a:solidFill>
                  <a:srgbClr val="F3F3F3"/>
                </a:solidFill>
              </a:rPr>
              <a:t>November 7, 1938: German diplomat shot in Paris</a:t>
            </a:r>
            <a:endParaRPr sz="1600"/>
          </a:p>
          <a:p>
            <a:pPr indent="-317500" lvl="0" marL="457200" rtl="0" algn="l">
              <a:spcBef>
                <a:spcPts val="1600"/>
              </a:spcBef>
              <a:spcAft>
                <a:spcPts val="0"/>
              </a:spcAft>
              <a:buSzPts val="1400"/>
              <a:buChar char="-"/>
            </a:pPr>
            <a:r>
              <a:rPr lang="en" sz="1400"/>
              <a:t>Herschel Grynszpan: 17-year-old Polish Jew living in Paris</a:t>
            </a:r>
            <a:endParaRPr sz="1400"/>
          </a:p>
          <a:p>
            <a:pPr indent="-317500" lvl="0" marL="457200" rtl="0" algn="l">
              <a:spcBef>
                <a:spcPts val="0"/>
              </a:spcBef>
              <a:spcAft>
                <a:spcPts val="0"/>
              </a:spcAft>
              <a:buSzPts val="1400"/>
              <a:buChar char="-"/>
            </a:pPr>
            <a:r>
              <a:rPr lang="en" sz="1400"/>
              <a:t>Sought revenge for his family's precarious circumstances</a:t>
            </a:r>
            <a:endParaRPr sz="1400"/>
          </a:p>
          <a:p>
            <a:pPr indent="-317500" lvl="0" marL="457200" rtl="0" algn="l">
              <a:spcBef>
                <a:spcPts val="0"/>
              </a:spcBef>
              <a:spcAft>
                <a:spcPts val="0"/>
              </a:spcAft>
              <a:buSzPts val="1400"/>
              <a:buChar char="-"/>
            </a:pPr>
            <a:r>
              <a:rPr lang="en" sz="1400"/>
              <a:t>Ernst vom Rath, a diplomat attached to the German embassy</a:t>
            </a:r>
            <a:endParaRPr sz="1400"/>
          </a:p>
          <a:p>
            <a:pPr indent="-317500" lvl="0" marL="457200" rtl="0" algn="l">
              <a:spcBef>
                <a:spcPts val="0"/>
              </a:spcBef>
              <a:spcAft>
                <a:spcPts val="0"/>
              </a:spcAft>
              <a:buSzPts val="1400"/>
              <a:buChar char="-"/>
            </a:pPr>
            <a:r>
              <a:rPr lang="en" sz="1400"/>
              <a:t>The Nazis use the shooting to fan anti-semitic fervor (part of a wider Jewish conspiracy)</a:t>
            </a:r>
            <a:endParaRPr b="1" sz="1400"/>
          </a:p>
          <a:p>
            <a:pPr indent="0" lvl="0" marL="45720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468625"/>
            <a:ext cx="8520600" cy="46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November 9, 1938: Joseph Goebbels demands radical action</a:t>
            </a:r>
            <a:endParaRPr b="1" sz="1600"/>
          </a:p>
          <a:p>
            <a:pPr indent="-317500" lvl="0" marL="457200" rtl="0" algn="l">
              <a:spcBef>
                <a:spcPts val="1600"/>
              </a:spcBef>
              <a:spcAft>
                <a:spcPts val="0"/>
              </a:spcAft>
              <a:buSzPts val="1400"/>
              <a:buChar char="-"/>
            </a:pPr>
            <a:r>
              <a:rPr lang="en" sz="1400"/>
              <a:t>German propaganda minister Joseph Goebbels </a:t>
            </a:r>
            <a:r>
              <a:rPr lang="en" sz="1400"/>
              <a:t>delivered</a:t>
            </a:r>
            <a:r>
              <a:rPr lang="en" sz="1400"/>
              <a:t> </a:t>
            </a:r>
            <a:r>
              <a:rPr lang="en" sz="1400"/>
              <a:t>anti-semitic</a:t>
            </a:r>
            <a:r>
              <a:rPr lang="en" sz="1400"/>
              <a:t> speech</a:t>
            </a:r>
            <a:endParaRPr sz="1400"/>
          </a:p>
          <a:p>
            <a:pPr indent="-317500" lvl="0" marL="457200" rtl="0" algn="l">
              <a:spcBef>
                <a:spcPts val="0"/>
              </a:spcBef>
              <a:spcAft>
                <a:spcPts val="0"/>
              </a:spcAft>
              <a:buSzPts val="1400"/>
              <a:buChar char="-"/>
            </a:pPr>
            <a:r>
              <a:rPr lang="en" sz="1400"/>
              <a:t>Nazi officials ordered SA and other party formations to attack Jews </a:t>
            </a:r>
            <a:endParaRPr sz="1400"/>
          </a:p>
          <a:p>
            <a:pPr indent="0" lvl="0" marL="0" rtl="0" algn="l">
              <a:spcBef>
                <a:spcPts val="1600"/>
              </a:spcBef>
              <a:spcAft>
                <a:spcPts val="0"/>
              </a:spcAft>
              <a:buNone/>
            </a:pPr>
            <a:r>
              <a:rPr b="1" lang="en" sz="1600">
                <a:solidFill>
                  <a:srgbClr val="FFFFFF"/>
                </a:solidFill>
              </a:rPr>
              <a:t>November 12, 1938: Nazis fine Jewish community</a:t>
            </a:r>
            <a:endParaRPr b="1" sz="1600">
              <a:solidFill>
                <a:srgbClr val="FFFFFF"/>
              </a:solidFill>
            </a:endParaRPr>
          </a:p>
          <a:p>
            <a:pPr indent="0" lvl="0" marL="0" rtl="0" algn="l">
              <a:spcBef>
                <a:spcPts val="0"/>
              </a:spcBef>
              <a:spcAft>
                <a:spcPts val="0"/>
              </a:spcAft>
              <a:buNone/>
            </a:pPr>
            <a:r>
              <a:t/>
            </a:r>
            <a:endParaRPr b="1" sz="1400">
              <a:solidFill>
                <a:srgbClr val="FFFFFF"/>
              </a:solidFill>
            </a:endParaRPr>
          </a:p>
          <a:p>
            <a:pPr indent="-317500" lvl="0" marL="457200" rtl="0" algn="l">
              <a:spcBef>
                <a:spcPts val="0"/>
              </a:spcBef>
              <a:spcAft>
                <a:spcPts val="0"/>
              </a:spcAft>
              <a:buSzPts val="1400"/>
              <a:buChar char="-"/>
            </a:pPr>
            <a:r>
              <a:rPr lang="en" sz="1400"/>
              <a:t>The Nazi state imposes a fine of </a:t>
            </a:r>
            <a:r>
              <a:rPr b="1" i="1" lang="en" sz="1400"/>
              <a:t>one billion Reichsmarks</a:t>
            </a:r>
            <a:r>
              <a:rPr lang="en" sz="1400"/>
              <a:t> ($400,000,000) </a:t>
            </a:r>
            <a:endParaRPr sz="1400"/>
          </a:p>
          <a:p>
            <a:pPr indent="-317500" lvl="0" marL="457200" rtl="0" algn="l">
              <a:spcBef>
                <a:spcPts val="0"/>
              </a:spcBef>
              <a:spcAft>
                <a:spcPts val="0"/>
              </a:spcAft>
              <a:buSzPts val="1400"/>
              <a:buChar char="-"/>
            </a:pPr>
            <a:r>
              <a:rPr lang="en" sz="1400"/>
              <a:t>Ordered to clean up and make repairs and barred from collecting insurance for the damages</a:t>
            </a:r>
            <a:endParaRPr sz="1400"/>
          </a:p>
          <a:p>
            <a:pPr indent="0" lvl="0" marL="0" rtl="0" algn="l">
              <a:spcBef>
                <a:spcPts val="1600"/>
              </a:spcBef>
              <a:spcAft>
                <a:spcPts val="0"/>
              </a:spcAft>
              <a:buNone/>
            </a:pPr>
            <a:r>
              <a:rPr b="1" lang="en" sz="1600">
                <a:solidFill>
                  <a:srgbClr val="FFFFFF"/>
                </a:solidFill>
              </a:rPr>
              <a:t>Aftermath of the pogrom</a:t>
            </a:r>
            <a:endParaRPr b="1" sz="1600"/>
          </a:p>
          <a:p>
            <a:pPr indent="-317500" lvl="0" marL="457200" rtl="0" algn="l">
              <a:spcBef>
                <a:spcPts val="1600"/>
              </a:spcBef>
              <a:spcAft>
                <a:spcPts val="0"/>
              </a:spcAft>
              <a:buSzPts val="1400"/>
              <a:buChar char="-"/>
            </a:pPr>
            <a:r>
              <a:rPr lang="en" sz="1400"/>
              <a:t>Excluded from all areas of public life </a:t>
            </a:r>
            <a:endParaRPr sz="1400"/>
          </a:p>
          <a:p>
            <a:pPr indent="-317500" lvl="0" marL="457200" rtl="0" algn="l">
              <a:spcBef>
                <a:spcPts val="0"/>
              </a:spcBef>
              <a:spcAft>
                <a:spcPts val="0"/>
              </a:spcAft>
              <a:buSzPts val="1400"/>
              <a:buChar char="-"/>
            </a:pPr>
            <a:r>
              <a:rPr lang="en" sz="1400"/>
              <a:t>Only two of the German criminals were punished for raping Jewish women</a:t>
            </a:r>
            <a:endParaRPr sz="1400"/>
          </a:p>
          <a:p>
            <a:pPr indent="-317500" lvl="0" marL="457200" rtl="0" algn="l">
              <a:spcBef>
                <a:spcPts val="0"/>
              </a:spcBef>
              <a:spcAft>
                <a:spcPts val="0"/>
              </a:spcAft>
              <a:buSzPts val="1400"/>
              <a:buChar char="-"/>
            </a:pPr>
            <a:r>
              <a:rPr lang="en" sz="1400"/>
              <a:t>At least</a:t>
            </a:r>
            <a:r>
              <a:rPr lang="en" sz="1400"/>
              <a:t> 91 Jews were dead  between 9 and 10 November</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b="1" sz="1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52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GHETTOISATION</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Was a short term measure taken</a:t>
            </a:r>
            <a:endParaRPr/>
          </a:p>
          <a:p>
            <a:pPr indent="-342900" lvl="0" marL="457200" rtl="0" algn="l">
              <a:spcBef>
                <a:spcPts val="0"/>
              </a:spcBef>
              <a:spcAft>
                <a:spcPts val="0"/>
              </a:spcAft>
              <a:buSzPts val="1800"/>
              <a:buChar char="●"/>
            </a:pPr>
            <a:r>
              <a:rPr lang="en"/>
              <a:t>Segregating Jews from the rest</a:t>
            </a:r>
            <a:endParaRPr/>
          </a:p>
          <a:p>
            <a:pPr indent="-342900" lvl="0" marL="457200" rtl="0" algn="l">
              <a:spcBef>
                <a:spcPts val="0"/>
              </a:spcBef>
              <a:spcAft>
                <a:spcPts val="0"/>
              </a:spcAft>
              <a:buSzPts val="1800"/>
              <a:buChar char="●"/>
            </a:pPr>
            <a:r>
              <a:rPr lang="en"/>
              <a:t>Had established over 1000 ghettos</a:t>
            </a:r>
            <a:endParaRPr/>
          </a:p>
          <a:p>
            <a:pPr indent="-342900" lvl="0" marL="457200" marR="0" rtl="0" algn="l">
              <a:lnSpc>
                <a:spcPct val="115000"/>
              </a:lnSpc>
              <a:spcBef>
                <a:spcPts val="0"/>
              </a:spcBef>
              <a:spcAft>
                <a:spcPts val="0"/>
              </a:spcAft>
              <a:buClr>
                <a:schemeClr val="accent3"/>
              </a:buClr>
              <a:buSzPts val="1800"/>
              <a:buFont typeface="Average"/>
              <a:buChar char="●"/>
            </a:pPr>
            <a:r>
              <a:rPr lang="en"/>
              <a:t>Jews died in ghettos due to diseases, hunger, randomly shooting</a:t>
            </a:r>
            <a:endParaRPr/>
          </a:p>
        </p:txBody>
      </p:sp>
      <p:pic>
        <p:nvPicPr>
          <p:cNvPr id="131" name="Google Shape;131;p25"/>
          <p:cNvPicPr preferRelativeResize="0"/>
          <p:nvPr/>
        </p:nvPicPr>
        <p:blipFill>
          <a:blip r:embed="rId3">
            <a:alphaModFix/>
          </a:blip>
          <a:stretch>
            <a:fillRect/>
          </a:stretch>
        </p:blipFill>
        <p:spPr>
          <a:xfrm>
            <a:off x="2682000" y="2552919"/>
            <a:ext cx="3780000" cy="237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Ghettos</a:t>
            </a:r>
            <a:endParaRPr/>
          </a:p>
        </p:txBody>
      </p:sp>
      <p:pic>
        <p:nvPicPr>
          <p:cNvPr id="137" name="Google Shape;137;p26"/>
          <p:cNvPicPr preferRelativeResize="0"/>
          <p:nvPr/>
        </p:nvPicPr>
        <p:blipFill>
          <a:blip r:embed="rId3">
            <a:alphaModFix/>
          </a:blip>
          <a:stretch>
            <a:fillRect/>
          </a:stretch>
        </p:blipFill>
        <p:spPr>
          <a:xfrm>
            <a:off x="1941587" y="1272175"/>
            <a:ext cx="5260826" cy="345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Labour and Extermination Camps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Labour camps</a:t>
            </a:r>
            <a:endParaRPr sz="2400"/>
          </a:p>
          <a:p>
            <a:pPr indent="-381000" lvl="0" marL="457200" rtl="0" algn="l">
              <a:spcBef>
                <a:spcPts val="0"/>
              </a:spcBef>
              <a:spcAft>
                <a:spcPts val="0"/>
              </a:spcAft>
              <a:buSzPts val="2400"/>
              <a:buChar char="●"/>
            </a:pPr>
            <a:r>
              <a:rPr lang="en" sz="2400"/>
              <a:t>Extermination camps</a:t>
            </a:r>
            <a:endParaRPr sz="2400"/>
          </a:p>
          <a:p>
            <a:pPr indent="-381000" lvl="0" marL="457200" rtl="0" algn="l">
              <a:spcBef>
                <a:spcPts val="0"/>
              </a:spcBef>
              <a:spcAft>
                <a:spcPts val="0"/>
              </a:spcAft>
              <a:buSzPts val="2400"/>
              <a:buChar char="●"/>
            </a:pPr>
            <a:r>
              <a:rPr lang="en" sz="2400"/>
              <a:t>Dehumanisation</a:t>
            </a:r>
            <a:endParaRPr sz="2400"/>
          </a:p>
          <a:p>
            <a:pPr indent="-381000" lvl="0" marL="457200" rtl="0" algn="l">
              <a:spcBef>
                <a:spcPts val="0"/>
              </a:spcBef>
              <a:spcAft>
                <a:spcPts val="0"/>
              </a:spcAft>
              <a:buSzPts val="2400"/>
              <a:buChar char="●"/>
            </a:pPr>
            <a:r>
              <a:rPr lang="en" sz="2400"/>
              <a:t>Food and living conditions</a:t>
            </a:r>
            <a:endParaRPr sz="2400"/>
          </a:p>
          <a:p>
            <a:pPr indent="-381000" lvl="0" marL="457200" rtl="0" algn="l">
              <a:spcBef>
                <a:spcPts val="0"/>
              </a:spcBef>
              <a:spcAft>
                <a:spcPts val="0"/>
              </a:spcAft>
              <a:buSzPts val="2400"/>
              <a:buChar char="●"/>
            </a:pPr>
            <a:r>
              <a:rPr lang="en" sz="2400"/>
              <a:t>Kity Hart-Moxon </a:t>
            </a:r>
            <a:endParaRPr sz="2400"/>
          </a:p>
          <a:p>
            <a:pPr indent="-381000" lvl="0" marL="457200" rtl="0" algn="l">
              <a:spcBef>
                <a:spcPts val="0"/>
              </a:spcBef>
              <a:spcAft>
                <a:spcPts val="0"/>
              </a:spcAft>
              <a:buSzPts val="2400"/>
              <a:buChar char="●"/>
            </a:pPr>
            <a:r>
              <a:rPr lang="en" sz="2400"/>
              <a:t>Meta Doran </a:t>
            </a:r>
            <a:endParaRPr sz="2400"/>
          </a:p>
        </p:txBody>
      </p:sp>
      <p:pic>
        <p:nvPicPr>
          <p:cNvPr id="144" name="Google Shape;144;p27"/>
          <p:cNvPicPr preferRelativeResize="0"/>
          <p:nvPr/>
        </p:nvPicPr>
        <p:blipFill>
          <a:blip r:embed="rId3">
            <a:alphaModFix/>
          </a:blip>
          <a:stretch>
            <a:fillRect/>
          </a:stretch>
        </p:blipFill>
        <p:spPr>
          <a:xfrm>
            <a:off x="4722400" y="1152475"/>
            <a:ext cx="418945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81725"/>
            <a:ext cx="291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txBox="1"/>
          <p:nvPr>
            <p:ph idx="1" type="body"/>
          </p:nvPr>
        </p:nvSpPr>
        <p:spPr>
          <a:xfrm>
            <a:off x="311700" y="1152475"/>
            <a:ext cx="85206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8"/>
          <p:cNvPicPr preferRelativeResize="0"/>
          <p:nvPr/>
        </p:nvPicPr>
        <p:blipFill>
          <a:blip r:embed="rId3">
            <a:alphaModFix/>
          </a:blip>
          <a:stretch>
            <a:fillRect/>
          </a:stretch>
        </p:blipFill>
        <p:spPr>
          <a:xfrm>
            <a:off x="311700" y="288150"/>
            <a:ext cx="8520600" cy="459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Nazis were successful in alienating the Jews</a:t>
            </a:r>
            <a:endParaRPr/>
          </a:p>
          <a:p>
            <a:pPr indent="-342900" lvl="0" marL="457200" rtl="0" algn="l">
              <a:spcBef>
                <a:spcPts val="0"/>
              </a:spcBef>
              <a:spcAft>
                <a:spcPts val="0"/>
              </a:spcAft>
              <a:buSzPts val="1800"/>
              <a:buChar char="●"/>
            </a:pPr>
            <a:r>
              <a:rPr lang="en"/>
              <a:t>Transportation of the Jews from Labour Camps and Ghettos to the Gas Chambers</a:t>
            </a:r>
            <a:endParaRPr/>
          </a:p>
          <a:p>
            <a:pPr indent="-342900" lvl="0" marL="457200" rtl="0" algn="l">
              <a:spcBef>
                <a:spcPts val="0"/>
              </a:spcBef>
              <a:spcAft>
                <a:spcPts val="0"/>
              </a:spcAft>
              <a:buSzPts val="1800"/>
              <a:buChar char="●"/>
            </a:pPr>
            <a:r>
              <a:rPr lang="en"/>
              <a:t>Extermination of the race</a:t>
            </a:r>
            <a:endParaRPr/>
          </a:p>
          <a:p>
            <a:pPr indent="0" lvl="0" marL="457200" rtl="0" algn="l">
              <a:spcBef>
                <a:spcPts val="1600"/>
              </a:spcBef>
              <a:spcAft>
                <a:spcPts val="1600"/>
              </a:spcAft>
              <a:buNone/>
            </a:pPr>
            <a:r>
              <a:t/>
            </a:r>
            <a:endParaRPr/>
          </a:p>
        </p:txBody>
      </p:sp>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Final Solution</a:t>
            </a:r>
            <a:endParaRPr/>
          </a:p>
        </p:txBody>
      </p:sp>
      <p:pic>
        <p:nvPicPr>
          <p:cNvPr id="158" name="Google Shape;158;p29"/>
          <p:cNvPicPr preferRelativeResize="0"/>
          <p:nvPr/>
        </p:nvPicPr>
        <p:blipFill>
          <a:blip r:embed="rId3">
            <a:alphaModFix/>
          </a:blip>
          <a:stretch>
            <a:fillRect/>
          </a:stretch>
        </p:blipFill>
        <p:spPr>
          <a:xfrm>
            <a:off x="2800525" y="2349205"/>
            <a:ext cx="3542950" cy="255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139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CONCENTRATION CAMPS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are concentration camps?</a:t>
            </a:r>
            <a:endParaRPr/>
          </a:p>
          <a:p>
            <a:pPr indent="-342900" lvl="0" marL="457200" rtl="0" algn="l">
              <a:spcBef>
                <a:spcPts val="0"/>
              </a:spcBef>
              <a:spcAft>
                <a:spcPts val="0"/>
              </a:spcAft>
              <a:buSzPts val="1800"/>
              <a:buAutoNum type="arabicPeriod"/>
            </a:pPr>
            <a:r>
              <a:rPr lang="en"/>
              <a:t>Concentration camps in Nazi Germany</a:t>
            </a:r>
            <a:endParaRPr/>
          </a:p>
          <a:p>
            <a:pPr indent="-342900" lvl="0" marL="457200" rtl="0" algn="l">
              <a:spcBef>
                <a:spcPts val="0"/>
              </a:spcBef>
              <a:spcAft>
                <a:spcPts val="0"/>
              </a:spcAft>
              <a:buSzPts val="1800"/>
              <a:buAutoNum type="alphaLcPeriod"/>
            </a:pPr>
            <a:r>
              <a:rPr lang="en"/>
              <a:t>        </a:t>
            </a:r>
            <a:r>
              <a:rPr lang="en"/>
              <a:t>Erected in March 1933</a:t>
            </a:r>
            <a:endParaRPr/>
          </a:p>
          <a:p>
            <a:pPr indent="-342900" lvl="0" marL="457200" rtl="0" algn="l">
              <a:spcBef>
                <a:spcPts val="0"/>
              </a:spcBef>
              <a:spcAft>
                <a:spcPts val="0"/>
              </a:spcAft>
              <a:buSzPts val="1800"/>
              <a:buAutoNum type="alphaLcPeriod"/>
            </a:pPr>
            <a:r>
              <a:rPr lang="en"/>
              <a:t>        Aim of the concentration camps</a:t>
            </a:r>
            <a:endParaRPr/>
          </a:p>
          <a:p>
            <a:pPr indent="-342900" lvl="0" marL="457200" rtl="0" algn="l">
              <a:spcBef>
                <a:spcPts val="0"/>
              </a:spcBef>
              <a:spcAft>
                <a:spcPts val="0"/>
              </a:spcAft>
              <a:buSzPts val="1800"/>
              <a:buAutoNum type="alphaLcPeriod"/>
            </a:pPr>
            <a:r>
              <a:rPr lang="en"/>
              <a:t>        Hitler’s ascend as Chancellor.</a:t>
            </a:r>
            <a:endParaRPr/>
          </a:p>
          <a:p>
            <a:pPr indent="-342900" lvl="0" marL="457200" rtl="0" algn="l">
              <a:spcBef>
                <a:spcPts val="0"/>
              </a:spcBef>
              <a:spcAft>
                <a:spcPts val="0"/>
              </a:spcAft>
              <a:buSzPts val="1800"/>
              <a:buAutoNum type="alphaLcPeriod"/>
            </a:pPr>
            <a:r>
              <a:rPr lang="en"/>
              <a:t>        People captivated</a:t>
            </a:r>
            <a:endParaRPr/>
          </a:p>
          <a:p>
            <a:pPr indent="-342900" lvl="0" marL="457200" rtl="0" algn="l">
              <a:spcBef>
                <a:spcPts val="0"/>
              </a:spcBef>
              <a:spcAft>
                <a:spcPts val="0"/>
              </a:spcAft>
              <a:buSzPts val="1800"/>
              <a:buAutoNum type="alphaLcPeriod"/>
            </a:pPr>
            <a:r>
              <a:rPr lang="en"/>
              <a:t>        Statistics of the prisoners</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CONCENTRATION CAMPS IN WORLD WAR II</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Millions were tortured and killed.</a:t>
            </a:r>
            <a:endParaRPr/>
          </a:p>
          <a:p>
            <a:pPr indent="-342900" lvl="0" marL="457200" rtl="0" algn="l">
              <a:spcBef>
                <a:spcPts val="0"/>
              </a:spcBef>
              <a:spcAft>
                <a:spcPts val="0"/>
              </a:spcAft>
              <a:buSzPts val="1800"/>
              <a:buAutoNum type="arabicPeriod"/>
            </a:pPr>
            <a:r>
              <a:rPr lang="en"/>
              <a:t>Total population</a:t>
            </a:r>
            <a:endParaRPr/>
          </a:p>
          <a:p>
            <a:pPr indent="-342900" lvl="0" marL="457200" rtl="0" algn="l">
              <a:spcBef>
                <a:spcPts val="0"/>
              </a:spcBef>
              <a:spcAft>
                <a:spcPts val="0"/>
              </a:spcAft>
              <a:buSzPts val="1800"/>
              <a:buAutoNum type="arabicPeriod"/>
            </a:pPr>
            <a:r>
              <a:rPr lang="en"/>
              <a:t>Prisoners &amp; their identification</a:t>
            </a:r>
            <a:endParaRPr/>
          </a:p>
          <a:p>
            <a:pPr indent="-342900" lvl="0" marL="457200" rtl="0" algn="l">
              <a:spcBef>
                <a:spcPts val="0"/>
              </a:spcBef>
              <a:spcAft>
                <a:spcPts val="0"/>
              </a:spcAft>
              <a:buSzPts val="1800"/>
              <a:buAutoNum type="arabicPeriod"/>
            </a:pPr>
            <a:r>
              <a:rPr lang="en"/>
              <a:t>Treatment</a:t>
            </a:r>
            <a:endParaRPr/>
          </a:p>
          <a:p>
            <a:pPr indent="-342900" lvl="0" marL="457200" rtl="0" algn="l">
              <a:spcBef>
                <a:spcPts val="0"/>
              </a:spcBef>
              <a:spcAft>
                <a:spcPts val="0"/>
              </a:spcAft>
              <a:buSzPts val="1800"/>
              <a:buAutoNum type="arabicPeriod"/>
            </a:pPr>
            <a:r>
              <a:rPr lang="en"/>
              <a:t>Liberation</a:t>
            </a:r>
            <a:endParaRPr/>
          </a:p>
          <a:p>
            <a:pPr indent="-342900" lvl="0" marL="457200" rtl="0" algn="l">
              <a:spcBef>
                <a:spcPts val="0"/>
              </a:spcBef>
              <a:spcAft>
                <a:spcPts val="0"/>
              </a:spcAft>
              <a:buSzPts val="1800"/>
              <a:buAutoNum type="arabicPeriod"/>
            </a:pPr>
            <a:r>
              <a:rPr lang="en"/>
              <a:t>Post World War II</a:t>
            </a:r>
            <a:endParaRPr/>
          </a:p>
          <a:p>
            <a:pPr indent="-342900" lvl="0" marL="457200" rtl="0" algn="l">
              <a:spcBef>
                <a:spcPts val="0"/>
              </a:spcBef>
              <a:spcAft>
                <a:spcPts val="0"/>
              </a:spcAft>
              <a:buSzPts val="1800"/>
              <a:buAutoNum type="arabicPeriod"/>
            </a:pPr>
            <a:r>
              <a:rPr lang="en"/>
              <a:t>Historians categorization of Concentration Camps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00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65" name="Google Shape;65;p14"/>
          <p:cNvSpPr/>
          <p:nvPr/>
        </p:nvSpPr>
        <p:spPr>
          <a:xfrm>
            <a:off x="374250" y="681000"/>
            <a:ext cx="8276100" cy="40371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Post World War I - Lives of Jews Before the Holocaust</a:t>
            </a:r>
            <a:endParaRPr/>
          </a:p>
          <a:p>
            <a:pPr indent="-317500" lvl="0" marL="457200" rtl="0" algn="l">
              <a:spcBef>
                <a:spcPts val="0"/>
              </a:spcBef>
              <a:spcAft>
                <a:spcPts val="0"/>
              </a:spcAft>
              <a:buSzPts val="1400"/>
              <a:buChar char="●"/>
            </a:pPr>
            <a:r>
              <a:rPr lang="en"/>
              <a:t>1933                    - Legal Violence</a:t>
            </a:r>
            <a:endParaRPr/>
          </a:p>
          <a:p>
            <a:pPr indent="-317500" lvl="0" marL="457200" rtl="0" algn="l">
              <a:spcBef>
                <a:spcPts val="0"/>
              </a:spcBef>
              <a:spcAft>
                <a:spcPts val="0"/>
              </a:spcAft>
              <a:buSzPts val="1400"/>
              <a:buChar char="●"/>
            </a:pPr>
            <a:r>
              <a:rPr lang="en"/>
              <a:t>1934                    - Ghettoisation begins</a:t>
            </a:r>
            <a:endParaRPr/>
          </a:p>
          <a:p>
            <a:pPr indent="-317500" lvl="0" marL="457200" rtl="0" algn="l">
              <a:spcBef>
                <a:spcPts val="0"/>
              </a:spcBef>
              <a:spcAft>
                <a:spcPts val="0"/>
              </a:spcAft>
              <a:buSzPts val="1400"/>
              <a:buChar char="●"/>
            </a:pPr>
            <a:r>
              <a:rPr lang="en"/>
              <a:t>1938                    - Kristallnacht</a:t>
            </a:r>
            <a:endParaRPr/>
          </a:p>
          <a:p>
            <a:pPr indent="-317500" lvl="0" marL="457200" rtl="0" algn="l">
              <a:spcBef>
                <a:spcPts val="0"/>
              </a:spcBef>
              <a:spcAft>
                <a:spcPts val="0"/>
              </a:spcAft>
              <a:buSzPts val="1400"/>
              <a:buChar char="●"/>
            </a:pPr>
            <a:r>
              <a:rPr lang="en"/>
              <a:t>1933-1945           - Labour Camps</a:t>
            </a:r>
            <a:endParaRPr/>
          </a:p>
          <a:p>
            <a:pPr indent="-317500" lvl="0" marL="457200" rtl="0" algn="l">
              <a:spcBef>
                <a:spcPts val="0"/>
              </a:spcBef>
              <a:spcAft>
                <a:spcPts val="0"/>
              </a:spcAft>
              <a:buSzPts val="1400"/>
              <a:buChar char="●"/>
            </a:pPr>
            <a:r>
              <a:rPr lang="en"/>
              <a:t>1941                    - The Final Solution</a:t>
            </a:r>
            <a:endParaRPr/>
          </a:p>
          <a:p>
            <a:pPr indent="-317500" lvl="0" marL="457200" rtl="0" algn="l">
              <a:spcBef>
                <a:spcPts val="0"/>
              </a:spcBef>
              <a:spcAft>
                <a:spcPts val="0"/>
              </a:spcAft>
              <a:buSzPts val="1400"/>
              <a:buChar char="●"/>
            </a:pPr>
            <a:r>
              <a:rPr lang="en"/>
              <a:t>1941                    - Concentration Camps </a:t>
            </a:r>
            <a:endParaRPr/>
          </a:p>
          <a:p>
            <a:pPr indent="-317500" lvl="0" marL="457200" rtl="0" algn="l">
              <a:spcBef>
                <a:spcPts val="0"/>
              </a:spcBef>
              <a:spcAft>
                <a:spcPts val="0"/>
              </a:spcAft>
              <a:buSzPts val="1400"/>
              <a:buChar char="●"/>
            </a:pPr>
            <a:r>
              <a:rPr lang="en"/>
              <a:t>1945                    - End of Holocaust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by BBC War </a:t>
            </a:r>
            <a:r>
              <a:rPr lang="en"/>
              <a:t>Correspondent</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over an acre of ground lay dead and dying people. You could not see which was which. ... The living lay with their heads against the corpses and around them moved the awful, ghostly procession of emaciated, aimless people, with nothing to do and with no hope of life, unable to move out of your way, unable to look at the terrible sights around them ... Babies had been born here, tiny                                           wizened things that could not live. ... A mother, driven                                                mad, screamed at a British sentry to</a:t>
            </a:r>
            <a:r>
              <a:rPr lang="en"/>
              <a:t> </a:t>
            </a:r>
            <a:r>
              <a:rPr lang="en"/>
              <a:t>give her milk for her                                          child, and thrust the tiny mite into his arms. ... He opened                                             the bundle and found the baby had been dead for days.                                               This day at Belsen was the most horrible of my life.</a:t>
            </a:r>
            <a:br>
              <a:rPr lang="en"/>
            </a:br>
            <a:r>
              <a:rPr lang="en"/>
              <a:t>— Richard Dimbleby, 15 April 1945</a:t>
            </a:r>
            <a:endParaRPr/>
          </a:p>
        </p:txBody>
      </p:sp>
      <p:pic>
        <p:nvPicPr>
          <p:cNvPr id="177" name="Google Shape;177;p32"/>
          <p:cNvPicPr preferRelativeResize="0"/>
          <p:nvPr/>
        </p:nvPicPr>
        <p:blipFill rotWithShape="1">
          <a:blip r:embed="rId3">
            <a:alphaModFix/>
          </a:blip>
          <a:srcRect b="0" l="0" r="0" t="0"/>
          <a:stretch/>
        </p:blipFill>
        <p:spPr>
          <a:xfrm>
            <a:off x="5957175" y="2667575"/>
            <a:ext cx="2875125" cy="190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28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End of Holocaust</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Final Solution moved into its last stages as Allied forces began to close in on Germany in 1944.</a:t>
            </a:r>
            <a:endParaRPr/>
          </a:p>
          <a:p>
            <a:pPr indent="-342900" lvl="0" marL="457200" rtl="0" algn="l">
              <a:spcBef>
                <a:spcPts val="0"/>
              </a:spcBef>
              <a:spcAft>
                <a:spcPts val="0"/>
              </a:spcAft>
              <a:buSzPts val="1800"/>
              <a:buChar char="●"/>
            </a:pPr>
            <a:r>
              <a:rPr lang="en"/>
              <a:t>Prisoners remaining in Auschwitz and other concentration camps were transported or force-marched to camps within Germany which is referred to as the death march.</a:t>
            </a:r>
            <a:endParaRPr/>
          </a:p>
          <a:p>
            <a:pPr indent="-342900" lvl="0" marL="457200" rtl="0" algn="l">
              <a:spcBef>
                <a:spcPts val="0"/>
              </a:spcBef>
              <a:spcAft>
                <a:spcPts val="0"/>
              </a:spcAft>
              <a:buSzPts val="1800"/>
              <a:buChar char="●"/>
            </a:pPr>
            <a:r>
              <a:rPr lang="en"/>
              <a:t>When British troops came across the camp on 15 April 1945, they encountered 10,000 unburied corpses, a raging typhus epidemic and 60,000 sick and dying prisoners crammed into overcrowded barracks without food or water.</a:t>
            </a:r>
            <a:endParaRPr/>
          </a:p>
          <a:p>
            <a:pPr indent="-342900" lvl="0" marL="457200" rtl="0" algn="l">
              <a:spcBef>
                <a:spcPts val="0"/>
              </a:spcBef>
              <a:spcAft>
                <a:spcPts val="0"/>
              </a:spcAft>
              <a:buSzPts val="1800"/>
              <a:buChar char="●"/>
            </a:pPr>
            <a:r>
              <a:rPr lang="en"/>
              <a:t>It officially ended when Germany surrendered on May 8 1945.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5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HOLOCAUST</a:t>
            </a:r>
            <a:endParaRPr/>
          </a:p>
        </p:txBody>
      </p:sp>
      <p:sp>
        <p:nvSpPr>
          <p:cNvPr id="71" name="Google Shape;71;p15"/>
          <p:cNvSpPr txBox="1"/>
          <p:nvPr>
            <p:ph idx="1" type="body"/>
          </p:nvPr>
        </p:nvSpPr>
        <p:spPr>
          <a:xfrm>
            <a:off x="311700" y="1036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Genocide</a:t>
            </a:r>
            <a:endParaRPr/>
          </a:p>
          <a:p>
            <a:pPr indent="-342900" lvl="0" marL="457200" rtl="0" algn="l">
              <a:spcBef>
                <a:spcPts val="0"/>
              </a:spcBef>
              <a:spcAft>
                <a:spcPts val="0"/>
              </a:spcAft>
              <a:buSzPts val="1800"/>
              <a:buChar char="●"/>
            </a:pPr>
            <a:r>
              <a:rPr lang="en"/>
              <a:t>WWII</a:t>
            </a:r>
            <a:endParaRPr/>
          </a:p>
          <a:p>
            <a:pPr indent="-342900" lvl="0" marL="457200" rtl="0" algn="l">
              <a:spcBef>
                <a:spcPts val="0"/>
              </a:spcBef>
              <a:spcAft>
                <a:spcPts val="0"/>
              </a:spcAft>
              <a:buSzPts val="1800"/>
              <a:buChar char="●"/>
            </a:pPr>
            <a:r>
              <a:rPr lang="en"/>
              <a:t>Nazi came to power in 1933 - Hitler</a:t>
            </a:r>
            <a:endParaRPr/>
          </a:p>
          <a:p>
            <a:pPr indent="-342900" lvl="0" marL="457200" rtl="0" algn="l">
              <a:spcBef>
                <a:spcPts val="0"/>
              </a:spcBef>
              <a:spcAft>
                <a:spcPts val="0"/>
              </a:spcAft>
              <a:buSzPts val="1800"/>
              <a:buChar char="●"/>
            </a:pPr>
            <a:r>
              <a:rPr lang="en"/>
              <a:t>Anti-Semitism</a:t>
            </a:r>
            <a:endParaRPr/>
          </a:p>
          <a:p>
            <a:pPr indent="-342900" lvl="0" marL="457200" rtl="0" algn="l">
              <a:spcBef>
                <a:spcPts val="0"/>
              </a:spcBef>
              <a:spcAft>
                <a:spcPts val="0"/>
              </a:spcAft>
              <a:buSzPts val="1800"/>
              <a:buChar char="●"/>
            </a:pPr>
            <a:r>
              <a:rPr lang="en"/>
              <a:t>Jews- a race not religious group (</a:t>
            </a:r>
            <a:r>
              <a:rPr i="1" lang="en"/>
              <a:t>Untermenschen</a:t>
            </a:r>
            <a:r>
              <a:rPr lang="en"/>
              <a:t>)</a:t>
            </a:r>
            <a:endParaRPr/>
          </a:p>
        </p:txBody>
      </p:sp>
      <p:pic>
        <p:nvPicPr>
          <p:cNvPr id="72" name="Google Shape;72;p15"/>
          <p:cNvPicPr preferRelativeResize="0"/>
          <p:nvPr/>
        </p:nvPicPr>
        <p:blipFill>
          <a:blip r:embed="rId3">
            <a:alphaModFix/>
          </a:blip>
          <a:stretch>
            <a:fillRect/>
          </a:stretch>
        </p:blipFill>
        <p:spPr>
          <a:xfrm>
            <a:off x="5251450" y="3327450"/>
            <a:ext cx="3580850" cy="167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a:t>LIVES OF JEWS BEFORE HOLOCAUST</a:t>
            </a:r>
            <a:endParaRPr/>
          </a:p>
        </p:txBody>
      </p:sp>
      <p:sp>
        <p:nvSpPr>
          <p:cNvPr id="78" name="Google Shape;78;p16"/>
          <p:cNvSpPr txBox="1"/>
          <p:nvPr>
            <p:ph idx="1" type="body"/>
          </p:nvPr>
        </p:nvSpPr>
        <p:spPr>
          <a:xfrm>
            <a:off x="387900" y="1489825"/>
            <a:ext cx="8368200" cy="345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Jews originated as an ethnic and religious group from the Land Of Israel</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Since the Middle Age they lived in Poland</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The Statute of Kalisz provided legal protection</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14th Century - 80% Jews lived in Poland</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18th Century Poland was partitioned - Russia , Prussia , Artica</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19th Century - the assassination of Russian Tsar Alexander II , Russian-Polish Jews were exposed to a series of organized massacres targeting Jewish communities called Pogroms. </a:t>
            </a:r>
            <a:endParaRPr sz="1600">
              <a:latin typeface="Roboto Slab"/>
              <a:ea typeface="Roboto Slab"/>
              <a:cs typeface="Roboto Slab"/>
              <a:sym typeface="Roboto Slab"/>
            </a:endParaRPr>
          </a:p>
          <a:p>
            <a:pPr indent="-330200" lvl="0" marL="457200" rtl="0" algn="l">
              <a:spcBef>
                <a:spcPts val="0"/>
              </a:spcBef>
              <a:spcAft>
                <a:spcPts val="0"/>
              </a:spcAft>
              <a:buSzPts val="1600"/>
              <a:buFont typeface="Roboto Slab"/>
              <a:buChar char="●"/>
            </a:pPr>
            <a:r>
              <a:rPr lang="en" sz="1600">
                <a:latin typeface="Roboto Slab"/>
                <a:ea typeface="Roboto Slab"/>
                <a:cs typeface="Roboto Slab"/>
                <a:sym typeface="Roboto Slab"/>
              </a:rPr>
              <a:t>World War 1 - Poland became a democratic and Independent State</a:t>
            </a:r>
            <a:endParaRPr sz="1600">
              <a:latin typeface="Roboto Slab"/>
              <a:ea typeface="Roboto Slab"/>
              <a:cs typeface="Roboto Slab"/>
              <a:sym typeface="Roboto Slab"/>
            </a:endParaRPr>
          </a:p>
          <a:p>
            <a:pPr indent="0" lvl="0" marL="457200" rtl="0" algn="l">
              <a:spcBef>
                <a:spcPts val="1600"/>
              </a:spcBef>
              <a:spcAft>
                <a:spcPts val="0"/>
              </a:spcAft>
              <a:buNone/>
            </a:pPr>
            <a:r>
              <a:t/>
            </a:r>
            <a:endParaRPr sz="1600">
              <a:latin typeface="Roboto Slab"/>
              <a:ea typeface="Roboto Slab"/>
              <a:cs typeface="Roboto Slab"/>
              <a:sym typeface="Roboto Slab"/>
            </a:endParaRPr>
          </a:p>
          <a:p>
            <a:pPr indent="0" lvl="0" marL="45720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25925" y="523100"/>
            <a:ext cx="8368200" cy="422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Slab"/>
              <a:buChar char="●"/>
            </a:pPr>
            <a:r>
              <a:rPr b="1" lang="en" sz="1600">
                <a:latin typeface="Roboto Slab"/>
                <a:ea typeface="Roboto Slab"/>
                <a:cs typeface="Roboto Slab"/>
                <a:sym typeface="Roboto Slab"/>
              </a:rPr>
              <a:t>September 1791 - </a:t>
            </a:r>
            <a:r>
              <a:rPr b="1" lang="en" sz="1600">
                <a:latin typeface="Roboto Slab"/>
                <a:ea typeface="Roboto Slab"/>
                <a:cs typeface="Roboto Slab"/>
                <a:sym typeface="Roboto Slab"/>
              </a:rPr>
              <a:t>Jews emancipated in France</a:t>
            </a:r>
            <a:endParaRPr b="1" sz="1600">
              <a:latin typeface="Roboto Slab"/>
              <a:ea typeface="Roboto Slab"/>
              <a:cs typeface="Roboto Slab"/>
              <a:sym typeface="Roboto Slab"/>
            </a:endParaRPr>
          </a:p>
          <a:p>
            <a:pPr indent="0" lvl="0" marL="457200" rtl="0" algn="l">
              <a:spcBef>
                <a:spcPts val="1600"/>
              </a:spcBef>
              <a:spcAft>
                <a:spcPts val="0"/>
              </a:spcAft>
              <a:buNone/>
            </a:pPr>
            <a:r>
              <a:rPr lang="en" sz="1600">
                <a:latin typeface="Roboto Slab"/>
                <a:ea typeface="Roboto Slab"/>
                <a:cs typeface="Roboto Slab"/>
                <a:sym typeface="Roboto Slab"/>
              </a:rPr>
              <a:t>The term "emancipation of Jews" means the removal of all legal discrimination against Jews and the granting of rights equal to those of other citizens in a country.</a:t>
            </a:r>
            <a:endParaRPr sz="1600">
              <a:latin typeface="Roboto Slab"/>
              <a:ea typeface="Roboto Slab"/>
              <a:cs typeface="Roboto Slab"/>
              <a:sym typeface="Roboto Slab"/>
            </a:endParaRPr>
          </a:p>
          <a:p>
            <a:pPr indent="0" lvl="0" marL="457200" rtl="0" algn="l">
              <a:spcBef>
                <a:spcPts val="1600"/>
              </a:spcBef>
              <a:spcAft>
                <a:spcPts val="0"/>
              </a:spcAft>
              <a:buNone/>
            </a:pPr>
            <a:r>
              <a:rPr lang="en" sz="1600">
                <a:latin typeface="Roboto Slab"/>
                <a:ea typeface="Roboto Slab"/>
                <a:cs typeface="Roboto Slab"/>
                <a:sym typeface="Roboto Slab"/>
              </a:rPr>
              <a:t>European Jewry remained beset by antisemitism and social discrimination.</a:t>
            </a:r>
            <a:endParaRPr sz="1600">
              <a:latin typeface="Roboto Slab"/>
              <a:ea typeface="Roboto Slab"/>
              <a:cs typeface="Roboto Slab"/>
              <a:sym typeface="Roboto Slab"/>
            </a:endParaRPr>
          </a:p>
          <a:p>
            <a:pPr indent="-330200" lvl="0" marL="457200" rtl="0" algn="l">
              <a:spcBef>
                <a:spcPts val="1600"/>
              </a:spcBef>
              <a:spcAft>
                <a:spcPts val="0"/>
              </a:spcAft>
              <a:buSzPts val="1600"/>
              <a:buFont typeface="Roboto Slab"/>
              <a:buChar char="●"/>
            </a:pPr>
            <a:r>
              <a:rPr b="1" lang="en" sz="1600">
                <a:latin typeface="Roboto Slab"/>
                <a:ea typeface="Roboto Slab"/>
                <a:cs typeface="Roboto Slab"/>
                <a:sym typeface="Roboto Slab"/>
              </a:rPr>
              <a:t>March 9, 1936 - Pogrom in Przytyk, Poland</a:t>
            </a:r>
            <a:endParaRPr b="1" sz="1600">
              <a:latin typeface="Roboto Slab"/>
              <a:ea typeface="Roboto Slab"/>
              <a:cs typeface="Roboto Slab"/>
              <a:sym typeface="Roboto Slab"/>
            </a:endParaRPr>
          </a:p>
          <a:p>
            <a:pPr indent="0" lvl="0" marL="45720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        </a:t>
            </a:r>
            <a:r>
              <a:rPr lang="en" sz="1600">
                <a:latin typeface="Roboto Slab"/>
                <a:ea typeface="Roboto Slab"/>
                <a:cs typeface="Roboto Slab"/>
                <a:sym typeface="Roboto Slab"/>
              </a:rPr>
              <a:t>Three Jews are killed and more than sixty wounded in the town of Przytyk,</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        Poland. In the days following the attack, the pogrom spreads to neighboring</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        towns. Before the pogrom is ended, almost 80 Jews are killed and over 200</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        wounded. Violence against Jews was widespread throughout central Poland</a:t>
            </a:r>
            <a:endParaRPr sz="1600">
              <a:latin typeface="Roboto Slab"/>
              <a:ea typeface="Roboto Slab"/>
              <a:cs typeface="Roboto Slab"/>
              <a:sym typeface="Roboto Slab"/>
            </a:endParaRPr>
          </a:p>
          <a:p>
            <a:pPr indent="0" lvl="0" marL="0" rtl="0" algn="l">
              <a:spcBef>
                <a:spcPts val="0"/>
              </a:spcBef>
              <a:spcAft>
                <a:spcPts val="0"/>
              </a:spcAft>
              <a:buClr>
                <a:srgbClr val="000000"/>
              </a:buClr>
              <a:buSzPts val="1100"/>
              <a:buFont typeface="Arial"/>
              <a:buNone/>
            </a:pPr>
            <a:r>
              <a:rPr lang="en" sz="1600">
                <a:latin typeface="Roboto Slab"/>
                <a:ea typeface="Roboto Slab"/>
                <a:cs typeface="Roboto Slab"/>
                <a:sym typeface="Roboto Slab"/>
              </a:rPr>
              <a:t>        between 1935 and 1937. </a:t>
            </a:r>
            <a:endParaRPr sz="1600">
              <a:latin typeface="Roboto Slab"/>
              <a:ea typeface="Roboto Slab"/>
              <a:cs typeface="Roboto Slab"/>
              <a:sym typeface="Roboto Slab"/>
            </a:endParaRPr>
          </a:p>
          <a:p>
            <a:pPr indent="0" lvl="0" marL="457200" rtl="0" algn="l">
              <a:spcBef>
                <a:spcPts val="0"/>
              </a:spcBef>
              <a:spcAft>
                <a:spcPts val="0"/>
              </a:spcAft>
              <a:buNone/>
            </a:pPr>
            <a:r>
              <a:t/>
            </a:r>
            <a:endParaRPr sz="1600">
              <a:solidFill>
                <a:srgbClr val="000000"/>
              </a:solidFill>
              <a:latin typeface="Roboto Slab"/>
              <a:ea typeface="Roboto Slab"/>
              <a:cs typeface="Roboto Slab"/>
              <a:sym typeface="Roboto Slab"/>
            </a:endParaRPr>
          </a:p>
          <a:p>
            <a:pPr indent="0" lvl="0" marL="0" rtl="0" algn="l">
              <a:spcBef>
                <a:spcPts val="0"/>
              </a:spcBef>
              <a:spcAft>
                <a:spcPts val="0"/>
              </a:spcAft>
              <a:buNone/>
            </a:pPr>
            <a:r>
              <a:t/>
            </a:r>
            <a:endParaRPr sz="16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 sz="1600">
                <a:solidFill>
                  <a:srgbClr val="000000"/>
                </a:solidFill>
                <a:latin typeface="Roboto Slab"/>
                <a:ea typeface="Roboto Slab"/>
                <a:cs typeface="Roboto Slab"/>
                <a:sym typeface="Roboto Slab"/>
              </a:rPr>
              <a:t> </a:t>
            </a:r>
            <a:endParaRPr sz="16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 sz="1600">
                <a:solidFill>
                  <a:srgbClr val="000000"/>
                </a:solidFill>
                <a:latin typeface="Roboto Slab"/>
                <a:ea typeface="Roboto Slab"/>
                <a:cs typeface="Roboto Slab"/>
                <a:sym typeface="Roboto Slab"/>
              </a:rPr>
              <a:t>    </a:t>
            </a:r>
            <a:endParaRPr b="1" sz="1600">
              <a:latin typeface="Roboto Slab"/>
              <a:ea typeface="Roboto Slab"/>
              <a:cs typeface="Roboto Slab"/>
              <a:sym typeface="Roboto Slab"/>
            </a:endParaRPr>
          </a:p>
          <a:p>
            <a:pPr indent="0" lvl="0" marL="457200" rtl="0" algn="l">
              <a:spcBef>
                <a:spcPts val="0"/>
              </a:spcBef>
              <a:spcAft>
                <a:spcPts val="1600"/>
              </a:spcAft>
              <a:buNone/>
            </a:pPr>
            <a:r>
              <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Legal Violence</a:t>
            </a:r>
            <a:endParaRPr/>
          </a:p>
        </p:txBody>
      </p:sp>
      <p:sp>
        <p:nvSpPr>
          <p:cNvPr id="89" name="Google Shape;89;p18"/>
          <p:cNvSpPr txBox="1"/>
          <p:nvPr>
            <p:ph idx="1" type="body"/>
          </p:nvPr>
        </p:nvSpPr>
        <p:spPr>
          <a:xfrm>
            <a:off x="311700" y="114010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Legal Violence was a technique of dominating the masses from above, it also included the ministerial bureaucracy, the armed forces, the industrial and agrarian leadership and other ways by which Nazi party aimed to dominate German society by using violence. </a:t>
            </a:r>
            <a:br>
              <a:rPr lang="en"/>
            </a:br>
            <a:r>
              <a:rPr lang="en"/>
              <a:t>Nazi Germany was violent, to a striking degree, when compared to other non-democratic regimes in the twentieth century. The impact of Nazi violence has been described thoroughly, primarily focusing on the terror and brutality of the Gestapo and the SS(Nazi Party agencies). </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161125" y="283900"/>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          Anti-Jewish Violence by Nazi Party</a:t>
            </a:r>
            <a:endParaRPr/>
          </a:p>
        </p:txBody>
      </p:sp>
      <p:sp>
        <p:nvSpPr>
          <p:cNvPr id="95" name="Google Shape;95;p19"/>
          <p:cNvSpPr txBox="1"/>
          <p:nvPr>
            <p:ph idx="1" type="body"/>
          </p:nvPr>
        </p:nvSpPr>
        <p:spPr>
          <a:xfrm>
            <a:off x="161125" y="1152475"/>
            <a:ext cx="8861700" cy="3762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2000"/>
              <a:t>    1.   The </a:t>
            </a:r>
            <a:r>
              <a:rPr b="1" lang="en" sz="2000"/>
              <a:t>April Boycott and the Party Revolution from Below, 1933-1935</a:t>
            </a:r>
            <a:br>
              <a:rPr lang="en"/>
            </a:br>
            <a:r>
              <a:rPr b="1" lang="en" sz="2000"/>
              <a:t>i) </a:t>
            </a:r>
            <a:r>
              <a:rPr lang="en"/>
              <a:t>The first wave of anti-Jewish violence by the Nazi party, its divisions and affiliates, was launched right after the elections of March 5, 1933.</a:t>
            </a:r>
            <a:br>
              <a:rPr lang="en"/>
            </a:br>
            <a:r>
              <a:rPr b="1" lang="en" sz="2000"/>
              <a:t>ii)</a:t>
            </a:r>
            <a:r>
              <a:rPr lang="en"/>
              <a:t>The Nazi party’s major goal was to push forward anti-Jewish legislation in the economy.</a:t>
            </a:r>
            <a:br>
              <a:rPr lang="en"/>
            </a:br>
            <a:r>
              <a:rPr b="1" lang="en" sz="2000"/>
              <a:t>iii)</a:t>
            </a:r>
            <a:r>
              <a:rPr lang="en"/>
              <a:t>This became quite clear when Hjalmar Schacht, Reich Minister of Economics, on August 20, 1935, called for a conference to stop the Nazi party's riots. At this conference the representative for the party leadership, Adolf Wagner, proposed to ban Jews from public contracts and to forbid them to found enterprises and businesses. </a:t>
            </a:r>
            <a:br>
              <a:rPr lang="en"/>
            </a:br>
            <a:r>
              <a:rPr b="1" lang="en" sz="2000"/>
              <a:t>iv)</a:t>
            </a:r>
            <a:r>
              <a:rPr lang="en"/>
              <a:t>During his final speech at the Nuremberg party congress on September 15, 1935, Hitler announced the “Nuremberg Laws,” which deprived the Jews of their citizenship and aimed at their virtual elimination from social life in Nazi Germany.</a:t>
            </a:r>
            <a:br>
              <a:rPr lang="en"/>
            </a:br>
            <a:endParaRPr/>
          </a:p>
        </p:txBody>
      </p:sp>
      <p:sp>
        <p:nvSpPr>
          <p:cNvPr id="96" name="Google Shape;96;p19"/>
          <p:cNvSpPr txBox="1"/>
          <p:nvPr/>
        </p:nvSpPr>
        <p:spPr>
          <a:xfrm>
            <a:off x="2243325" y="10717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148800" y="101700"/>
            <a:ext cx="8995200" cy="49401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b="1" lang="en" sz="2000"/>
              <a:t>2. Party Bureaucracy and Violence Against the Jews, 1936-1937</a:t>
            </a:r>
            <a:br>
              <a:rPr b="1" lang="en" sz="2000"/>
            </a:br>
            <a:r>
              <a:rPr b="1" lang="en" sz="2000"/>
              <a:t>i) </a:t>
            </a:r>
            <a:r>
              <a:rPr lang="en"/>
              <a:t>After the party congress of 1935, the Nazi party’s anti-Jewish violence concentrated on excluding Jews from economic life. These efforts encompassed the destruction of the so-called “Jewish Economy” and the “Aryanization” of Jewish-owned businesses and enterprises.</a:t>
            </a:r>
            <a:br>
              <a:rPr lang="en"/>
            </a:br>
            <a:r>
              <a:rPr b="1" lang="en" sz="2000"/>
              <a:t>ii)</a:t>
            </a:r>
            <a:r>
              <a:rPr lang="en"/>
              <a:t>Between 1936 and 1938, the Nazi party's functionaries made constant efforts to instigate “popular anger“ against Jews. They tried to increase the number of party members taking part in anti-Jewish actions, including violent acts.</a:t>
            </a:r>
            <a:br>
              <a:rPr lang="en"/>
            </a:br>
            <a:r>
              <a:rPr lang="en"/>
              <a:t>	</a:t>
            </a:r>
            <a:r>
              <a:rPr b="1" lang="en" sz="2000"/>
              <a:t>3.</a:t>
            </a:r>
            <a:r>
              <a:rPr lang="en" sz="2000"/>
              <a:t> </a:t>
            </a:r>
            <a:r>
              <a:rPr b="1" lang="en" sz="2000"/>
              <a:t>Forms and Functions of the Nazi Party's Anti-Jewish Violence, 1933-1939</a:t>
            </a:r>
            <a:br>
              <a:rPr b="1" lang="en" sz="2000"/>
            </a:br>
            <a:r>
              <a:rPr b="1" lang="en" sz="2000"/>
              <a:t>i)</a:t>
            </a:r>
            <a:r>
              <a:rPr lang="en"/>
              <a:t>The anti-Jewish violence of the Nazi party after 1933 was directed to four different types of actions: the direct physical maltreatment of Jews and “non-Aryans”; the damage of Jewish property; the boycott of Jewish enterprises; and the appropriation of Jewish possessions. </a:t>
            </a:r>
            <a:br>
              <a:rPr lang="en"/>
            </a:br>
            <a:r>
              <a:rPr b="1" lang="en" sz="2000"/>
              <a:t>ii)</a:t>
            </a:r>
            <a:r>
              <a:rPr lang="en"/>
              <a:t>In 1935-36, the Nazi party succeeded in the courts to represent the violence against the Jews as the “official duties” of its members. As a result, violent acts against Jews were accepted from the rule of the law.</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Kristallnacht/“Night of Broken Glass”</a:t>
            </a:r>
            <a:endParaRPr>
              <a:solidFill>
                <a:srgbClr val="FFFFFF"/>
              </a:solidFill>
            </a:endParaRPr>
          </a:p>
        </p:txBody>
      </p:sp>
      <p:sp>
        <p:nvSpPr>
          <p:cNvPr id="107" name="Google Shape;107;p21"/>
          <p:cNvSpPr txBox="1"/>
          <p:nvPr>
            <p:ph idx="1" type="body"/>
          </p:nvPr>
        </p:nvSpPr>
        <p:spPr>
          <a:xfrm>
            <a:off x="311700" y="1017725"/>
            <a:ext cx="8520600" cy="3855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lnSpc>
                <a:spcPct val="115000"/>
              </a:lnSpc>
              <a:spcBef>
                <a:spcPts val="1600"/>
              </a:spcBef>
              <a:spcAft>
                <a:spcPts val="0"/>
              </a:spcAft>
              <a:buSzPts val="1800"/>
              <a:buChar char="-"/>
            </a:pPr>
            <a:r>
              <a:rPr lang="en"/>
              <a:t>V</a:t>
            </a:r>
            <a:r>
              <a:rPr lang="en"/>
              <a:t>iolent state-sponsored pogrom authorized by Adolf Hitler</a:t>
            </a:r>
            <a:endParaRPr/>
          </a:p>
          <a:p>
            <a:pPr indent="-342900" lvl="0" marL="457200" rtl="0" algn="l">
              <a:lnSpc>
                <a:spcPct val="115000"/>
              </a:lnSpc>
              <a:spcBef>
                <a:spcPts val="0"/>
              </a:spcBef>
              <a:spcAft>
                <a:spcPts val="0"/>
              </a:spcAft>
              <a:buSzPts val="1800"/>
              <a:buChar char="-"/>
            </a:pPr>
            <a:r>
              <a:rPr lang="en"/>
              <a:t>Germany and Austria on November 9 and 10, 1938</a:t>
            </a:r>
            <a:endParaRPr/>
          </a:p>
          <a:p>
            <a:pPr indent="-342900" lvl="0" marL="457200" rtl="0" algn="l">
              <a:lnSpc>
                <a:spcPct val="115000"/>
              </a:lnSpc>
              <a:spcBef>
                <a:spcPts val="0"/>
              </a:spcBef>
              <a:spcAft>
                <a:spcPts val="0"/>
              </a:spcAft>
              <a:buSzPts val="1800"/>
              <a:buChar char="-"/>
            </a:pPr>
            <a:r>
              <a:rPr lang="en"/>
              <a:t>Over 250 synagogues burned, 7,000 Jewish-owned businesses plundered and destroyed</a:t>
            </a:r>
            <a:endParaRPr/>
          </a:p>
          <a:p>
            <a:pPr indent="-342900" lvl="0" marL="457200" rtl="0" algn="l">
              <a:lnSpc>
                <a:spcPct val="115000"/>
              </a:lnSpc>
              <a:spcBef>
                <a:spcPts val="0"/>
              </a:spcBef>
              <a:spcAft>
                <a:spcPts val="0"/>
              </a:spcAft>
              <a:buSzPts val="1800"/>
              <a:buChar char="-"/>
            </a:pPr>
            <a:r>
              <a:rPr lang="en"/>
              <a:t>Known Kristallnacht for the shattered glass from the store windows and </a:t>
            </a:r>
            <a:r>
              <a:rPr lang="en"/>
              <a:t>the windows of synagogues and homes</a:t>
            </a:r>
            <a:r>
              <a:rPr lang="en"/>
              <a:t> that littered the streets.</a:t>
            </a:r>
            <a:endParaRPr/>
          </a:p>
          <a:p>
            <a:pPr indent="0" lvl="0" marL="457200" rtl="0" algn="l">
              <a:lnSpc>
                <a:spcPct val="115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