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65" r:id="rId3"/>
    <p:sldId id="270" r:id="rId4"/>
    <p:sldId id="257" r:id="rId5"/>
    <p:sldId id="258" r:id="rId6"/>
    <p:sldId id="259" r:id="rId7"/>
    <p:sldId id="267" r:id="rId8"/>
    <p:sldId id="260" r:id="rId9"/>
    <p:sldId id="262" r:id="rId10"/>
    <p:sldId id="263" r:id="rId11"/>
    <p:sldId id="264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2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0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909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9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33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1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67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5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4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9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3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8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5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0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6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5AEF-2183-46F7-B5AE-3D209DF41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Selections from Victor E. Frankl’s Man’s Search for Meaning (1959)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0AC7E-3B25-48B7-9491-6D03EE430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 1 – Experiences in a Concentration Camp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1195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3802-D941-453B-882D-E85BE363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285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Pages</a:t>
            </a:r>
            <a:r>
              <a:rPr lang="en-US" dirty="0"/>
              <a:t> </a:t>
            </a:r>
            <a:r>
              <a:rPr lang="en-US" sz="4000" dirty="0"/>
              <a:t>292-302</a:t>
            </a:r>
            <a:r>
              <a:rPr lang="en-US" dirty="0"/>
              <a:t> </a:t>
            </a:r>
            <a:r>
              <a:rPr lang="en-US" sz="1600" dirty="0"/>
              <a:t>(</a:t>
            </a:r>
            <a:r>
              <a:rPr lang="en-US" sz="1800" dirty="0"/>
              <a:t>Sidharth</a:t>
            </a:r>
            <a:r>
              <a:rPr lang="en-US" sz="1600" dirty="0"/>
              <a:t> Serjy 1740823)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3BF8-EFC0-4DC7-9A8C-3A70EF3D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2453"/>
            <a:ext cx="8596668" cy="4808910"/>
          </a:xfrm>
        </p:spPr>
        <p:txBody>
          <a:bodyPr/>
          <a:lstStyle/>
          <a:p>
            <a:r>
              <a:rPr lang="en-US" dirty="0"/>
              <a:t>Personal thoughts</a:t>
            </a:r>
          </a:p>
          <a:p>
            <a:r>
              <a:rPr lang="en-US" dirty="0"/>
              <a:t>Suffering and inner liberation </a:t>
            </a:r>
          </a:p>
          <a:p>
            <a:r>
              <a:rPr lang="en-US" dirty="0"/>
              <a:t>The story of the young invalid and the movie Resurrection </a:t>
            </a:r>
          </a:p>
          <a:p>
            <a:r>
              <a:rPr lang="en-US" dirty="0"/>
              <a:t>The story of the young woman </a:t>
            </a:r>
          </a:p>
          <a:p>
            <a:r>
              <a:rPr lang="en-US" dirty="0"/>
              <a:t>Uncertainty of the end- Provisional Existence</a:t>
            </a:r>
          </a:p>
          <a:p>
            <a:r>
              <a:rPr lang="en-US" dirty="0"/>
              <a:t>Loss of faith in the future – story of </a:t>
            </a:r>
            <a:r>
              <a:rPr lang="en-US" dirty="0" err="1"/>
              <a:t>Mr</a:t>
            </a:r>
            <a:r>
              <a:rPr lang="en-US" dirty="0"/>
              <a:t> F</a:t>
            </a:r>
          </a:p>
        </p:txBody>
      </p:sp>
    </p:spTree>
    <p:extLst>
      <p:ext uri="{BB962C8B-B14F-4D97-AF65-F5344CB8AC3E}">
        <p14:creationId xmlns:p14="http://schemas.microsoft.com/office/powerpoint/2010/main" val="131347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4EEC-CA09-4CA2-B14B-7D802171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357"/>
          </a:xfrm>
        </p:spPr>
        <p:txBody>
          <a:bodyPr/>
          <a:lstStyle/>
          <a:p>
            <a:r>
              <a:rPr lang="en-US" dirty="0"/>
              <a:t>Pages 303-316 </a:t>
            </a:r>
            <a:r>
              <a:rPr lang="en-US" sz="1600" dirty="0"/>
              <a:t>(Kevin Roy 1740875)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37989-61D2-4AB3-90E8-03FE4A20D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8957"/>
            <a:ext cx="8596668" cy="4782405"/>
          </a:xfrm>
        </p:spPr>
        <p:txBody>
          <a:bodyPr/>
          <a:lstStyle/>
          <a:p>
            <a:r>
              <a:rPr lang="en-IN" dirty="0"/>
              <a:t>Beginning of psychotherapy</a:t>
            </a:r>
          </a:p>
          <a:p>
            <a:r>
              <a:rPr lang="en-IN" dirty="0"/>
              <a:t>Author talks </a:t>
            </a:r>
            <a:r>
              <a:rPr lang="en-IN"/>
              <a:t>about individuality </a:t>
            </a:r>
            <a:endParaRPr lang="en-IN" dirty="0"/>
          </a:p>
          <a:p>
            <a:r>
              <a:rPr lang="en-IN" dirty="0"/>
              <a:t>Mentions different instances in the camp</a:t>
            </a:r>
          </a:p>
          <a:p>
            <a:r>
              <a:rPr lang="en-IN" dirty="0"/>
              <a:t>A senior block warden turns to the author to speak to the other prisoners in the camp</a:t>
            </a:r>
          </a:p>
          <a:p>
            <a:r>
              <a:rPr lang="en-IN" dirty="0"/>
              <a:t>The psychological make-up of the camp guards</a:t>
            </a:r>
          </a:p>
          <a:p>
            <a:r>
              <a:rPr lang="en-IN" dirty="0"/>
              <a:t>The psychology of the prisoners being released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93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A67E-25FB-4E6C-AE4E-DEFCF573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2852"/>
          </a:xfrm>
        </p:spPr>
        <p:txBody>
          <a:bodyPr>
            <a:normAutofit fontScale="90000"/>
          </a:bodyPr>
          <a:lstStyle/>
          <a:p>
            <a:r>
              <a:rPr lang="en-US" dirty="0"/>
              <a:t>THEMES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564B-5C45-42BE-8F3A-BF749897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469"/>
            <a:ext cx="8596668" cy="4702893"/>
          </a:xfrm>
        </p:spPr>
        <p:txBody>
          <a:bodyPr/>
          <a:lstStyle/>
          <a:p>
            <a:r>
              <a:rPr lang="en-US" dirty="0"/>
              <a:t>The Search for Meaning</a:t>
            </a:r>
          </a:p>
          <a:p>
            <a:r>
              <a:rPr lang="en-US" dirty="0"/>
              <a:t>Suffering and Hope</a:t>
            </a:r>
          </a:p>
          <a:p>
            <a:r>
              <a:rPr lang="en-US" dirty="0"/>
              <a:t>Freedom, Optimism and Responsibility</a:t>
            </a:r>
          </a:p>
          <a:p>
            <a:r>
              <a:rPr lang="en-US" dirty="0"/>
              <a:t>Psychology and Logotherepy</a:t>
            </a:r>
          </a:p>
          <a:p>
            <a:r>
              <a:rPr lang="en-US" dirty="0"/>
              <a:t>Curiosity</a:t>
            </a:r>
          </a:p>
          <a:p>
            <a:r>
              <a:rPr lang="en-US" dirty="0"/>
              <a:t>Gradual loss of empathy</a:t>
            </a:r>
          </a:p>
          <a:p>
            <a:r>
              <a:rPr lang="en-IN" dirty="0"/>
              <a:t>Love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55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AEAE-3D9D-4D73-A897-4B5819FC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SKETCH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19EC-4046-4A38-A2D8-3F539A8C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/>
          <a:lstStyle/>
          <a:p>
            <a:r>
              <a:rPr lang="en-US" dirty="0"/>
              <a:t>Friendship</a:t>
            </a:r>
          </a:p>
          <a:p>
            <a:r>
              <a:rPr lang="en-US" dirty="0"/>
              <a:t>Religious </a:t>
            </a:r>
          </a:p>
          <a:p>
            <a:r>
              <a:rPr lang="en-IN" dirty="0"/>
              <a:t>Knew his field of profession and study well and used his skills to help himself and others</a:t>
            </a:r>
          </a:p>
          <a:p>
            <a:r>
              <a:rPr lang="en-IN" dirty="0"/>
              <a:t>Had a strong will to live</a:t>
            </a:r>
          </a:p>
          <a:p>
            <a:r>
              <a:rPr lang="en-US" dirty="0"/>
              <a:t>Observant</a:t>
            </a:r>
          </a:p>
          <a:p>
            <a:r>
              <a:rPr lang="en-US" dirty="0"/>
              <a:t>Loved his family and hometown</a:t>
            </a:r>
            <a:endParaRPr lang="en-IN" dirty="0"/>
          </a:p>
          <a:p>
            <a:r>
              <a:rPr lang="en-IN" dirty="0"/>
              <a:t>Tolerant towards the ill-treatment.</a:t>
            </a:r>
          </a:p>
        </p:txBody>
      </p:sp>
    </p:spTree>
    <p:extLst>
      <p:ext uri="{BB962C8B-B14F-4D97-AF65-F5344CB8AC3E}">
        <p14:creationId xmlns:p14="http://schemas.microsoft.com/office/powerpoint/2010/main" val="13848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09DF-DF05-446C-9739-801A58BD4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93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4D03-E24C-460F-91A1-84E95ECA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77079"/>
            <a:ext cx="8596668" cy="272994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STORYLINE</a:t>
            </a:r>
            <a:endParaRPr lang="en-IN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2281-B53B-4D2E-BCA2-EA8559D7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650975"/>
            <a:ext cx="8596668" cy="860400"/>
          </a:xfrm>
        </p:spPr>
        <p:txBody>
          <a:bodyPr/>
          <a:lstStyle/>
          <a:p>
            <a:r>
              <a:rPr lang="en-US" dirty="0"/>
              <a:t>Roll Numbers : 1740844, 1740831, 1740868, 1740853, 1740832, 1740802, 1740823, 1740875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3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577B-2101-43EA-8EA9-6F8B66E0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53"/>
            <a:ext cx="10200861" cy="6957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About The Author</a:t>
            </a:r>
            <a:br>
              <a:rPr lang="en-IN" dirty="0"/>
            </a:br>
            <a:r>
              <a:rPr lang="en-IN" sz="2000" b="1" dirty="0"/>
              <a:t>(26 March 1905 – 2 September 1997)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68A9-E456-4AD7-8203-0E5E1DC8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9441"/>
            <a:ext cx="9011477" cy="5526157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Austrian neurologist and psychiatrist as well as a Holocaust survivor.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Frankl was the founder of logotherapy, which is a form of existential analysis, the "Third Viennese School of Psychotherapy".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has coined the term ’noogenic’ neurosis, and illustrated it with the example of 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Sunday neurosis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refers to a form of anxiety resulting from an awareness in some people of the emptiness of their lives once the working week is over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Frankl voluntarily requested to perform unskilled lobotomy experiments approved by the Nazis on Jews who had attempted suicide to prevent arrest,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time period of his internment, in what is hinted upon in Frankl's own autobiographical account and later under the investigative light of biographical research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A735F-8431-4F2D-846C-C68D0C44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81" y="1179441"/>
            <a:ext cx="2854188" cy="313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2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6EC7-6EF1-4698-A423-FEC4B314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/>
          <a:lstStyle/>
          <a:p>
            <a:r>
              <a:rPr lang="en-US" dirty="0"/>
              <a:t>Pages 233 – 243 </a:t>
            </a:r>
            <a:r>
              <a:rPr lang="en-US" sz="1800" dirty="0"/>
              <a:t>(Nayana B Menon 1740844)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8506-B253-46E8-8B24-1324D82B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461"/>
            <a:ext cx="8596668" cy="4755901"/>
          </a:xfrm>
        </p:spPr>
        <p:txBody>
          <a:bodyPr/>
          <a:lstStyle/>
          <a:p>
            <a:r>
              <a:rPr lang="en-IN" dirty="0"/>
              <a:t>Inside story of a concentration camp, told by one of its survivors. </a:t>
            </a:r>
          </a:p>
          <a:p>
            <a:r>
              <a:rPr lang="en-IN" dirty="0"/>
              <a:t>Hard fight for existence which rages among prisoners. </a:t>
            </a:r>
          </a:p>
          <a:p>
            <a:r>
              <a:rPr lang="en-IN" dirty="0"/>
              <a:t>Selection of Capos. </a:t>
            </a:r>
          </a:p>
          <a:p>
            <a:r>
              <a:rPr lang="en-IN" dirty="0"/>
              <a:t>Intend to write this book anonymously using only the prison number. </a:t>
            </a:r>
          </a:p>
          <a:p>
            <a:r>
              <a:rPr lang="en-IN" dirty="0"/>
              <a:t>Though the author was a psychiatrist he wasn’t employed as one or even as a doctor. </a:t>
            </a:r>
          </a:p>
          <a:p>
            <a:r>
              <a:rPr lang="en-IN" dirty="0"/>
              <a:t>“Premium Coupons”.</a:t>
            </a:r>
          </a:p>
          <a:p>
            <a:r>
              <a:rPr lang="en-IN" dirty="0"/>
              <a:t>Three phases in the inmates mental reaction to camp life. </a:t>
            </a:r>
          </a:p>
          <a:p>
            <a:pPr>
              <a:buFont typeface="+mj-lt"/>
              <a:buAutoNum type="arabicPeriod"/>
            </a:pPr>
            <a:r>
              <a:rPr lang="en-IN" dirty="0"/>
              <a:t>Shock</a:t>
            </a:r>
          </a:p>
          <a:p>
            <a:pPr>
              <a:buFont typeface="+mj-lt"/>
              <a:buAutoNum type="arabicPeriod"/>
            </a:pPr>
            <a:r>
              <a:rPr lang="en-IN" dirty="0"/>
              <a:t>“Delusion of reprieve”</a:t>
            </a:r>
          </a:p>
          <a:p>
            <a:r>
              <a:rPr lang="en-IN" dirty="0"/>
              <a:t>Entry to the camp </a:t>
            </a:r>
          </a:p>
          <a:p>
            <a:r>
              <a:rPr lang="en-IN" dirty="0"/>
              <a:t>Good behaviour of the SS Men.  </a:t>
            </a:r>
          </a:p>
        </p:txBody>
      </p:sp>
    </p:spTree>
    <p:extLst>
      <p:ext uri="{BB962C8B-B14F-4D97-AF65-F5344CB8AC3E}">
        <p14:creationId xmlns:p14="http://schemas.microsoft.com/office/powerpoint/2010/main" val="186453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9101-ED9D-40B1-AED6-E2EF0153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r>
              <a:rPr lang="en-US" dirty="0"/>
              <a:t>Pages 243 – 253 </a:t>
            </a:r>
            <a:r>
              <a:rPr lang="en-US" sz="1600" dirty="0"/>
              <a:t>(Akshara Gopakumar 1740831)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1563C-A676-4009-8D67-16263F41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48"/>
            <a:ext cx="8596668" cy="5035825"/>
          </a:xfrm>
        </p:spPr>
        <p:txBody>
          <a:bodyPr/>
          <a:lstStyle/>
          <a:p>
            <a:r>
              <a:rPr lang="en-US" dirty="0"/>
              <a:t>SS guards snatching personal belongings.</a:t>
            </a:r>
          </a:p>
          <a:p>
            <a:r>
              <a:rPr lang="en-IN" dirty="0"/>
              <a:t>Clothes were stripped away.</a:t>
            </a:r>
          </a:p>
          <a:p>
            <a:r>
              <a:rPr lang="en-IN" dirty="0"/>
              <a:t>Rise in optimism and curiosity among prisoners.</a:t>
            </a:r>
          </a:p>
          <a:p>
            <a:r>
              <a:rPr lang="en-IN" dirty="0"/>
              <a:t>Experience of first night in Auschwitz.</a:t>
            </a:r>
          </a:p>
          <a:p>
            <a:r>
              <a:rPr lang="en-IN" dirty="0"/>
              <a:t>Gradually loosing hope.</a:t>
            </a:r>
          </a:p>
          <a:p>
            <a:r>
              <a:rPr lang="en-IN" dirty="0"/>
              <a:t>Speech of the narrator’s colleague.</a:t>
            </a:r>
          </a:p>
          <a:p>
            <a:r>
              <a:rPr lang="en-IN" dirty="0"/>
              <a:t>Phase of relative apathy.</a:t>
            </a:r>
          </a:p>
          <a:p>
            <a:r>
              <a:rPr lang="en-IN" dirty="0"/>
              <a:t>Rise of corpses due to Typhus.</a:t>
            </a:r>
          </a:p>
          <a:p>
            <a:r>
              <a:rPr lang="en-IN" dirty="0"/>
              <a:t>Punishments: Mostly Beatings. </a:t>
            </a:r>
          </a:p>
        </p:txBody>
      </p:sp>
    </p:spTree>
    <p:extLst>
      <p:ext uri="{BB962C8B-B14F-4D97-AF65-F5344CB8AC3E}">
        <p14:creationId xmlns:p14="http://schemas.microsoft.com/office/powerpoint/2010/main" val="176820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A7CF-362D-44C4-9910-F7D589C4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/>
          <a:lstStyle/>
          <a:p>
            <a:r>
              <a:rPr lang="en-US" dirty="0"/>
              <a:t>Pages 253 – 262 </a:t>
            </a:r>
            <a:r>
              <a:rPr lang="en-US" sz="1600" dirty="0"/>
              <a:t>(Vidya Mallick 1740868)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FB42-6DFC-4713-9108-86BBB4DF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974"/>
            <a:ext cx="8596668" cy="5493026"/>
          </a:xfrm>
        </p:spPr>
        <p:txBody>
          <a:bodyPr>
            <a:normAutofit/>
          </a:bodyPr>
          <a:lstStyle/>
          <a:p>
            <a:r>
              <a:rPr lang="en-US" dirty="0"/>
              <a:t>The Forest incident : indignation connected to insult. Judgement of a person only because of higher authority over someone.</a:t>
            </a:r>
            <a:endParaRPr lang="en-IN" dirty="0"/>
          </a:p>
          <a:p>
            <a:r>
              <a:rPr lang="en-IN" dirty="0"/>
              <a:t>Befriending the Capo had privileges connected to it.</a:t>
            </a:r>
          </a:p>
          <a:p>
            <a:r>
              <a:rPr lang="en-IN" dirty="0"/>
              <a:t>Bad physical conditions of the Jewish men – Edema</a:t>
            </a:r>
          </a:p>
          <a:p>
            <a:r>
              <a:rPr lang="en-IN" dirty="0"/>
              <a:t>Comparison between them and other labourers</a:t>
            </a:r>
          </a:p>
          <a:p>
            <a:r>
              <a:rPr lang="en-IN" dirty="0"/>
              <a:t>Apathy the main symptom of the second phase.</a:t>
            </a:r>
          </a:p>
          <a:p>
            <a:r>
              <a:rPr lang="en-IN" dirty="0"/>
              <a:t>Food:  </a:t>
            </a:r>
          </a:p>
          <a:p>
            <a:pPr>
              <a:buFont typeface="+mj-lt"/>
              <a:buAutoNum type="arabicPeriod"/>
            </a:pPr>
            <a:r>
              <a:rPr lang="en-IN" dirty="0"/>
              <a:t>Dreams and Nightmares : connected to their current state</a:t>
            </a:r>
          </a:p>
          <a:p>
            <a:pPr>
              <a:buFont typeface="+mj-lt"/>
              <a:buAutoNum type="arabicPeriod"/>
            </a:pPr>
            <a:r>
              <a:rPr lang="en-IN" dirty="0"/>
              <a:t>One cannot understand someone’s condition without experiencing it.</a:t>
            </a:r>
          </a:p>
          <a:p>
            <a:r>
              <a:rPr lang="en-IN" dirty="0"/>
              <a:t>Lack of adequate amount of sleep</a:t>
            </a:r>
          </a:p>
          <a:p>
            <a:r>
              <a:rPr lang="en-IN" dirty="0"/>
              <a:t>Transfer of prisoners; Native Town; 1 or 2 weeks until death.</a:t>
            </a:r>
          </a:p>
          <a:p>
            <a:r>
              <a:rPr lang="en-IN" dirty="0"/>
              <a:t>Cultural hibernation : Politics and Religion</a:t>
            </a:r>
          </a:p>
          <a:p>
            <a:r>
              <a:rPr lang="en-IN" dirty="0"/>
              <a:t>Typhus : delirium </a:t>
            </a:r>
          </a:p>
        </p:txBody>
      </p:sp>
    </p:spTree>
    <p:extLst>
      <p:ext uri="{BB962C8B-B14F-4D97-AF65-F5344CB8AC3E}">
        <p14:creationId xmlns:p14="http://schemas.microsoft.com/office/powerpoint/2010/main" val="147397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61D8-9244-4E8B-98B5-A9C0BAF4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en-US" dirty="0"/>
              <a:t>Pages 263 – 272 </a:t>
            </a:r>
            <a:r>
              <a:rPr lang="en-US" sz="1600" dirty="0"/>
              <a:t>(Sakshi Malachi – 1740853)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C582-8095-4941-A7D0-47A7CDF3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217"/>
            <a:ext cx="8596668" cy="4716145"/>
          </a:xfrm>
        </p:spPr>
        <p:txBody>
          <a:bodyPr/>
          <a:lstStyle/>
          <a:p>
            <a:r>
              <a:rPr lang="en-US" dirty="0"/>
              <a:t>A spiritualistic seance - The words “</a:t>
            </a:r>
            <a:r>
              <a:rPr lang="en-US" dirty="0" err="1"/>
              <a:t>vae</a:t>
            </a:r>
            <a:r>
              <a:rPr lang="en-US" dirty="0"/>
              <a:t> </a:t>
            </a:r>
            <a:r>
              <a:rPr lang="en-US" dirty="0" err="1"/>
              <a:t>victis</a:t>
            </a:r>
            <a:r>
              <a:rPr lang="en-US" dirty="0"/>
              <a:t>”</a:t>
            </a:r>
          </a:p>
          <a:p>
            <a:r>
              <a:rPr lang="en-US" dirty="0"/>
              <a:t>The spiritual life in the concentration camp</a:t>
            </a:r>
          </a:p>
          <a:p>
            <a:r>
              <a:rPr lang="en-US" dirty="0"/>
              <a:t>Memories of his wife</a:t>
            </a:r>
          </a:p>
          <a:p>
            <a:r>
              <a:rPr lang="en-US" dirty="0"/>
              <a:t>The final wisdom- Love is the ultimate and the highest goal to which man can aspire.</a:t>
            </a:r>
          </a:p>
          <a:p>
            <a:r>
              <a:rPr lang="en-US" dirty="0"/>
              <a:t>“The angels are lost in perpetual contemplation of an infinite glory.”</a:t>
            </a:r>
          </a:p>
          <a:p>
            <a:r>
              <a:rPr lang="en-US" dirty="0"/>
              <a:t>Love goes far beyond the physical person of the be-loved.</a:t>
            </a:r>
          </a:p>
          <a:p>
            <a:r>
              <a:rPr lang="en-US" dirty="0"/>
              <a:t>“Set me like a seal upon thy heart, love is as strong as death.”</a:t>
            </a:r>
          </a:p>
          <a:p>
            <a:r>
              <a:rPr lang="en-US" dirty="0"/>
              <a:t>Beauty of art and nature in the camp</a:t>
            </a:r>
          </a:p>
          <a:p>
            <a:r>
              <a:rPr lang="en-US" dirty="0"/>
              <a:t>Humour: Soul’s weapon in the fight for self preservation.</a:t>
            </a:r>
          </a:p>
          <a:p>
            <a:r>
              <a:rPr lang="en-US" dirty="0"/>
              <a:t>The new camp</a:t>
            </a:r>
          </a:p>
        </p:txBody>
      </p:sp>
    </p:spTree>
    <p:extLst>
      <p:ext uri="{BB962C8B-B14F-4D97-AF65-F5344CB8AC3E}">
        <p14:creationId xmlns:p14="http://schemas.microsoft.com/office/powerpoint/2010/main" val="250257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5FDC-2801-4D7B-819A-52B3BDD0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>
            <a:normAutofit/>
          </a:bodyPr>
          <a:lstStyle/>
          <a:p>
            <a:r>
              <a:rPr lang="en-US" dirty="0"/>
              <a:t>Pages 273-282 </a:t>
            </a:r>
            <a:r>
              <a:rPr lang="en-US" sz="1600" dirty="0"/>
              <a:t>(Ananya Arti 1740832)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21F0-BC26-4B66-9316-A96E6747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974"/>
            <a:ext cx="8596668" cy="51418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 “freedom from suffering” - Positive pleasures small in number, the presence of “negative happiness”.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of judgement.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 of prisoners lying crowded on the bunks, staring at the visitor. (important)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“sense” in death.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human values and dignity, comparison to animal- “sheep”.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solitude.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to the status of a “number”.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chief doctor incident. (important)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Fate.</a:t>
            </a:r>
          </a:p>
        </p:txBody>
      </p:sp>
    </p:spTree>
    <p:extLst>
      <p:ext uri="{BB962C8B-B14F-4D97-AF65-F5344CB8AC3E}">
        <p14:creationId xmlns:p14="http://schemas.microsoft.com/office/powerpoint/2010/main" val="306751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DF5C-0D04-4A02-BC4B-AC75A375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/>
          <a:lstStyle/>
          <a:p>
            <a:r>
              <a:rPr lang="en-US" dirty="0"/>
              <a:t>Pages 282-291 </a:t>
            </a:r>
            <a:r>
              <a:rPr lang="en-US" sz="1600" dirty="0"/>
              <a:t>(Ankit Patro 1740802)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834CD-D885-4A41-BC10-8F648105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2209"/>
            <a:ext cx="8596668" cy="5406887"/>
          </a:xfrm>
        </p:spPr>
        <p:txBody>
          <a:bodyPr/>
          <a:lstStyle/>
          <a:p>
            <a:r>
              <a:rPr lang="en-US" dirty="0"/>
              <a:t>The Persian tale – Frankl compares the situation of him and the patients during famine with the story “Death in Tehran”.</a:t>
            </a:r>
          </a:p>
          <a:p>
            <a:r>
              <a:rPr lang="en-US" dirty="0"/>
              <a:t>Escape Plan – Frankl considers to escape from the camp </a:t>
            </a:r>
          </a:p>
          <a:p>
            <a:r>
              <a:rPr lang="en-US" dirty="0"/>
              <a:t>Personal Dilemma faced by Frankl</a:t>
            </a:r>
          </a:p>
          <a:p>
            <a:r>
              <a:rPr lang="en-US" dirty="0"/>
              <a:t>Arrival of Red Cross</a:t>
            </a:r>
          </a:p>
          <a:p>
            <a:r>
              <a:rPr lang="en-US" dirty="0"/>
              <a:t>Prisoners’ inability to adapt – lack of food and sleep contributed to apathy amongst the prisoners</a:t>
            </a:r>
          </a:p>
          <a:p>
            <a:r>
              <a:rPr lang="en-US" dirty="0"/>
              <a:t>Concept of Cleanliness</a:t>
            </a:r>
          </a:p>
          <a:p>
            <a:r>
              <a:rPr lang="en-US" dirty="0"/>
              <a:t>Frankl says than in every possible situation, man has the power to control his mental and spiritual fate. </a:t>
            </a:r>
          </a:p>
        </p:txBody>
      </p:sp>
    </p:spTree>
    <p:extLst>
      <p:ext uri="{BB962C8B-B14F-4D97-AF65-F5344CB8AC3E}">
        <p14:creationId xmlns:p14="http://schemas.microsoft.com/office/powerpoint/2010/main" val="789619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769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Selections from Victor E. Frankl’s Man’s Search for Meaning (1959)</vt:lpstr>
      <vt:lpstr>STORYLINE</vt:lpstr>
      <vt:lpstr>About The Author (26 March 1905 – 2 September 1997) </vt:lpstr>
      <vt:lpstr>Pages 233 – 243 (Nayana B Menon 1740844)</vt:lpstr>
      <vt:lpstr>Pages 243 – 253 (Akshara Gopakumar 1740831)</vt:lpstr>
      <vt:lpstr>Pages 253 – 262 (Vidya Mallick 1740868)</vt:lpstr>
      <vt:lpstr>Pages 263 – 272 (Sakshi Malachi – 1740853)</vt:lpstr>
      <vt:lpstr>Pages 273-282 (Ananya Arti 1740832)</vt:lpstr>
      <vt:lpstr>Pages 282-291 (Ankit Patro 1740802)</vt:lpstr>
      <vt:lpstr>Pages 292-302 (Sidharth Serjy 1740823)</vt:lpstr>
      <vt:lpstr>Pages 303-316 (Kevin Roy 1740875)</vt:lpstr>
      <vt:lpstr>THEMES</vt:lpstr>
      <vt:lpstr>CHARACTER SKETCH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Selections from Victor E. Frankl’s Man’s Search for Meaning (1959)</dc:title>
  <dc:creator>Vidya Mallick</dc:creator>
  <cp:lastModifiedBy>Vidya Mallick</cp:lastModifiedBy>
  <cp:revision>20</cp:revision>
  <dcterms:created xsi:type="dcterms:W3CDTF">2019-03-04T14:13:39Z</dcterms:created>
  <dcterms:modified xsi:type="dcterms:W3CDTF">2019-03-09T06:27:41Z</dcterms:modified>
</cp:coreProperties>
</file>