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2" r:id="rId4"/>
    <p:sldId id="258" r:id="rId5"/>
    <p:sldId id="259" r:id="rId6"/>
    <p:sldId id="260"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7"/>
    <p:restoredTop sz="51355"/>
  </p:normalViewPr>
  <p:slideViewPr>
    <p:cSldViewPr snapToGrid="0" snapToObjects="1">
      <p:cViewPr>
        <p:scale>
          <a:sx n="75" d="100"/>
          <a:sy n="75" d="100"/>
        </p:scale>
        <p:origin x="944" y="1016"/>
      </p:cViewPr>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1T23:54:26.91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24033-19B6-DA42-A8F8-97E07E7766BD}" type="datetimeFigureOut">
              <a:rPr lang="en-US" smtClean="0"/>
              <a:t>12/13/18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AE382-6665-A14A-B054-01B889D933F3}" type="slidenum">
              <a:rPr lang="en-US" smtClean="0"/>
              <a:t>‹#›</a:t>
            </a:fld>
            <a:endParaRPr lang="en-US"/>
          </a:p>
        </p:txBody>
      </p:sp>
    </p:spTree>
    <p:extLst>
      <p:ext uri="{BB962C8B-B14F-4D97-AF65-F5344CB8AC3E}">
        <p14:creationId xmlns:p14="http://schemas.microsoft.com/office/powerpoint/2010/main" val="70790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B0AE382-6665-A14A-B054-01B889D933F3}" type="slidenum">
              <a:rPr lang="en-US" smtClean="0"/>
              <a:t>1</a:t>
            </a:fld>
            <a:endParaRPr lang="en-US"/>
          </a:p>
        </p:txBody>
      </p:sp>
    </p:spTree>
    <p:extLst>
      <p:ext uri="{BB962C8B-B14F-4D97-AF65-F5344CB8AC3E}">
        <p14:creationId xmlns:p14="http://schemas.microsoft.com/office/powerpoint/2010/main" val="40748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1. Arendt is widely considered one of the most important political philosophers of the twentieth century.</a:t>
            </a:r>
          </a:p>
          <a:p>
            <a:endParaRPr lang="en-US" dirty="0" smtClean="0"/>
          </a:p>
        </p:txBody>
      </p:sp>
      <p:sp>
        <p:nvSpPr>
          <p:cNvPr id="4" name="Slide Number Placeholder 3"/>
          <p:cNvSpPr>
            <a:spLocks noGrp="1"/>
          </p:cNvSpPr>
          <p:nvPr>
            <p:ph type="sldNum" sz="quarter" idx="10"/>
          </p:nvPr>
        </p:nvSpPr>
        <p:spPr/>
        <p:txBody>
          <a:bodyPr/>
          <a:lstStyle/>
          <a:p>
            <a:fld id="{7B0AE382-6665-A14A-B054-01B889D933F3}" type="slidenum">
              <a:rPr lang="en-US" smtClean="0"/>
              <a:t>2</a:t>
            </a:fld>
            <a:endParaRPr lang="en-US"/>
          </a:p>
        </p:txBody>
      </p:sp>
    </p:spTree>
    <p:extLst>
      <p:ext uri="{BB962C8B-B14F-4D97-AF65-F5344CB8AC3E}">
        <p14:creationId xmlns:p14="http://schemas.microsoft.com/office/powerpoint/2010/main" val="635723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dirty="0" smtClean="0">
                <a:solidFill>
                  <a:schemeClr val="tx1"/>
                </a:solidFill>
                <a:effectLst/>
                <a:latin typeface="+mn-lt"/>
                <a:ea typeface="+mn-ea"/>
                <a:cs typeface="+mn-cs"/>
              </a:rPr>
              <a:t>RHETORICIAN:</a:t>
            </a:r>
            <a:r>
              <a:rPr lang="en-US" sz="1200" b="0" i="0" u="none" strike="noStrike" kern="1200" baseline="0" dirty="0" smtClean="0">
                <a:solidFill>
                  <a:schemeClr val="tx1"/>
                </a:solidFill>
                <a:effectLst/>
                <a:latin typeface="+mn-lt"/>
                <a:ea typeface="+mn-ea"/>
                <a:cs typeface="+mn-cs"/>
              </a:rPr>
              <a:t> </a:t>
            </a:r>
          </a:p>
          <a:p>
            <a:pPr marL="0" indent="0">
              <a:buNone/>
            </a:pPr>
            <a:r>
              <a:rPr lang="en-US" sz="1200" b="0" i="0" u="none" strike="noStrike" kern="1200" dirty="0" smtClean="0">
                <a:solidFill>
                  <a:schemeClr val="tx1"/>
                </a:solidFill>
                <a:effectLst/>
                <a:latin typeface="+mn-lt"/>
                <a:ea typeface="+mn-ea"/>
                <a:cs typeface="+mn-cs"/>
              </a:rPr>
              <a:t>the art of effective or persuasive speaking or writing, especially the exploitation of figures of speech and other compositional techniques.</a:t>
            </a:r>
          </a:p>
          <a:p>
            <a:pPr marL="0" indent="0">
              <a:buNone/>
            </a:pP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2.The "dark times" she describes can be traced to the Cold War period</a:t>
            </a:r>
            <a:endParaRPr lang="en-US" dirty="0" smtClean="0"/>
          </a:p>
          <a:p>
            <a:pPr marL="0" indent="0">
              <a:buNone/>
            </a:pPr>
            <a:endParaRPr lang="en-US" sz="1200" b="0" i="0" u="none" strike="noStrike" kern="1200" dirty="0" smtClean="0">
              <a:solidFill>
                <a:schemeClr val="tx1"/>
              </a:solidFill>
              <a:effectLst/>
              <a:latin typeface="+mn-lt"/>
              <a:ea typeface="+mn-ea"/>
              <a:cs typeface="+mn-cs"/>
            </a:endParaRPr>
          </a:p>
          <a:p>
            <a:pPr marL="0" indent="0">
              <a:buNone/>
            </a:pPr>
            <a:r>
              <a:rPr lang="en-US" sz="1200" b="0" i="0" u="none" strike="noStrike" kern="1200" dirty="0" smtClean="0">
                <a:solidFill>
                  <a:schemeClr val="tx1"/>
                </a:solidFill>
                <a:effectLst/>
                <a:latin typeface="+mn-lt"/>
                <a:ea typeface="+mn-ea"/>
                <a:cs typeface="+mn-cs"/>
              </a:rPr>
              <a:t>ALSO</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The phrase, ‘dark times’ refers to one </a:t>
            </a:r>
            <a:r>
              <a:rPr lang="en-US" sz="1200" b="0" i="0" u="none" strike="noStrike" kern="1200" dirty="0" err="1" smtClean="0">
                <a:solidFill>
                  <a:schemeClr val="tx1"/>
                </a:solidFill>
                <a:effectLst/>
                <a:latin typeface="+mn-lt"/>
                <a:ea typeface="+mn-ea"/>
                <a:cs typeface="+mn-cs"/>
              </a:rPr>
              <a:t>Bertolt</a:t>
            </a:r>
            <a:r>
              <a:rPr lang="en-US" sz="1200" b="0" i="0" u="none" strike="noStrike" kern="1200" dirty="0" smtClean="0">
                <a:solidFill>
                  <a:schemeClr val="tx1"/>
                </a:solidFill>
                <a:effectLst/>
                <a:latin typeface="+mn-lt"/>
                <a:ea typeface="+mn-ea"/>
                <a:cs typeface="+mn-cs"/>
              </a:rPr>
              <a:t> Brecht’s poems</a:t>
            </a:r>
          </a:p>
        </p:txBody>
      </p:sp>
      <p:sp>
        <p:nvSpPr>
          <p:cNvPr id="4" name="Slide Number Placeholder 3"/>
          <p:cNvSpPr>
            <a:spLocks noGrp="1"/>
          </p:cNvSpPr>
          <p:nvPr>
            <p:ph type="sldNum" sz="quarter" idx="10"/>
          </p:nvPr>
        </p:nvSpPr>
        <p:spPr/>
        <p:txBody>
          <a:bodyPr/>
          <a:lstStyle/>
          <a:p>
            <a:fld id="{7B0AE382-6665-A14A-B054-01B889D933F3}" type="slidenum">
              <a:rPr lang="en-US" smtClean="0"/>
              <a:t>3</a:t>
            </a:fld>
            <a:endParaRPr lang="en-US"/>
          </a:p>
        </p:txBody>
      </p:sp>
    </p:spTree>
    <p:extLst>
      <p:ext uri="{BB962C8B-B14F-4D97-AF65-F5344CB8AC3E}">
        <p14:creationId xmlns:p14="http://schemas.microsoft.com/office/powerpoint/2010/main" val="191116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t>1. Jew being</a:t>
            </a:r>
            <a:r>
              <a:rPr lang="en-US" sz="2800" baseline="0" dirty="0" smtClean="0"/>
              <a:t> a</a:t>
            </a:r>
            <a:r>
              <a:rPr lang="en-US" sz="2800" dirty="0" smtClean="0"/>
              <a:t> Racial</a:t>
            </a:r>
            <a:r>
              <a:rPr lang="en-US" sz="2800" baseline="0" dirty="0" smtClean="0"/>
              <a:t> definition is not possible.</a:t>
            </a:r>
          </a:p>
          <a:p>
            <a:endParaRPr lang="en-US" sz="2800" baseline="0" dirty="0" smtClean="0"/>
          </a:p>
          <a:p>
            <a:r>
              <a:rPr lang="en-US" sz="2800" baseline="0" dirty="0" smtClean="0"/>
              <a:t>2. Being a Jew is not just a national Identity nor a religious identity.</a:t>
            </a:r>
          </a:p>
          <a:p>
            <a:endParaRPr lang="en-US" sz="2800" baseline="0" dirty="0" smtClean="0"/>
          </a:p>
          <a:p>
            <a:r>
              <a:rPr lang="en-US" sz="2800" baseline="0" dirty="0" smtClean="0"/>
              <a:t>3. Its , BOTH. EG: French, American to Buddhist, Muslim</a:t>
            </a:r>
          </a:p>
          <a:p>
            <a:endParaRPr lang="en-US" sz="2800" baseline="0" dirty="0" smtClean="0"/>
          </a:p>
          <a:p>
            <a:r>
              <a:rPr lang="en-US" sz="2800" dirty="0" smtClean="0"/>
              <a:t>4. In the text, it is said</a:t>
            </a:r>
            <a:r>
              <a:rPr lang="en-US" sz="2800" baseline="0" dirty="0" smtClean="0"/>
              <a:t> that, in times of defamation and persecution (Hitlerism), The identity is under attack.</a:t>
            </a:r>
          </a:p>
          <a:p>
            <a:r>
              <a:rPr lang="en-US" sz="2800" baseline="0" dirty="0" smtClean="0"/>
              <a:t> *Read from BOOK*</a:t>
            </a:r>
          </a:p>
          <a:p>
            <a:endParaRPr lang="en-US" sz="2800" dirty="0"/>
          </a:p>
        </p:txBody>
      </p:sp>
      <p:sp>
        <p:nvSpPr>
          <p:cNvPr id="4" name="Slide Number Placeholder 3"/>
          <p:cNvSpPr>
            <a:spLocks noGrp="1"/>
          </p:cNvSpPr>
          <p:nvPr>
            <p:ph type="sldNum" sz="quarter" idx="10"/>
          </p:nvPr>
        </p:nvSpPr>
        <p:spPr/>
        <p:txBody>
          <a:bodyPr/>
          <a:lstStyle/>
          <a:p>
            <a:fld id="{7B0AE382-6665-A14A-B054-01B889D933F3}" type="slidenum">
              <a:rPr lang="en-US" smtClean="0"/>
              <a:t>4</a:t>
            </a:fld>
            <a:endParaRPr lang="en-US"/>
          </a:p>
        </p:txBody>
      </p:sp>
    </p:spTree>
    <p:extLst>
      <p:ext uri="{BB962C8B-B14F-4D97-AF65-F5344CB8AC3E}">
        <p14:creationId xmlns:p14="http://schemas.microsoft.com/office/powerpoint/2010/main" val="1801979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sz="1200" kern="1200" dirty="0" smtClean="0">
                <a:solidFill>
                  <a:schemeClr val="tx1"/>
                </a:solidFill>
                <a:effectLst/>
                <a:latin typeface="+mn-lt"/>
                <a:ea typeface="+mn-ea"/>
                <a:cs typeface="+mn-cs"/>
              </a:rPr>
              <a:t>The book is structured as three essays, "Anti-Semitism", "Imperialism" and "Totalitarianism". </a:t>
            </a:r>
          </a:p>
          <a:p>
            <a:pPr marL="0" indent="0">
              <a:buNone/>
            </a:pPr>
            <a:endParaRPr lang="en-US" sz="1200" b="0" i="1" u="none" strike="noStrike" kern="1200" dirty="0" smtClean="0">
              <a:solidFill>
                <a:schemeClr val="tx1"/>
              </a:solidFill>
              <a:effectLst/>
              <a:latin typeface="+mn-lt"/>
              <a:ea typeface="+mn-ea"/>
              <a:cs typeface="+mn-cs"/>
            </a:endParaRPr>
          </a:p>
          <a:p>
            <a:pPr marL="0" indent="0">
              <a:buNone/>
            </a:pPr>
            <a:r>
              <a:rPr lang="en-US" sz="1200" b="0" i="1" u="none" strike="noStrike" kern="1200" dirty="0" smtClean="0">
                <a:solidFill>
                  <a:schemeClr val="tx1"/>
                </a:solidFill>
                <a:effectLst/>
                <a:latin typeface="+mn-lt"/>
                <a:ea typeface="+mn-ea"/>
                <a:cs typeface="+mn-cs"/>
              </a:rPr>
              <a:t>NAZI </a:t>
            </a:r>
          </a:p>
          <a:p>
            <a:pPr marL="228600" indent="-228600">
              <a:buAutoNum type="arabicPeriod"/>
            </a:pPr>
            <a:endParaRPr lang="en-US" sz="1200" b="0" i="1" u="none" strike="noStrike" kern="1200" dirty="0" smtClean="0">
              <a:solidFill>
                <a:schemeClr val="tx1"/>
              </a:solidFill>
              <a:effectLst/>
              <a:latin typeface="+mn-lt"/>
              <a:ea typeface="+mn-ea"/>
              <a:cs typeface="+mn-cs"/>
            </a:endParaRPr>
          </a:p>
          <a:p>
            <a:pPr marL="228600" indent="-228600">
              <a:buAutoNum type="arabicPeriod"/>
            </a:pPr>
            <a:r>
              <a:rPr lang="en-US" sz="1200" b="0" i="1"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 member of the National Socialist German Workers' Party.  BUT</a:t>
            </a:r>
          </a:p>
          <a:p>
            <a:pPr marL="228600" indent="-228600">
              <a:buAutoNum type="arabicPeriod"/>
            </a:pPr>
            <a:endParaRPr lang="en-US" sz="1200" b="0" i="0" u="none" strike="noStrike" kern="1200" dirty="0" smtClean="0">
              <a:solidFill>
                <a:schemeClr val="tx1"/>
              </a:solidFill>
              <a:effectLst/>
              <a:latin typeface="+mn-lt"/>
              <a:ea typeface="+mn-ea"/>
              <a:cs typeface="+mn-cs"/>
            </a:endParaRPr>
          </a:p>
          <a:p>
            <a:pPr marL="228600" indent="-228600">
              <a:buAutoNum type="arabicPeriod"/>
            </a:pPr>
            <a:r>
              <a:rPr lang="en-US" sz="1200" b="0" i="1" u="none" strike="noStrike" kern="1200" dirty="0" smtClean="0">
                <a:solidFill>
                  <a:schemeClr val="tx1"/>
                </a:solidFill>
                <a:effectLst/>
                <a:latin typeface="+mn-lt"/>
                <a:ea typeface="+mn-ea"/>
                <a:cs typeface="+mn-cs"/>
              </a:rPr>
              <a:t>OR </a:t>
            </a:r>
            <a:r>
              <a:rPr lang="en-US" sz="1200" b="0" i="0" u="none" strike="noStrike" kern="1200" dirty="0" smtClean="0">
                <a:solidFill>
                  <a:schemeClr val="tx1"/>
                </a:solidFill>
                <a:effectLst/>
                <a:latin typeface="+mn-lt"/>
                <a:ea typeface="+mn-ea"/>
                <a:cs typeface="+mn-cs"/>
              </a:rPr>
              <a:t>a person with extreme racist or authoritarian views. </a:t>
            </a:r>
          </a:p>
          <a:p>
            <a:pPr marL="228600" indent="-228600">
              <a:buAutoNum type="arabicPeriod"/>
            </a:pPr>
            <a:endParaRPr lang="en-US" sz="1200" b="0" i="0" u="none" strike="noStrike" kern="1200" dirty="0" smtClean="0">
              <a:solidFill>
                <a:schemeClr val="tx1"/>
              </a:solidFill>
              <a:effectLst/>
              <a:latin typeface="+mn-lt"/>
              <a:ea typeface="+mn-ea"/>
              <a:cs typeface="+mn-cs"/>
            </a:endParaRPr>
          </a:p>
          <a:p>
            <a:pPr marL="0" indent="0">
              <a:buNone/>
            </a:pPr>
            <a:r>
              <a:rPr lang="en-US" sz="1200" b="0" i="0" u="none" strike="noStrike" kern="1200" dirty="0" smtClean="0">
                <a:solidFill>
                  <a:schemeClr val="tx1"/>
                </a:solidFill>
                <a:effectLst/>
                <a:latin typeface="+mn-lt"/>
                <a:ea typeface="+mn-ea"/>
                <a:cs typeface="+mn-cs"/>
              </a:rPr>
              <a:t>TOTA-ISM</a:t>
            </a:r>
          </a:p>
          <a:p>
            <a:pPr marL="0" indent="0">
              <a:buNone/>
            </a:pPr>
            <a:r>
              <a:rPr lang="en-GB" sz="1200" kern="1200" dirty="0" smtClean="0">
                <a:solidFill>
                  <a:schemeClr val="tx1"/>
                </a:solidFill>
                <a:effectLst/>
                <a:latin typeface="+mn-lt"/>
                <a:ea typeface="+mn-ea"/>
                <a:cs typeface="+mn-cs"/>
              </a:rPr>
              <a:t>a system of government that is centralized and dictatorial and requires complete subservience to the state.</a:t>
            </a:r>
          </a:p>
          <a:p>
            <a:pPr marL="0" indent="0">
              <a:buNone/>
            </a:pP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Anti-Semitism:</a:t>
            </a:r>
          </a:p>
          <a:p>
            <a:r>
              <a:rPr lang="en-GB" sz="1200" kern="1200" dirty="0" smtClean="0">
                <a:solidFill>
                  <a:schemeClr val="tx1"/>
                </a:solidFill>
                <a:effectLst/>
                <a:latin typeface="+mn-lt"/>
                <a:ea typeface="+mn-ea"/>
                <a:cs typeface="+mn-cs"/>
              </a:rPr>
              <a:t>hostility to or prejudice against Jews.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Imperialism:</a:t>
            </a:r>
          </a:p>
          <a:p>
            <a:r>
              <a:rPr lang="en-GB" sz="1200" kern="1200" dirty="0" smtClean="0">
                <a:solidFill>
                  <a:schemeClr val="tx1"/>
                </a:solidFill>
                <a:effectLst/>
                <a:latin typeface="+mn-lt"/>
                <a:ea typeface="+mn-ea"/>
                <a:cs typeface="+mn-cs"/>
              </a:rPr>
              <a:t>a policy of extending a country's power and influence through colonization, use of military force, or other means.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Despotism:</a:t>
            </a:r>
          </a:p>
          <a:p>
            <a:r>
              <a:rPr lang="en-GB" sz="1200" kern="1200" dirty="0" smtClean="0">
                <a:solidFill>
                  <a:schemeClr val="tx1"/>
                </a:solidFill>
                <a:effectLst/>
                <a:latin typeface="+mn-lt"/>
                <a:ea typeface="+mn-ea"/>
                <a:cs typeface="+mn-cs"/>
              </a:rPr>
              <a:t>the exercise of absolute power, especially in a cruel and oppressive way.</a:t>
            </a:r>
          </a:p>
          <a:p>
            <a:pPr marL="0" indent="0">
              <a:buNone/>
            </a:pPr>
            <a:endParaRPr lang="en-US" sz="1200" b="0" i="0" u="none" strike="noStrike" kern="1200" dirty="0" smtClean="0">
              <a:solidFill>
                <a:schemeClr val="tx1"/>
              </a:solidFill>
              <a:effectLst/>
              <a:latin typeface="+mn-lt"/>
              <a:ea typeface="+mn-ea"/>
              <a:cs typeface="+mn-cs"/>
            </a:endParaRPr>
          </a:p>
          <a:p>
            <a:pPr marL="0" indent="0">
              <a:buNone/>
            </a:pPr>
            <a:r>
              <a:rPr lang="en-US" dirty="0" smtClean="0"/>
              <a:t>3. ***READ THE LAST STAGE </a:t>
            </a:r>
            <a:r>
              <a:rPr lang="en-US" baseline="0" dirty="0" smtClean="0"/>
              <a:t> FROM BOOK</a:t>
            </a:r>
            <a:r>
              <a:rPr lang="en-US" dirty="0" smtClean="0"/>
              <a:t>****</a:t>
            </a:r>
            <a:br>
              <a:rPr lang="en-US" dirty="0" smtClean="0"/>
            </a:br>
            <a:endParaRPr lang="en-US" dirty="0"/>
          </a:p>
        </p:txBody>
      </p:sp>
      <p:sp>
        <p:nvSpPr>
          <p:cNvPr id="4" name="Slide Number Placeholder 3"/>
          <p:cNvSpPr>
            <a:spLocks noGrp="1"/>
          </p:cNvSpPr>
          <p:nvPr>
            <p:ph type="sldNum" sz="quarter" idx="10"/>
          </p:nvPr>
        </p:nvSpPr>
        <p:spPr/>
        <p:txBody>
          <a:bodyPr/>
          <a:lstStyle/>
          <a:p>
            <a:fld id="{7B0AE382-6665-A14A-B054-01B889D933F3}" type="slidenum">
              <a:rPr lang="en-US" smtClean="0"/>
              <a:t>5</a:t>
            </a:fld>
            <a:endParaRPr lang="en-US"/>
          </a:p>
        </p:txBody>
      </p:sp>
    </p:spTree>
    <p:extLst>
      <p:ext uri="{BB962C8B-B14F-4D97-AF65-F5344CB8AC3E}">
        <p14:creationId xmlns:p14="http://schemas.microsoft.com/office/powerpoint/2010/main" val="1975960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Ambiguous</a:t>
            </a:r>
            <a:r>
              <a:rPr lang="en-US" baseline="0" dirty="0" smtClean="0"/>
              <a:t> phenomenon. </a:t>
            </a:r>
            <a:r>
              <a:rPr lang="mr-IN" baseline="0" dirty="0" smtClean="0"/>
              <a:t>–</a:t>
            </a:r>
            <a:r>
              <a:rPr lang="en-US" baseline="0" dirty="0" smtClean="0"/>
              <a:t> multiple connotations</a:t>
            </a:r>
            <a:endParaRPr lang="en-US" dirty="0"/>
          </a:p>
        </p:txBody>
      </p:sp>
      <p:sp>
        <p:nvSpPr>
          <p:cNvPr id="4" name="Slide Number Placeholder 3"/>
          <p:cNvSpPr>
            <a:spLocks noGrp="1"/>
          </p:cNvSpPr>
          <p:nvPr>
            <p:ph type="sldNum" sz="quarter" idx="10"/>
          </p:nvPr>
        </p:nvSpPr>
        <p:spPr/>
        <p:txBody>
          <a:bodyPr/>
          <a:lstStyle/>
          <a:p>
            <a:fld id="{7B0AE382-6665-A14A-B054-01B889D933F3}" type="slidenum">
              <a:rPr lang="en-US" smtClean="0"/>
              <a:t>6</a:t>
            </a:fld>
            <a:endParaRPr lang="en-US"/>
          </a:p>
        </p:txBody>
      </p:sp>
    </p:spTree>
    <p:extLst>
      <p:ext uri="{BB962C8B-B14F-4D97-AF65-F5344CB8AC3E}">
        <p14:creationId xmlns:p14="http://schemas.microsoft.com/office/powerpoint/2010/main" val="115264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8813" y="-16042"/>
            <a:ext cx="7116261" cy="1264160"/>
          </a:xfrm>
        </p:spPr>
        <p:txBody>
          <a:bodyPr/>
          <a:lstStyle/>
          <a:p>
            <a:r>
              <a:rPr lang="en-US" dirty="0"/>
              <a:t> </a:t>
            </a:r>
            <a:r>
              <a:rPr lang="en-US" b="1" i="1" dirty="0" smtClean="0"/>
              <a:t>Men in Dark Times</a:t>
            </a:r>
            <a:endParaRPr lang="en-US" dirty="0"/>
          </a:p>
        </p:txBody>
      </p:sp>
      <p:sp>
        <p:nvSpPr>
          <p:cNvPr id="3" name="Subtitle 2"/>
          <p:cNvSpPr>
            <a:spLocks noGrp="1"/>
          </p:cNvSpPr>
          <p:nvPr>
            <p:ph type="subTitle" idx="1"/>
          </p:nvPr>
        </p:nvSpPr>
        <p:spPr>
          <a:xfrm>
            <a:off x="7610393" y="1552918"/>
            <a:ext cx="4581607" cy="1350705"/>
          </a:xfrm>
        </p:spPr>
        <p:txBody>
          <a:bodyPr>
            <a:normAutofit/>
          </a:bodyPr>
          <a:lstStyle/>
          <a:p>
            <a:r>
              <a:rPr lang="en-US" sz="4000" b="1" i="1" dirty="0" smtClean="0">
                <a:solidFill>
                  <a:schemeClr val="tx1">
                    <a:lumMod val="95000"/>
                    <a:lumOff val="5000"/>
                  </a:schemeClr>
                </a:solidFill>
                <a:latin typeface="+mj-lt"/>
              </a:rPr>
              <a:t>Hannah Arendt</a:t>
            </a:r>
            <a:endParaRPr lang="en-US" sz="4000" b="1" i="1" dirty="0">
              <a:solidFill>
                <a:schemeClr val="tx1">
                  <a:lumMod val="95000"/>
                  <a:lumOff val="5000"/>
                </a:schemeClr>
              </a:solidFill>
              <a:latin typeface="+mj-lt"/>
            </a:endParaRPr>
          </a:p>
        </p:txBody>
      </p:sp>
      <p:sp>
        <p:nvSpPr>
          <p:cNvPr id="4" name="TextBox 3"/>
          <p:cNvSpPr txBox="1"/>
          <p:nvPr/>
        </p:nvSpPr>
        <p:spPr>
          <a:xfrm>
            <a:off x="4053848" y="2903623"/>
            <a:ext cx="4336173" cy="861774"/>
          </a:xfrm>
          <a:prstGeom prst="rect">
            <a:avLst/>
          </a:prstGeom>
          <a:noFill/>
        </p:spPr>
        <p:txBody>
          <a:bodyPr wrap="square" rtlCol="0">
            <a:spAutoFit/>
          </a:bodyPr>
          <a:lstStyle/>
          <a:p>
            <a:r>
              <a:rPr lang="en-US" sz="5000" dirty="0" smtClean="0">
                <a:latin typeface="Arial Rounded MT Bold" charset="0"/>
                <a:ea typeface="Arial Rounded MT Bold" charset="0"/>
                <a:cs typeface="Arial Rounded MT Bold" charset="0"/>
              </a:rPr>
              <a:t>JEWS</a:t>
            </a:r>
            <a:r>
              <a:rPr lang="en-US" sz="5000" b="1" dirty="0" smtClean="0">
                <a:latin typeface="Arial Rounded MT Bold" charset="0"/>
                <a:ea typeface="Arial Rounded MT Bold" charset="0"/>
                <a:cs typeface="Arial Rounded MT Bold" charset="0"/>
              </a:rPr>
              <a:t>, NAZIS</a:t>
            </a:r>
            <a:endParaRPr lang="en-US" sz="5000" b="1" dirty="0">
              <a:latin typeface="Arial Rounded MT Bold" charset="0"/>
              <a:ea typeface="Arial Rounded MT Bold" charset="0"/>
              <a:cs typeface="Arial Rounded MT Bold" charset="0"/>
            </a:endParaRPr>
          </a:p>
        </p:txBody>
      </p:sp>
      <p:sp>
        <p:nvSpPr>
          <p:cNvPr id="5" name="TextBox 4"/>
          <p:cNvSpPr txBox="1"/>
          <p:nvPr/>
        </p:nvSpPr>
        <p:spPr>
          <a:xfrm>
            <a:off x="6042237" y="3769898"/>
            <a:ext cx="670376" cy="861774"/>
          </a:xfrm>
          <a:prstGeom prst="rect">
            <a:avLst/>
          </a:prstGeom>
          <a:noFill/>
        </p:spPr>
        <p:txBody>
          <a:bodyPr wrap="none" rtlCol="0">
            <a:spAutoFit/>
          </a:bodyPr>
          <a:lstStyle/>
          <a:p>
            <a:r>
              <a:rPr lang="en-US" sz="5000" dirty="0" smtClean="0">
                <a:latin typeface="Arial Rounded MT Bold" charset="0"/>
                <a:ea typeface="Arial Rounded MT Bold" charset="0"/>
                <a:cs typeface="Arial Rounded MT Bold" charset="0"/>
              </a:rPr>
              <a:t>&amp;</a:t>
            </a:r>
            <a:endParaRPr lang="en-US" sz="5000" dirty="0">
              <a:latin typeface="Arial Rounded MT Bold" charset="0"/>
              <a:ea typeface="Arial Rounded MT Bold" charset="0"/>
              <a:cs typeface="Arial Rounded MT Bold" charset="0"/>
            </a:endParaRPr>
          </a:p>
        </p:txBody>
      </p:sp>
      <p:sp>
        <p:nvSpPr>
          <p:cNvPr id="6" name="TextBox 5"/>
          <p:cNvSpPr txBox="1"/>
          <p:nvPr/>
        </p:nvSpPr>
        <p:spPr>
          <a:xfrm>
            <a:off x="3308315" y="4689716"/>
            <a:ext cx="6544099" cy="861774"/>
          </a:xfrm>
          <a:prstGeom prst="rect">
            <a:avLst/>
          </a:prstGeom>
          <a:noFill/>
        </p:spPr>
        <p:txBody>
          <a:bodyPr wrap="none" rtlCol="0">
            <a:spAutoFit/>
          </a:bodyPr>
          <a:lstStyle/>
          <a:p>
            <a:r>
              <a:rPr lang="en-US" sz="5000" dirty="0" smtClean="0">
                <a:latin typeface="Arial Rounded MT Bold" charset="0"/>
                <a:ea typeface="Arial Rounded MT Bold" charset="0"/>
                <a:cs typeface="Arial Rounded MT Bold" charset="0"/>
              </a:rPr>
              <a:t>INNER EMIGRATION</a:t>
            </a:r>
            <a:endParaRPr lang="en-US" sz="5000" dirty="0">
              <a:latin typeface="Arial Rounded MT Bold" charset="0"/>
              <a:ea typeface="Arial Rounded MT Bold" charset="0"/>
              <a:cs typeface="Arial Rounded MT Bold" charset="0"/>
            </a:endParaRPr>
          </a:p>
        </p:txBody>
      </p:sp>
      <p:sp>
        <p:nvSpPr>
          <p:cNvPr id="7" name="TextBox 6"/>
          <p:cNvSpPr txBox="1"/>
          <p:nvPr/>
        </p:nvSpPr>
        <p:spPr>
          <a:xfrm>
            <a:off x="7087493" y="1567958"/>
            <a:ext cx="522900"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charset="0"/>
                <a:ea typeface="Times New Roman" charset="0"/>
                <a:cs typeface="Times New Roman" charset="0"/>
              </a:rPr>
              <a:t>And now</a:t>
            </a:r>
            <a:r>
              <a:rPr lang="mr-IN" b="1" dirty="0" smtClean="0">
                <a:latin typeface="Times New Roman" charset="0"/>
                <a:ea typeface="Times New Roman" charset="0"/>
                <a:cs typeface="Times New Roman" charset="0"/>
              </a:rPr>
              <a:t>……</a:t>
            </a:r>
            <a:r>
              <a:rPr lang="en-US" b="1" dirty="0" smtClean="0">
                <a:latin typeface="Times New Roman" charset="0"/>
                <a:ea typeface="Times New Roman" charset="0"/>
                <a:cs typeface="Times New Roman" charset="0"/>
              </a:rPr>
              <a:t>.</a:t>
            </a:r>
            <a:endParaRPr lang="en-US"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Autofit/>
          </a:bodyPr>
          <a:lstStyle/>
          <a:p>
            <a:r>
              <a:rPr lang="en-US" sz="3200" dirty="0" smtClean="0">
                <a:latin typeface="Times New Roman" charset="0"/>
                <a:ea typeface="Times New Roman" charset="0"/>
                <a:cs typeface="Times New Roman" charset="0"/>
              </a:rPr>
              <a:t>In the past 15 years [since about 1988], the number of Jews in that country roughly tripled, to reach an estimated 150,000. This would make Germany the home of the fourth-largest Jewish community in Europe.</a:t>
            </a:r>
          </a:p>
        </p:txBody>
      </p:sp>
    </p:spTree>
    <p:extLst>
      <p:ext uri="{BB962C8B-B14F-4D97-AF65-F5344CB8AC3E}">
        <p14:creationId xmlns:p14="http://schemas.microsoft.com/office/powerpoint/2010/main" val="65189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2800" dirty="0">
                <a:latin typeface="Times New Roman" charset="0"/>
                <a:ea typeface="Times New Roman" charset="0"/>
                <a:cs typeface="Times New Roman" charset="0"/>
              </a:rPr>
              <a:t>Indeed, the wave of immigration enabled the creation of new communities in a number of cities, like Rostock, Cottbus, or Frankfurt on the Oder in East Germany. </a:t>
            </a:r>
          </a:p>
          <a:p>
            <a:r>
              <a:rPr lang="en-US" sz="2800" dirty="0">
                <a:latin typeface="Times New Roman" charset="0"/>
                <a:ea typeface="Times New Roman" charset="0"/>
                <a:cs typeface="Times New Roman" charset="0"/>
              </a:rPr>
              <a:t>The new members’ links to Judaism, however, are often tenuous at best. For this reason, the communities invest large amounts of energy and money not just in an expanded physical infrastructure but in Jewish education and fostering Jewish consciousness as well. This effort will continue for years to come</a:t>
            </a:r>
            <a:r>
              <a:rPr lang="en-US" sz="2800" dirty="0" smtClean="0">
                <a:latin typeface="Times New Roman" charset="0"/>
                <a:ea typeface="Times New Roman" charset="0"/>
                <a:cs typeface="Times New Roman" charset="0"/>
              </a:rPr>
              <a:t>.</a:t>
            </a:r>
            <a:endParaRPr 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2003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400" y="463689"/>
            <a:ext cx="6117937" cy="755511"/>
          </a:xfrm>
        </p:spPr>
        <p:txBody>
          <a:bodyPr>
            <a:noAutofit/>
          </a:bodyPr>
          <a:lstStyle/>
          <a:p>
            <a:r>
              <a:rPr lang="en-US" sz="4000" dirty="0" smtClean="0">
                <a:latin typeface="Arial Rounded MT Bold" charset="0"/>
                <a:ea typeface="Arial Rounded MT Bold" charset="0"/>
                <a:cs typeface="Arial Rounded MT Bold" charset="0"/>
              </a:rPr>
              <a:t>ABOUT THE AUTHOR</a:t>
            </a:r>
            <a:endParaRPr lang="en-US" sz="4000"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3154400" y="1668378"/>
            <a:ext cx="8919412" cy="4732421"/>
          </a:xfrm>
        </p:spPr>
        <p:txBody>
          <a:bodyPr>
            <a:noAutofit/>
          </a:bodyPr>
          <a:lstStyle/>
          <a:p>
            <a:pPr marL="0" indent="0">
              <a:buNone/>
            </a:pPr>
            <a:r>
              <a:rPr lang="en-GB" sz="2800" b="1" dirty="0">
                <a:latin typeface="Times New Roman" charset="0"/>
                <a:ea typeface="Times New Roman" charset="0"/>
                <a:cs typeface="Times New Roman" charset="0"/>
              </a:rPr>
              <a:t>Johanna</a:t>
            </a:r>
            <a:r>
              <a:rPr lang="en-GB" sz="2800" dirty="0">
                <a:latin typeface="Times New Roman" charset="0"/>
                <a:ea typeface="Times New Roman" charset="0"/>
                <a:cs typeface="Times New Roman" charset="0"/>
              </a:rPr>
              <a:t> </a:t>
            </a:r>
            <a:r>
              <a:rPr lang="en-GB" sz="2800" b="1" dirty="0" smtClean="0">
                <a:latin typeface="Times New Roman" charset="0"/>
                <a:ea typeface="Times New Roman" charset="0"/>
                <a:cs typeface="Times New Roman" charset="0"/>
              </a:rPr>
              <a:t>Hannah Arendt</a:t>
            </a:r>
            <a:r>
              <a:rPr lang="en-GB" sz="2800" dirty="0">
                <a:latin typeface="Times New Roman" charset="0"/>
                <a:ea typeface="Times New Roman" charset="0"/>
                <a:cs typeface="Times New Roman" charset="0"/>
              </a:rPr>
              <a:t> ;</a:t>
            </a:r>
            <a:endParaRPr lang="en-GB" sz="2800" dirty="0" smtClean="0">
              <a:latin typeface="Times New Roman" charset="0"/>
              <a:ea typeface="Times New Roman" charset="0"/>
              <a:cs typeface="Times New Roman" charset="0"/>
            </a:endParaRPr>
          </a:p>
          <a:p>
            <a:pPr marL="0" indent="0">
              <a:buNone/>
            </a:pPr>
            <a:r>
              <a:rPr lang="en-GB" sz="2800" dirty="0" smtClean="0">
                <a:latin typeface="Times New Roman" charset="0"/>
                <a:ea typeface="Times New Roman" charset="0"/>
                <a:cs typeface="Times New Roman" charset="0"/>
              </a:rPr>
              <a:t>(14 </a:t>
            </a:r>
            <a:r>
              <a:rPr lang="en-GB" sz="2800" dirty="0">
                <a:latin typeface="Times New Roman" charset="0"/>
                <a:ea typeface="Times New Roman" charset="0"/>
                <a:cs typeface="Times New Roman" charset="0"/>
              </a:rPr>
              <a:t>October 1906 – 4 December 1975) </a:t>
            </a:r>
            <a:endParaRPr lang="en-GB" sz="2800" dirty="0" smtClean="0">
              <a:latin typeface="Times New Roman" charset="0"/>
              <a:ea typeface="Times New Roman" charset="0"/>
              <a:cs typeface="Times New Roman" charset="0"/>
            </a:endParaRPr>
          </a:p>
          <a:p>
            <a:pPr marL="0" indent="0">
              <a:buNone/>
            </a:pPr>
            <a:r>
              <a:rPr lang="en-GB" sz="2800" dirty="0" smtClean="0">
                <a:latin typeface="Times New Roman" charset="0"/>
                <a:ea typeface="Times New Roman" charset="0"/>
                <a:cs typeface="Times New Roman" charset="0"/>
              </a:rPr>
              <a:t>She </a:t>
            </a:r>
            <a:r>
              <a:rPr lang="en-GB" sz="2800" dirty="0">
                <a:latin typeface="Times New Roman" charset="0"/>
                <a:ea typeface="Times New Roman" charset="0"/>
                <a:cs typeface="Times New Roman" charset="0"/>
              </a:rPr>
              <a:t>was a German </a:t>
            </a:r>
            <a:r>
              <a:rPr lang="en-GB" sz="2800" dirty="0" smtClean="0">
                <a:latin typeface="Times New Roman" charset="0"/>
                <a:ea typeface="Times New Roman" charset="0"/>
                <a:cs typeface="Times New Roman" charset="0"/>
              </a:rPr>
              <a:t>philosopher and</a:t>
            </a:r>
            <a:r>
              <a:rPr lang="en-GB" sz="2800" dirty="0">
                <a:latin typeface="Times New Roman" charset="0"/>
                <a:ea typeface="Times New Roman" charset="0"/>
                <a:cs typeface="Times New Roman" charset="0"/>
              </a:rPr>
              <a:t> </a:t>
            </a:r>
            <a:r>
              <a:rPr lang="en-GB" sz="2800" dirty="0" smtClean="0">
                <a:latin typeface="Times New Roman" charset="0"/>
                <a:ea typeface="Times New Roman" charset="0"/>
                <a:cs typeface="Times New Roman" charset="0"/>
              </a:rPr>
              <a:t>political theorist. </a:t>
            </a:r>
            <a:r>
              <a:rPr lang="en-GB" sz="2800" dirty="0">
                <a:latin typeface="Times New Roman" charset="0"/>
                <a:ea typeface="Times New Roman" charset="0"/>
                <a:cs typeface="Times New Roman" charset="0"/>
              </a:rPr>
              <a:t>Her many books and articles on topics ranging from </a:t>
            </a:r>
            <a:r>
              <a:rPr lang="en-GB" sz="2800" dirty="0" smtClean="0">
                <a:solidFill>
                  <a:schemeClr val="tx1">
                    <a:lumMod val="95000"/>
                    <a:lumOff val="5000"/>
                  </a:schemeClr>
                </a:solidFill>
                <a:latin typeface="Times New Roman" charset="0"/>
                <a:ea typeface="Times New Roman" charset="0"/>
                <a:cs typeface="Times New Roman" charset="0"/>
              </a:rPr>
              <a:t>totalitarianism</a:t>
            </a:r>
            <a:r>
              <a:rPr lang="en-GB" sz="2800" dirty="0">
                <a:latin typeface="Times New Roman" charset="0"/>
                <a:ea typeface="Times New Roman" charset="0"/>
                <a:cs typeface="Times New Roman" charset="0"/>
              </a:rPr>
              <a:t> to </a:t>
            </a:r>
            <a:r>
              <a:rPr lang="en-GB" sz="2800" dirty="0" smtClean="0">
                <a:solidFill>
                  <a:schemeClr val="tx1">
                    <a:lumMod val="95000"/>
                    <a:lumOff val="5000"/>
                  </a:schemeClr>
                </a:solidFill>
                <a:latin typeface="Times New Roman" charset="0"/>
                <a:ea typeface="Times New Roman" charset="0"/>
                <a:cs typeface="Times New Roman" charset="0"/>
              </a:rPr>
              <a:t>epistemology</a:t>
            </a:r>
            <a:r>
              <a:rPr lang="en-GB" sz="2800" dirty="0">
                <a:latin typeface="Times New Roman" charset="0"/>
                <a:ea typeface="Times New Roman" charset="0"/>
                <a:cs typeface="Times New Roman" charset="0"/>
              </a:rPr>
              <a:t> </a:t>
            </a:r>
            <a:r>
              <a:rPr lang="en-GB" sz="2800" dirty="0" smtClean="0">
                <a:latin typeface="Times New Roman" charset="0"/>
                <a:ea typeface="Times New Roman" charset="0"/>
                <a:cs typeface="Times New Roman" charset="0"/>
              </a:rPr>
              <a:t>have </a:t>
            </a:r>
            <a:r>
              <a:rPr lang="en-GB" sz="2800" dirty="0">
                <a:latin typeface="Times New Roman" charset="0"/>
                <a:ea typeface="Times New Roman" charset="0"/>
                <a:cs typeface="Times New Roman" charset="0"/>
              </a:rPr>
              <a:t>had a lasting influence on political theory. </a:t>
            </a:r>
          </a:p>
          <a:p>
            <a:pPr marL="0" indent="0">
              <a:buNone/>
            </a:pPr>
            <a:r>
              <a:rPr lang="en-GB" sz="2800" b="1" i="1" dirty="0">
                <a:latin typeface="Times New Roman" charset="0"/>
                <a:ea typeface="Times New Roman" charset="0"/>
                <a:cs typeface="Times New Roman" charset="0"/>
              </a:rPr>
              <a:t>Arendt was born in </a:t>
            </a:r>
            <a:r>
              <a:rPr lang="en-GB" sz="2800" b="1" i="1" dirty="0" smtClean="0">
                <a:latin typeface="Times New Roman" charset="0"/>
                <a:ea typeface="Times New Roman" charset="0"/>
                <a:cs typeface="Times New Roman" charset="0"/>
              </a:rPr>
              <a:t>Hanover, </a:t>
            </a:r>
            <a:r>
              <a:rPr lang="en-GB" sz="2800" b="1" i="1" dirty="0">
                <a:latin typeface="Times New Roman" charset="0"/>
                <a:ea typeface="Times New Roman" charset="0"/>
                <a:cs typeface="Times New Roman" charset="0"/>
              </a:rPr>
              <a:t>but largely raised in </a:t>
            </a:r>
            <a:r>
              <a:rPr lang="en-GB" sz="2800" b="1" i="1" dirty="0" smtClean="0">
                <a:latin typeface="Times New Roman" charset="0"/>
                <a:ea typeface="Times New Roman" charset="0"/>
                <a:cs typeface="Times New Roman" charset="0"/>
              </a:rPr>
              <a:t>Konigsberg in </a:t>
            </a:r>
            <a:r>
              <a:rPr lang="en-GB" sz="2800" b="1" i="1" dirty="0">
                <a:latin typeface="Times New Roman" charset="0"/>
                <a:ea typeface="Times New Roman" charset="0"/>
                <a:cs typeface="Times New Roman" charset="0"/>
              </a:rPr>
              <a:t>a secular merchant Jewish culture to parents who were politically progressive, being supporters of the </a:t>
            </a:r>
            <a:r>
              <a:rPr lang="en-GB" sz="2800" b="1" i="1" dirty="0" smtClean="0">
                <a:latin typeface="Times New Roman" charset="0"/>
                <a:ea typeface="Times New Roman" charset="0"/>
                <a:cs typeface="Times New Roman" charset="0"/>
              </a:rPr>
              <a:t>Social</a:t>
            </a:r>
            <a:r>
              <a:rPr lang="en-GB" sz="2800" b="1" i="1" dirty="0">
                <a:latin typeface="Times New Roman" charset="0"/>
                <a:ea typeface="Times New Roman" charset="0"/>
                <a:cs typeface="Times New Roman" charset="0"/>
              </a:rPr>
              <a:t> </a:t>
            </a:r>
            <a:r>
              <a:rPr lang="en-GB" sz="2800" b="1" i="1" dirty="0" smtClean="0">
                <a:latin typeface="Times New Roman" charset="0"/>
                <a:ea typeface="Times New Roman" charset="0"/>
                <a:cs typeface="Times New Roman" charset="0"/>
              </a:rPr>
              <a:t>Democrats</a:t>
            </a:r>
            <a:r>
              <a:rPr lang="en-GB" sz="2800" b="1" i="1" u="sng" dirty="0" smtClean="0">
                <a:latin typeface="Times New Roman" charset="0"/>
                <a:ea typeface="Times New Roman" charset="0"/>
                <a:cs typeface="Times New Roman" charset="0"/>
              </a:rPr>
              <a:t> </a:t>
            </a:r>
            <a:r>
              <a:rPr lang="en-GB" sz="2800" dirty="0" smtClean="0">
                <a:latin typeface="Times New Roman" charset="0"/>
                <a:ea typeface="Times New Roman" charset="0"/>
                <a:cs typeface="Times New Roman" charset="0"/>
              </a:rPr>
              <a:t> </a:t>
            </a:r>
            <a:endParaRPr 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1390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941" y="209243"/>
            <a:ext cx="8911687" cy="1280890"/>
          </a:xfrm>
        </p:spPr>
        <p:txBody>
          <a:bodyPr/>
          <a:lstStyle/>
          <a:p>
            <a:r>
              <a:rPr lang="en-US" b="1" dirty="0" smtClean="0"/>
              <a:t>UNDERSTANDING THE TEXTS</a:t>
            </a:r>
            <a:endParaRPr lang="en-US" b="1" dirty="0"/>
          </a:p>
        </p:txBody>
      </p:sp>
      <p:sp>
        <p:nvSpPr>
          <p:cNvPr id="3" name="Content Placeholder 2"/>
          <p:cNvSpPr>
            <a:spLocks noGrp="1"/>
          </p:cNvSpPr>
          <p:nvPr>
            <p:ph idx="1"/>
          </p:nvPr>
        </p:nvSpPr>
        <p:spPr>
          <a:xfrm>
            <a:off x="2365907" y="1591733"/>
            <a:ext cx="9365721" cy="5266267"/>
          </a:xfrm>
        </p:spPr>
        <p:txBody>
          <a:bodyPr>
            <a:noAutofit/>
          </a:bodyPr>
          <a:lstStyle/>
          <a:p>
            <a:pPr marL="0" indent="0">
              <a:buNone/>
            </a:pPr>
            <a:r>
              <a:rPr lang="en-GB" sz="3200" i="1" dirty="0">
                <a:latin typeface="Times New Roman" charset="0"/>
                <a:ea typeface="Times New Roman" charset="0"/>
                <a:cs typeface="Times New Roman" charset="0"/>
              </a:rPr>
              <a:t>Men in Dark Times </a:t>
            </a:r>
            <a:r>
              <a:rPr lang="en-GB" sz="3200" i="1" dirty="0" smtClean="0">
                <a:latin typeface="Times New Roman" charset="0"/>
                <a:ea typeface="Times New Roman" charset="0"/>
                <a:cs typeface="Times New Roman" charset="0"/>
              </a:rPr>
              <a:t>Times</a:t>
            </a:r>
            <a:r>
              <a:rPr lang="en-GB" sz="3200" dirty="0">
                <a:latin typeface="Times New Roman" charset="0"/>
                <a:ea typeface="Times New Roman" charset="0"/>
                <a:cs typeface="Times New Roman" charset="0"/>
              </a:rPr>
              <a:t>,</a:t>
            </a:r>
            <a:r>
              <a:rPr lang="en-GB" sz="3200" dirty="0" smtClean="0">
                <a:latin typeface="Times New Roman" charset="0"/>
                <a:ea typeface="Times New Roman" charset="0"/>
                <a:cs typeface="Times New Roman" charset="0"/>
              </a:rPr>
              <a:t> written </a:t>
            </a:r>
            <a:r>
              <a:rPr lang="en-GB" sz="3200" dirty="0">
                <a:latin typeface="Times New Roman" charset="0"/>
                <a:ea typeface="Times New Roman" charset="0"/>
                <a:cs typeface="Times New Roman" charset="0"/>
              </a:rPr>
              <a:t>over the course of twelve </a:t>
            </a:r>
            <a:r>
              <a:rPr lang="en-GB" sz="3200" dirty="0" smtClean="0">
                <a:latin typeface="Times New Roman" charset="0"/>
                <a:ea typeface="Times New Roman" charset="0"/>
                <a:cs typeface="Times New Roman" charset="0"/>
              </a:rPr>
              <a:t>years,</a:t>
            </a:r>
            <a:r>
              <a:rPr lang="en-GB" sz="3200" dirty="0">
                <a:latin typeface="Times New Roman" charset="0"/>
                <a:ea typeface="Times New Roman" charset="0"/>
                <a:cs typeface="Times New Roman" charset="0"/>
              </a:rPr>
              <a:t> is a collection of essays and articles </a:t>
            </a:r>
            <a:r>
              <a:rPr lang="en-GB" sz="3200" dirty="0" smtClean="0">
                <a:latin typeface="Times New Roman" charset="0"/>
                <a:ea typeface="Times New Roman" charset="0"/>
                <a:cs typeface="Times New Roman" charset="0"/>
              </a:rPr>
              <a:t>of  </a:t>
            </a:r>
            <a:r>
              <a:rPr lang="en-GB" sz="3200" dirty="0">
                <a:latin typeface="Times New Roman" charset="0"/>
                <a:ea typeface="Times New Roman" charset="0"/>
                <a:cs typeface="Times New Roman" charset="0"/>
              </a:rPr>
              <a:t>a few influential </a:t>
            </a:r>
            <a:r>
              <a:rPr lang="en-GB" sz="3200" dirty="0" smtClean="0">
                <a:latin typeface="Times New Roman" charset="0"/>
                <a:ea typeface="Times New Roman" charset="0"/>
                <a:cs typeface="Times New Roman" charset="0"/>
              </a:rPr>
              <a:t>persons, writers, philosophers.</a:t>
            </a:r>
          </a:p>
          <a:p>
            <a:pPr marL="0" indent="0">
              <a:buNone/>
            </a:pPr>
            <a:r>
              <a:rPr lang="en-GB" sz="3200" dirty="0" smtClean="0">
                <a:latin typeface="Times New Roman" charset="0"/>
                <a:ea typeface="Times New Roman" charset="0"/>
                <a:cs typeface="Times New Roman" charset="0"/>
              </a:rPr>
              <a:t>And how </a:t>
            </a:r>
            <a:r>
              <a:rPr lang="en-GB" sz="3200" dirty="0">
                <a:latin typeface="Times New Roman" charset="0"/>
                <a:ea typeface="Times New Roman" charset="0"/>
                <a:cs typeface="Times New Roman" charset="0"/>
              </a:rPr>
              <a:t>they lived their lives, how they moved in the world, and how they were affected by historical </a:t>
            </a:r>
            <a:r>
              <a:rPr lang="en-GB" sz="3200" dirty="0" smtClean="0">
                <a:latin typeface="Times New Roman" charset="0"/>
                <a:ea typeface="Times New Roman" charset="0"/>
                <a:cs typeface="Times New Roman" charset="0"/>
              </a:rPr>
              <a:t>time.</a:t>
            </a:r>
          </a:p>
          <a:p>
            <a:pPr marL="0" indent="0">
              <a:buNone/>
            </a:pPr>
            <a:r>
              <a:rPr lang="en-GB" sz="3200" dirty="0" smtClean="0">
                <a:latin typeface="Times New Roman" charset="0"/>
                <a:ea typeface="Times New Roman" charset="0"/>
                <a:cs typeface="Times New Roman" charset="0"/>
              </a:rPr>
              <a:t>It's </a:t>
            </a:r>
            <a:r>
              <a:rPr lang="en-GB" sz="3200" dirty="0">
                <a:latin typeface="Times New Roman" charset="0"/>
                <a:ea typeface="Times New Roman" charset="0"/>
                <a:cs typeface="Times New Roman" charset="0"/>
              </a:rPr>
              <a:t>a book unlike her more renowned </a:t>
            </a:r>
            <a:r>
              <a:rPr lang="en-GB" sz="3200" dirty="0" smtClean="0">
                <a:latin typeface="Times New Roman" charset="0"/>
                <a:ea typeface="Times New Roman" charset="0"/>
                <a:cs typeface="Times New Roman" charset="0"/>
              </a:rPr>
              <a:t>works</a:t>
            </a:r>
          </a:p>
          <a:p>
            <a:pPr marL="0" indent="0">
              <a:buNone/>
            </a:pPr>
            <a:r>
              <a:rPr lang="en-GB" sz="3200" dirty="0" smtClean="0">
                <a:latin typeface="Times New Roman" charset="0"/>
                <a:ea typeface="Times New Roman" charset="0"/>
                <a:cs typeface="Times New Roman" charset="0"/>
              </a:rPr>
              <a:t>It </a:t>
            </a:r>
            <a:r>
              <a:rPr lang="en-GB" sz="3200" dirty="0">
                <a:latin typeface="Times New Roman" charset="0"/>
                <a:ea typeface="Times New Roman" charset="0"/>
                <a:cs typeface="Times New Roman" charset="0"/>
              </a:rPr>
              <a:t>folds together narrative, criticism and </a:t>
            </a:r>
            <a:r>
              <a:rPr lang="en-GB" sz="3200" dirty="0" smtClean="0">
                <a:latin typeface="Times New Roman" charset="0"/>
                <a:ea typeface="Times New Roman" charset="0"/>
                <a:cs typeface="Times New Roman" charset="0"/>
              </a:rPr>
              <a:t>rhetorician. </a:t>
            </a:r>
            <a:endParaRPr lang="en-GB"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6913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577" y="223058"/>
            <a:ext cx="5315833" cy="771553"/>
          </a:xfrm>
        </p:spPr>
        <p:txBody>
          <a:bodyPr/>
          <a:lstStyle/>
          <a:p>
            <a:r>
              <a:rPr lang="en-US" dirty="0" smtClean="0">
                <a:latin typeface="Arial Rounded MT Bold" charset="0"/>
                <a:ea typeface="Arial Rounded MT Bold" charset="0"/>
                <a:cs typeface="Arial Rounded MT Bold" charset="0"/>
              </a:rPr>
              <a:t>            IDENTITY</a:t>
            </a:r>
            <a:endParaRPr lang="en-US"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4591706" y="1379621"/>
            <a:ext cx="5226062" cy="705852"/>
          </a:xfrm>
        </p:spPr>
        <p:txBody>
          <a:bodyPr>
            <a:noAutofit/>
          </a:bodyPr>
          <a:lstStyle/>
          <a:p>
            <a:pPr marL="0" indent="0">
              <a:buNone/>
            </a:pPr>
            <a:r>
              <a:rPr lang="en-US" sz="3200" dirty="0" smtClean="0">
                <a:solidFill>
                  <a:schemeClr val="tx1"/>
                </a:solidFill>
                <a:latin typeface="Times New Roman" charset="0"/>
                <a:ea typeface="Times New Roman" charset="0"/>
                <a:cs typeface="Times New Roman" charset="0"/>
              </a:rPr>
              <a:t>WHO ARE JEWS ?</a:t>
            </a:r>
            <a:endParaRPr lang="en-US" sz="3200" dirty="0">
              <a:solidFill>
                <a:schemeClr val="tx1"/>
              </a:solidFill>
              <a:latin typeface="Times New Roman" charset="0"/>
              <a:ea typeface="Times New Roman" charset="0"/>
              <a:cs typeface="Times New Roman" charset="0"/>
            </a:endParaRPr>
          </a:p>
        </p:txBody>
      </p:sp>
      <p:sp>
        <p:nvSpPr>
          <p:cNvPr id="5" name="TextBox 4"/>
          <p:cNvSpPr txBox="1"/>
          <p:nvPr/>
        </p:nvSpPr>
        <p:spPr>
          <a:xfrm>
            <a:off x="4010526" y="2517520"/>
            <a:ext cx="1898276" cy="707886"/>
          </a:xfrm>
          <a:prstGeom prst="rect">
            <a:avLst/>
          </a:prstGeom>
          <a:noFill/>
        </p:spPr>
        <p:txBody>
          <a:bodyPr wrap="square" rtlCol="0">
            <a:spAutoFit/>
          </a:bodyPr>
          <a:lstStyle/>
          <a:p>
            <a:r>
              <a:rPr lang="en-US" sz="4000" dirty="0" smtClean="0">
                <a:latin typeface="Times New Roman" charset="0"/>
                <a:ea typeface="Times New Roman" charset="0"/>
                <a:cs typeface="Times New Roman" charset="0"/>
              </a:rPr>
              <a:t>RACE ?</a:t>
            </a:r>
            <a:endParaRPr lang="en-US" sz="4000" dirty="0">
              <a:latin typeface="Times New Roman" charset="0"/>
              <a:ea typeface="Times New Roman" charset="0"/>
              <a:cs typeface="Times New Roman" charset="0"/>
            </a:endParaRPr>
          </a:p>
        </p:txBody>
      </p:sp>
      <p:sp>
        <p:nvSpPr>
          <p:cNvPr id="6" name="TextBox 5"/>
          <p:cNvSpPr txBox="1"/>
          <p:nvPr/>
        </p:nvSpPr>
        <p:spPr>
          <a:xfrm>
            <a:off x="3502374" y="3699229"/>
            <a:ext cx="2961067" cy="707886"/>
          </a:xfrm>
          <a:prstGeom prst="rect">
            <a:avLst/>
          </a:prstGeom>
          <a:noFill/>
        </p:spPr>
        <p:txBody>
          <a:bodyPr wrap="none" rtlCol="0">
            <a:spAutoFit/>
          </a:bodyPr>
          <a:lstStyle/>
          <a:p>
            <a:r>
              <a:rPr lang="en-US" sz="4000" dirty="0" smtClean="0">
                <a:latin typeface="Times New Roman" charset="0"/>
                <a:ea typeface="Times New Roman" charset="0"/>
                <a:cs typeface="Times New Roman" charset="0"/>
              </a:rPr>
              <a:t>RELIGION ?</a:t>
            </a:r>
            <a:endParaRPr lang="en-US" sz="4000" dirty="0">
              <a:latin typeface="Times New Roman" charset="0"/>
              <a:ea typeface="Times New Roman" charset="0"/>
              <a:cs typeface="Times New Roman" charset="0"/>
            </a:endParaRPr>
          </a:p>
        </p:txBody>
      </p:sp>
      <p:sp>
        <p:nvSpPr>
          <p:cNvPr id="7" name="TextBox 6"/>
          <p:cNvSpPr txBox="1"/>
          <p:nvPr/>
        </p:nvSpPr>
        <p:spPr>
          <a:xfrm>
            <a:off x="3706885" y="4942493"/>
            <a:ext cx="2449388" cy="707886"/>
          </a:xfrm>
          <a:prstGeom prst="rect">
            <a:avLst/>
          </a:prstGeom>
          <a:noFill/>
        </p:spPr>
        <p:txBody>
          <a:bodyPr wrap="none" rtlCol="0">
            <a:spAutoFit/>
          </a:bodyPr>
          <a:lstStyle/>
          <a:p>
            <a:r>
              <a:rPr lang="en-US" sz="4000" dirty="0" smtClean="0">
                <a:latin typeface="Times New Roman" charset="0"/>
                <a:ea typeface="Times New Roman" charset="0"/>
                <a:cs typeface="Times New Roman" charset="0"/>
              </a:rPr>
              <a:t>NATION ?</a:t>
            </a:r>
            <a:endParaRPr lang="en-US" sz="4000" dirty="0">
              <a:latin typeface="Times New Roman" charset="0"/>
              <a:ea typeface="Times New Roman" charset="0"/>
              <a:cs typeface="Times New Roman" charset="0"/>
            </a:endParaRPr>
          </a:p>
        </p:txBody>
      </p:sp>
      <p:sp>
        <p:nvSpPr>
          <p:cNvPr id="8" name="TextBox 7"/>
          <p:cNvSpPr txBox="1"/>
          <p:nvPr/>
        </p:nvSpPr>
        <p:spPr>
          <a:xfrm>
            <a:off x="7523748" y="2501479"/>
            <a:ext cx="2419252" cy="707886"/>
          </a:xfrm>
          <a:prstGeom prst="rect">
            <a:avLst/>
          </a:prstGeom>
          <a:noFill/>
        </p:spPr>
        <p:txBody>
          <a:bodyPr wrap="none" rtlCol="0">
            <a:spAutoFit/>
          </a:bodyPr>
          <a:lstStyle/>
          <a:p>
            <a:r>
              <a:rPr lang="en-US" sz="4000" dirty="0" smtClean="0">
                <a:latin typeface="Times New Roman" charset="0"/>
                <a:ea typeface="Times New Roman" charset="0"/>
                <a:cs typeface="Times New Roman" charset="0"/>
              </a:rPr>
              <a:t>PEOPLE ?</a:t>
            </a:r>
            <a:endParaRPr lang="en-US" sz="4000" dirty="0">
              <a:latin typeface="Times New Roman" charset="0"/>
              <a:ea typeface="Times New Roman" charset="0"/>
              <a:cs typeface="Times New Roman" charset="0"/>
            </a:endParaRPr>
          </a:p>
        </p:txBody>
      </p:sp>
      <p:sp>
        <p:nvSpPr>
          <p:cNvPr id="9" name="TextBox 8"/>
          <p:cNvSpPr txBox="1"/>
          <p:nvPr/>
        </p:nvSpPr>
        <p:spPr>
          <a:xfrm>
            <a:off x="7523747" y="3699228"/>
            <a:ext cx="2399183" cy="707886"/>
          </a:xfrm>
          <a:prstGeom prst="rect">
            <a:avLst/>
          </a:prstGeom>
          <a:noFill/>
        </p:spPr>
        <p:txBody>
          <a:bodyPr wrap="none" rtlCol="0">
            <a:spAutoFit/>
          </a:bodyPr>
          <a:lstStyle/>
          <a:p>
            <a:r>
              <a:rPr lang="en-US" sz="4000" dirty="0" smtClean="0">
                <a:latin typeface="Times New Roman" charset="0"/>
                <a:ea typeface="Times New Roman" charset="0"/>
                <a:cs typeface="Times New Roman" charset="0"/>
              </a:rPr>
              <a:t>FAMILY ?</a:t>
            </a:r>
            <a:endParaRPr lang="en-US" sz="4000" dirty="0">
              <a:latin typeface="Times New Roman" charset="0"/>
              <a:ea typeface="Times New Roman" charset="0"/>
              <a:cs typeface="Times New Roman" charset="0"/>
            </a:endParaRPr>
          </a:p>
        </p:txBody>
      </p:sp>
      <p:sp>
        <p:nvSpPr>
          <p:cNvPr id="10" name="TextBox 9"/>
          <p:cNvSpPr txBox="1"/>
          <p:nvPr/>
        </p:nvSpPr>
        <p:spPr>
          <a:xfrm>
            <a:off x="7339594" y="4942492"/>
            <a:ext cx="2855077" cy="707886"/>
          </a:xfrm>
          <a:prstGeom prst="rect">
            <a:avLst/>
          </a:prstGeom>
          <a:noFill/>
        </p:spPr>
        <p:txBody>
          <a:bodyPr wrap="none" rtlCol="0">
            <a:spAutoFit/>
          </a:bodyPr>
          <a:lstStyle/>
          <a:p>
            <a:r>
              <a:rPr lang="en-US" sz="4000" dirty="0" smtClean="0">
                <a:latin typeface="Times New Roman" charset="0"/>
                <a:ea typeface="Times New Roman" charset="0"/>
                <a:cs typeface="Times New Roman" charset="0"/>
              </a:rPr>
              <a:t>CULTURE ?</a:t>
            </a:r>
            <a:endParaRPr lang="en-US" sz="4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173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Totalitarianism &amp; NAZI Domination.</a:t>
            </a:r>
            <a:endParaRPr lang="en-US" b="1" dirty="0"/>
          </a:p>
        </p:txBody>
      </p:sp>
      <p:sp>
        <p:nvSpPr>
          <p:cNvPr id="3" name="Content Placeholder 2"/>
          <p:cNvSpPr>
            <a:spLocks noGrp="1"/>
          </p:cNvSpPr>
          <p:nvPr>
            <p:ph idx="1"/>
          </p:nvPr>
        </p:nvSpPr>
        <p:spPr>
          <a:xfrm>
            <a:off x="2592925" y="1905000"/>
            <a:ext cx="9247188" cy="4148667"/>
          </a:xfrm>
        </p:spPr>
        <p:txBody>
          <a:bodyPr>
            <a:normAutofit/>
          </a:bodyPr>
          <a:lstStyle/>
          <a:p>
            <a:pPr marL="0" indent="0">
              <a:buNone/>
            </a:pPr>
            <a:r>
              <a:rPr lang="en-GB" sz="3200" dirty="0">
                <a:latin typeface="Times New Roman" charset="0"/>
                <a:ea typeface="Times New Roman" charset="0"/>
                <a:cs typeface="Times New Roman" charset="0"/>
              </a:rPr>
              <a:t>In </a:t>
            </a:r>
            <a:r>
              <a:rPr lang="en-GB" sz="3200" dirty="0" smtClean="0">
                <a:latin typeface="Times New Roman" charset="0"/>
                <a:ea typeface="Times New Roman" charset="0"/>
                <a:cs typeface="Times New Roman" charset="0"/>
              </a:rPr>
              <a:t>the early stages of Nazi domination, totalitarianism </a:t>
            </a:r>
            <a:r>
              <a:rPr lang="en-GB" sz="3200" dirty="0">
                <a:latin typeface="Times New Roman" charset="0"/>
                <a:ea typeface="Times New Roman" charset="0"/>
                <a:cs typeface="Times New Roman" charset="0"/>
              </a:rPr>
              <a:t>was </a:t>
            </a:r>
            <a:r>
              <a:rPr lang="en-GB" sz="3200" dirty="0" smtClean="0">
                <a:latin typeface="Times New Roman" charset="0"/>
                <a:ea typeface="Times New Roman" charset="0"/>
                <a:cs typeface="Times New Roman" charset="0"/>
              </a:rPr>
              <a:t>considered a </a:t>
            </a:r>
            <a:r>
              <a:rPr lang="en-GB" sz="3200" dirty="0">
                <a:latin typeface="Times New Roman" charset="0"/>
                <a:ea typeface="Times New Roman" charset="0"/>
                <a:cs typeface="Times New Roman" charset="0"/>
              </a:rPr>
              <a:t>"novel form of government," that </a:t>
            </a:r>
            <a:r>
              <a:rPr lang="en-GB" sz="3200" dirty="0" smtClean="0">
                <a:latin typeface="Times New Roman" charset="0"/>
                <a:ea typeface="Times New Roman" charset="0"/>
                <a:cs typeface="Times New Roman" charset="0"/>
              </a:rPr>
              <a:t>differs </a:t>
            </a:r>
            <a:r>
              <a:rPr lang="en-GB" sz="3200" dirty="0">
                <a:latin typeface="Times New Roman" charset="0"/>
                <a:ea typeface="Times New Roman" charset="0"/>
                <a:cs typeface="Times New Roman" charset="0"/>
              </a:rPr>
              <a:t>essentially from other forms of political </a:t>
            </a:r>
            <a:r>
              <a:rPr lang="en-GB" sz="3200" dirty="0" smtClean="0">
                <a:latin typeface="Times New Roman" charset="0"/>
                <a:ea typeface="Times New Roman" charset="0"/>
                <a:cs typeface="Times New Roman" charset="0"/>
              </a:rPr>
              <a:t>oppression.</a:t>
            </a:r>
          </a:p>
          <a:p>
            <a:pPr marL="0" indent="0">
              <a:buNone/>
            </a:pPr>
            <a:r>
              <a:rPr lang="en-GB" sz="3200" dirty="0" smtClean="0">
                <a:latin typeface="Times New Roman" charset="0"/>
                <a:ea typeface="Times New Roman" charset="0"/>
                <a:cs typeface="Times New Roman" charset="0"/>
              </a:rPr>
              <a:t>But later it  changed into a system known </a:t>
            </a:r>
            <a:r>
              <a:rPr lang="en-GB" sz="3200" dirty="0">
                <a:latin typeface="Times New Roman" charset="0"/>
                <a:ea typeface="Times New Roman" charset="0"/>
                <a:cs typeface="Times New Roman" charset="0"/>
              </a:rPr>
              <a:t>to us such as despotism, tyranny and dictatorship </a:t>
            </a:r>
            <a:r>
              <a:rPr lang="en-GB" sz="3200" dirty="0" smtClean="0">
                <a:latin typeface="Times New Roman" charset="0"/>
                <a:ea typeface="Times New Roman" charset="0"/>
                <a:cs typeface="Times New Roman" charset="0"/>
              </a:rPr>
              <a:t>it used terror </a:t>
            </a:r>
            <a:r>
              <a:rPr lang="en-GB" sz="3200" dirty="0">
                <a:latin typeface="Times New Roman" charset="0"/>
                <a:ea typeface="Times New Roman" charset="0"/>
                <a:cs typeface="Times New Roman" charset="0"/>
              </a:rPr>
              <a:t>to subjugate mass populations rather than just political adversaries.</a:t>
            </a:r>
          </a:p>
          <a:p>
            <a:pPr marL="0" indent="0">
              <a:buNone/>
            </a:pPr>
            <a:endParaRPr lang="en-US" dirty="0"/>
          </a:p>
        </p:txBody>
      </p:sp>
    </p:spTree>
    <p:extLst>
      <p:ext uri="{BB962C8B-B14F-4D97-AF65-F5344CB8AC3E}">
        <p14:creationId xmlns:p14="http://schemas.microsoft.com/office/powerpoint/2010/main" val="101052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4526" y="607176"/>
            <a:ext cx="5467342" cy="849090"/>
          </a:xfrm>
        </p:spPr>
        <p:txBody>
          <a:bodyPr/>
          <a:lstStyle/>
          <a:p>
            <a:r>
              <a:rPr lang="en-US" b="1" dirty="0" smtClean="0"/>
              <a:t>   Inner emigration</a:t>
            </a:r>
            <a:endParaRPr lang="en-US" b="1" dirty="0"/>
          </a:p>
        </p:txBody>
      </p:sp>
      <p:sp>
        <p:nvSpPr>
          <p:cNvPr id="3" name="Content Placeholder 2"/>
          <p:cNvSpPr>
            <a:spLocks noGrp="1"/>
          </p:cNvSpPr>
          <p:nvPr>
            <p:ph idx="1"/>
          </p:nvPr>
        </p:nvSpPr>
        <p:spPr>
          <a:xfrm>
            <a:off x="2419879" y="1828799"/>
            <a:ext cx="9602788" cy="4487333"/>
          </a:xfrm>
        </p:spPr>
        <p:txBody>
          <a:bodyPr>
            <a:normAutofit/>
          </a:bodyPr>
          <a:lstStyle/>
          <a:p>
            <a:pPr marL="0" indent="0">
              <a:buNone/>
            </a:pPr>
            <a:r>
              <a:rPr lang="en-US" sz="3200" dirty="0" smtClean="0">
                <a:latin typeface="Times New Roman" charset="0"/>
                <a:ea typeface="Times New Roman" charset="0"/>
                <a:cs typeface="Times New Roman" charset="0"/>
              </a:rPr>
              <a:t>It was </a:t>
            </a:r>
            <a:r>
              <a:rPr lang="en-US" sz="3200" dirty="0">
                <a:latin typeface="Times New Roman" charset="0"/>
                <a:ea typeface="Times New Roman" charset="0"/>
                <a:cs typeface="Times New Roman" charset="0"/>
              </a:rPr>
              <a:t>controversial term used to describe the situation of German writers who were opposed to Nazism yet chose to remain in Germany after the Nazis </a:t>
            </a:r>
            <a:r>
              <a:rPr lang="en-US" sz="3200" dirty="0" smtClean="0">
                <a:latin typeface="Times New Roman" charset="0"/>
                <a:ea typeface="Times New Roman" charset="0"/>
                <a:cs typeface="Times New Roman" charset="0"/>
              </a:rPr>
              <a:t>seized </a:t>
            </a:r>
            <a:r>
              <a:rPr lang="en-US" sz="3200" dirty="0">
                <a:latin typeface="Times New Roman" charset="0"/>
                <a:ea typeface="Times New Roman" charset="0"/>
                <a:cs typeface="Times New Roman" charset="0"/>
              </a:rPr>
              <a:t>power in </a:t>
            </a:r>
            <a:r>
              <a:rPr lang="en-US" sz="3200" dirty="0" smtClean="0">
                <a:latin typeface="Times New Roman" charset="0"/>
                <a:ea typeface="Times New Roman" charset="0"/>
                <a:cs typeface="Times New Roman" charset="0"/>
              </a:rPr>
              <a:t>1933.</a:t>
            </a:r>
          </a:p>
          <a:p>
            <a:pPr marL="0" indent="0">
              <a:buNone/>
            </a:pPr>
            <a:r>
              <a:rPr lang="en-US" sz="3200" dirty="0" smtClean="0">
                <a:latin typeface="Times New Roman" charset="0"/>
                <a:ea typeface="Times New Roman" charset="0"/>
                <a:cs typeface="Times New Roman" charset="0"/>
              </a:rPr>
              <a:t>It was considered a form of exile, a withdrawal from the world into an interior realm.</a:t>
            </a:r>
          </a:p>
          <a:p>
            <a:pPr marL="0" indent="0">
              <a:buNone/>
            </a:pPr>
            <a:r>
              <a:rPr lang="en-US" sz="3200" dirty="0" smtClean="0">
                <a:latin typeface="Times New Roman" charset="0"/>
                <a:ea typeface="Times New Roman" charset="0"/>
                <a:cs typeface="Times New Roman" charset="0"/>
              </a:rPr>
              <a:t>It came to an end with the end of third Reich.</a:t>
            </a: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0830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charset="0"/>
                <a:ea typeface="Times New Roman" charset="0"/>
                <a:cs typeface="Times New Roman" charset="0"/>
              </a:rPr>
              <a:t>Tragic Impact  and Escape </a:t>
            </a:r>
            <a:endParaRPr lang="en-US" sz="40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lnSpcReduction="10000"/>
          </a:bodyPr>
          <a:lstStyle/>
          <a:p>
            <a:r>
              <a:rPr lang="en-US" sz="3200" dirty="0" smtClean="0">
                <a:latin typeface="Times New Roman" charset="0"/>
                <a:ea typeface="Times New Roman" charset="0"/>
                <a:cs typeface="Times New Roman" charset="0"/>
              </a:rPr>
              <a:t>The question is how much reality must be retained even in a world become inhuman if humanity is not to be reduced to an empty phrase or a phantom.</a:t>
            </a:r>
          </a:p>
          <a:p>
            <a:r>
              <a:rPr lang="en-US" sz="3200" dirty="0" smtClean="0">
                <a:latin typeface="Times New Roman" charset="0"/>
                <a:ea typeface="Times New Roman" charset="0"/>
                <a:cs typeface="Times New Roman" charset="0"/>
              </a:rPr>
              <a:t>Escape from the a gruesome environment.</a:t>
            </a:r>
          </a:p>
          <a:p>
            <a:r>
              <a:rPr lang="en-US" sz="3200" dirty="0" smtClean="0">
                <a:latin typeface="Times New Roman" charset="0"/>
                <a:ea typeface="Times New Roman" charset="0"/>
                <a:cs typeface="Times New Roman" charset="0"/>
              </a:rPr>
              <a:t>Search for anonymity.</a:t>
            </a:r>
          </a:p>
          <a:p>
            <a:r>
              <a:rPr lang="en-US" sz="3200" dirty="0" smtClean="0">
                <a:latin typeface="Times New Roman" charset="0"/>
                <a:ea typeface="Times New Roman" charset="0"/>
                <a:cs typeface="Times New Roman" charset="0"/>
              </a:rPr>
              <a:t> Constantly on the run, and the world’s reality is actually expressed by their escape.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4919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charset="0"/>
                <a:ea typeface="Times New Roman" charset="0"/>
                <a:cs typeface="Times New Roman" charset="0"/>
              </a:rPr>
              <a:t>Relationships </a:t>
            </a:r>
            <a:endParaRPr lang="en-US" sz="40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sz="3200" dirty="0" smtClean="0">
                <a:latin typeface="Times New Roman" charset="0"/>
                <a:ea typeface="Times New Roman" charset="0"/>
                <a:cs typeface="Times New Roman" charset="0"/>
              </a:rPr>
              <a:t>The result will always be a loss of humanness along with the forsaking of reality. </a:t>
            </a:r>
          </a:p>
          <a:p>
            <a:r>
              <a:rPr lang="en-US" sz="3200" dirty="0" smtClean="0">
                <a:latin typeface="Times New Roman" charset="0"/>
                <a:ea typeface="Times New Roman" charset="0"/>
                <a:cs typeface="Times New Roman" charset="0"/>
              </a:rPr>
              <a:t>Friendship between a German and a Jew </a:t>
            </a:r>
            <a:r>
              <a:rPr lang="mr-IN" sz="3200" dirty="0" smtClean="0">
                <a:latin typeface="Times New Roman" charset="0"/>
                <a:ea typeface="Times New Roman" charset="0"/>
                <a:cs typeface="Times New Roman" charset="0"/>
              </a:rPr>
              <a:t>–</a:t>
            </a:r>
            <a:r>
              <a:rPr lang="en-US" sz="3200" dirty="0" smtClean="0">
                <a:latin typeface="Times New Roman" charset="0"/>
                <a:ea typeface="Times New Roman" charset="0"/>
                <a:cs typeface="Times New Roman" charset="0"/>
              </a:rPr>
              <a:t> Are they both not human beings? </a:t>
            </a:r>
          </a:p>
          <a:p>
            <a:endParaRPr lang="en-US" dirty="0"/>
          </a:p>
        </p:txBody>
      </p:sp>
    </p:spTree>
    <p:extLst>
      <p:ext uri="{BB962C8B-B14F-4D97-AF65-F5344CB8AC3E}">
        <p14:creationId xmlns:p14="http://schemas.microsoft.com/office/powerpoint/2010/main" val="111970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sz="3200" dirty="0" smtClean="0">
                <a:latin typeface="Times New Roman" charset="0"/>
                <a:ea typeface="Times New Roman" charset="0"/>
                <a:cs typeface="Times New Roman" charset="0"/>
              </a:rPr>
              <a:t>“A bit of humanness in a world that had become inhuman had been achieved.”</a:t>
            </a: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508280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242</TotalTime>
  <Words>492</Words>
  <Application>Microsoft Macintosh PowerPoint</Application>
  <PresentationFormat>Widescreen</PresentationFormat>
  <Paragraphs>87</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Rounded MT Bold</vt:lpstr>
      <vt:lpstr>Calibri</vt:lpstr>
      <vt:lpstr>Century Gothic</vt:lpstr>
      <vt:lpstr>Mangal</vt:lpstr>
      <vt:lpstr>Times New Roman</vt:lpstr>
      <vt:lpstr>Wingdings 3</vt:lpstr>
      <vt:lpstr>Arial</vt:lpstr>
      <vt:lpstr>Wisp</vt:lpstr>
      <vt:lpstr> Men in Dark Times</vt:lpstr>
      <vt:lpstr>ABOUT THE AUTHOR</vt:lpstr>
      <vt:lpstr>UNDERSTANDING THE TEXTS</vt:lpstr>
      <vt:lpstr>            IDENTITY</vt:lpstr>
      <vt:lpstr>Totalitarianism &amp; NAZI Domination.</vt:lpstr>
      <vt:lpstr>   Inner emigration</vt:lpstr>
      <vt:lpstr>Tragic Impact  and Escape </vt:lpstr>
      <vt:lpstr>Relationships </vt:lpstr>
      <vt:lpstr>PowerPoint Presentation</vt:lpstr>
      <vt:lpstr>And now…….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Meghna Nair</cp:lastModifiedBy>
  <cp:revision>49</cp:revision>
  <dcterms:created xsi:type="dcterms:W3CDTF">2018-12-11T17:56:16Z</dcterms:created>
  <dcterms:modified xsi:type="dcterms:W3CDTF">2018-12-13T05:05:49Z</dcterms:modified>
</cp:coreProperties>
</file>