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8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72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6C50C4-60EB-4626-8838-F45B65835D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C743EC-28C8-4F56-BEB7-F1CED02512EA}">
      <dgm:prSet phldrT="[Text]"/>
      <dgm:spPr/>
      <dgm:t>
        <a:bodyPr/>
        <a:lstStyle/>
        <a:p>
          <a:r>
            <a:rPr lang="en-IN" dirty="0" smtClean="0"/>
            <a:t>The people demonstrated nationalism when they discovered China’s plan to capture the Dalai Lama. The Dalai Lama fled to India in exile.</a:t>
          </a:r>
          <a:endParaRPr lang="en-US" dirty="0"/>
        </a:p>
      </dgm:t>
    </dgm:pt>
    <dgm:pt modelId="{C61A6087-A791-49E2-9DD0-1AD900747320}" type="parTrans" cxnId="{D85B8197-76D3-486E-BD31-A0FA3A8D196A}">
      <dgm:prSet/>
      <dgm:spPr/>
      <dgm:t>
        <a:bodyPr/>
        <a:lstStyle/>
        <a:p>
          <a:endParaRPr lang="en-US"/>
        </a:p>
      </dgm:t>
    </dgm:pt>
    <dgm:pt modelId="{AFC1B81C-03A8-49EE-B1D0-84B0927657A6}" type="sibTrans" cxnId="{D85B8197-76D3-486E-BD31-A0FA3A8D196A}">
      <dgm:prSet/>
      <dgm:spPr/>
      <dgm:t>
        <a:bodyPr/>
        <a:lstStyle/>
        <a:p>
          <a:endParaRPr lang="en-US"/>
        </a:p>
      </dgm:t>
    </dgm:pt>
    <dgm:pt modelId="{28E2AF97-2E73-47B6-B2EA-CD5983EB3024}">
      <dgm:prSet phldrT="[Text]"/>
      <dgm:spPr/>
      <dgm:t>
        <a:bodyPr/>
        <a:lstStyle/>
        <a:p>
          <a:r>
            <a:rPr lang="en-IN" dirty="0" smtClean="0"/>
            <a:t>Nobel Peace Prize on December 10, 1989, for his pacifist actions to defend Tibet from Chinese control. </a:t>
          </a:r>
          <a:endParaRPr lang="en-US" dirty="0"/>
        </a:p>
      </dgm:t>
    </dgm:pt>
    <dgm:pt modelId="{98A117FF-B82A-439F-B861-B8302CCBBA21}" type="parTrans" cxnId="{BDB1CD46-F666-4DEB-8DF6-280D4BB48846}">
      <dgm:prSet/>
      <dgm:spPr/>
      <dgm:t>
        <a:bodyPr/>
        <a:lstStyle/>
        <a:p>
          <a:endParaRPr lang="en-US"/>
        </a:p>
      </dgm:t>
    </dgm:pt>
    <dgm:pt modelId="{1AE16166-DF85-4993-88A9-341B1C3D8F7C}" type="sibTrans" cxnId="{BDB1CD46-F666-4DEB-8DF6-280D4BB48846}">
      <dgm:prSet/>
      <dgm:spPr/>
      <dgm:t>
        <a:bodyPr/>
        <a:lstStyle/>
        <a:p>
          <a:endParaRPr lang="en-US"/>
        </a:p>
      </dgm:t>
    </dgm:pt>
    <dgm:pt modelId="{E28B6362-7598-4F48-A7DE-246C075F9D1A}">
      <dgm:prSet phldrT="[Text]"/>
      <dgm:spPr/>
      <dgm:t>
        <a:bodyPr/>
        <a:lstStyle/>
        <a:p>
          <a:r>
            <a:rPr lang="en-IN" dirty="0" smtClean="0"/>
            <a:t>The Dalai Lama stepped down from his political role in Tibet to permit a new generation of political leaders to take over.</a:t>
          </a:r>
          <a:endParaRPr lang="en-US" dirty="0"/>
        </a:p>
      </dgm:t>
    </dgm:pt>
    <dgm:pt modelId="{F6EA0830-D939-4C48-B837-744A4DFEF198}" type="parTrans" cxnId="{D1D1C643-7B86-4F24-A924-588E9CFC2B0E}">
      <dgm:prSet/>
      <dgm:spPr/>
      <dgm:t>
        <a:bodyPr/>
        <a:lstStyle/>
        <a:p>
          <a:endParaRPr lang="en-US"/>
        </a:p>
      </dgm:t>
    </dgm:pt>
    <dgm:pt modelId="{C46B8098-F99D-44F7-875A-3694D503010E}" type="sibTrans" cxnId="{D1D1C643-7B86-4F24-A924-588E9CFC2B0E}">
      <dgm:prSet/>
      <dgm:spPr/>
      <dgm:t>
        <a:bodyPr/>
        <a:lstStyle/>
        <a:p>
          <a:endParaRPr lang="en-US"/>
        </a:p>
      </dgm:t>
    </dgm:pt>
    <dgm:pt modelId="{E8D7B2D4-B042-4D41-985E-22001EB7F9B3}" type="pres">
      <dgm:prSet presAssocID="{416C50C4-60EB-4626-8838-F45B65835D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BCCD274-2FB4-4557-8FC7-6690917BCB7D}" type="pres">
      <dgm:prSet presAssocID="{416C50C4-60EB-4626-8838-F45B65835D53}" presName="Name1" presStyleCnt="0"/>
      <dgm:spPr/>
    </dgm:pt>
    <dgm:pt modelId="{6D6CEB8B-0103-4C0B-9A24-2F799E7B1A5A}" type="pres">
      <dgm:prSet presAssocID="{416C50C4-60EB-4626-8838-F45B65835D53}" presName="cycle" presStyleCnt="0"/>
      <dgm:spPr/>
    </dgm:pt>
    <dgm:pt modelId="{FD448C10-EADB-4806-B2A8-EDAA0BC9DB12}" type="pres">
      <dgm:prSet presAssocID="{416C50C4-60EB-4626-8838-F45B65835D53}" presName="srcNode" presStyleLbl="node1" presStyleIdx="0" presStyleCnt="3"/>
      <dgm:spPr/>
    </dgm:pt>
    <dgm:pt modelId="{480B2CA3-B532-4CEC-B169-27553173E75D}" type="pres">
      <dgm:prSet presAssocID="{416C50C4-60EB-4626-8838-F45B65835D53}" presName="conn" presStyleLbl="parChTrans1D2" presStyleIdx="0" presStyleCnt="1"/>
      <dgm:spPr/>
      <dgm:t>
        <a:bodyPr/>
        <a:lstStyle/>
        <a:p>
          <a:endParaRPr lang="en-US"/>
        </a:p>
      </dgm:t>
    </dgm:pt>
    <dgm:pt modelId="{7AF0C6FF-D11B-422D-B243-6A573341E892}" type="pres">
      <dgm:prSet presAssocID="{416C50C4-60EB-4626-8838-F45B65835D53}" presName="extraNode" presStyleLbl="node1" presStyleIdx="0" presStyleCnt="3"/>
      <dgm:spPr/>
    </dgm:pt>
    <dgm:pt modelId="{A6368EB2-DD3A-4CBB-BEC3-8A58D9307CD6}" type="pres">
      <dgm:prSet presAssocID="{416C50C4-60EB-4626-8838-F45B65835D53}" presName="dstNode" presStyleLbl="node1" presStyleIdx="0" presStyleCnt="3"/>
      <dgm:spPr/>
    </dgm:pt>
    <dgm:pt modelId="{78D8A89F-915F-40B1-9E1D-CAA2B2F8C4FE}" type="pres">
      <dgm:prSet presAssocID="{6AC743EC-28C8-4F56-BEB7-F1CED02512EA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CFB63-17ED-436D-A9DE-B39582AE26DE}" type="pres">
      <dgm:prSet presAssocID="{6AC743EC-28C8-4F56-BEB7-F1CED02512EA}" presName="accent_1" presStyleCnt="0"/>
      <dgm:spPr/>
    </dgm:pt>
    <dgm:pt modelId="{E913F17A-934F-4064-BECB-B00541B72E23}" type="pres">
      <dgm:prSet presAssocID="{6AC743EC-28C8-4F56-BEB7-F1CED02512EA}" presName="accentRepeatNode" presStyleLbl="solidFgAcc1" presStyleIdx="0" presStyleCnt="3"/>
      <dgm:spPr/>
    </dgm:pt>
    <dgm:pt modelId="{D8738667-E7F0-4583-A0F1-9E8CB41426EC}" type="pres">
      <dgm:prSet presAssocID="{28E2AF97-2E73-47B6-B2EA-CD5983EB3024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741A5E-1C8A-4B87-824A-55FB9C4C0014}" type="pres">
      <dgm:prSet presAssocID="{28E2AF97-2E73-47B6-B2EA-CD5983EB3024}" presName="accent_2" presStyleCnt="0"/>
      <dgm:spPr/>
    </dgm:pt>
    <dgm:pt modelId="{B594B85D-B2E3-495D-89F6-6BAC260A74AF}" type="pres">
      <dgm:prSet presAssocID="{28E2AF97-2E73-47B6-B2EA-CD5983EB3024}" presName="accentRepeatNode" presStyleLbl="solidFgAcc1" presStyleIdx="1" presStyleCnt="3"/>
      <dgm:spPr/>
    </dgm:pt>
    <dgm:pt modelId="{52D2F707-0C9C-45B0-9926-E19BBB817695}" type="pres">
      <dgm:prSet presAssocID="{E28B6362-7598-4F48-A7DE-246C075F9D1A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92559-C49E-458C-9858-D12BCB753F4F}" type="pres">
      <dgm:prSet presAssocID="{E28B6362-7598-4F48-A7DE-246C075F9D1A}" presName="accent_3" presStyleCnt="0"/>
      <dgm:spPr/>
    </dgm:pt>
    <dgm:pt modelId="{0C00481D-D3BE-40BA-8C3F-FCD45623F2F6}" type="pres">
      <dgm:prSet presAssocID="{E28B6362-7598-4F48-A7DE-246C075F9D1A}" presName="accentRepeatNode" presStyleLbl="solidFgAcc1" presStyleIdx="2" presStyleCnt="3"/>
      <dgm:spPr/>
    </dgm:pt>
  </dgm:ptLst>
  <dgm:cxnLst>
    <dgm:cxn modelId="{BDB1CD46-F666-4DEB-8DF6-280D4BB48846}" srcId="{416C50C4-60EB-4626-8838-F45B65835D53}" destId="{28E2AF97-2E73-47B6-B2EA-CD5983EB3024}" srcOrd="1" destOrd="0" parTransId="{98A117FF-B82A-439F-B861-B8302CCBBA21}" sibTransId="{1AE16166-DF85-4993-88A9-341B1C3D8F7C}"/>
    <dgm:cxn modelId="{3B3965BF-4B64-4209-9058-B459B9BF77AB}" type="presOf" srcId="{28E2AF97-2E73-47B6-B2EA-CD5983EB3024}" destId="{D8738667-E7F0-4583-A0F1-9E8CB41426EC}" srcOrd="0" destOrd="0" presId="urn:microsoft.com/office/officeart/2008/layout/VerticalCurvedList"/>
    <dgm:cxn modelId="{9061D474-8C67-4A0B-B259-61C9050C3147}" type="presOf" srcId="{AFC1B81C-03A8-49EE-B1D0-84B0927657A6}" destId="{480B2CA3-B532-4CEC-B169-27553173E75D}" srcOrd="0" destOrd="0" presId="urn:microsoft.com/office/officeart/2008/layout/VerticalCurvedList"/>
    <dgm:cxn modelId="{D85B8197-76D3-486E-BD31-A0FA3A8D196A}" srcId="{416C50C4-60EB-4626-8838-F45B65835D53}" destId="{6AC743EC-28C8-4F56-BEB7-F1CED02512EA}" srcOrd="0" destOrd="0" parTransId="{C61A6087-A791-49E2-9DD0-1AD900747320}" sibTransId="{AFC1B81C-03A8-49EE-B1D0-84B0927657A6}"/>
    <dgm:cxn modelId="{D1D1C643-7B86-4F24-A924-588E9CFC2B0E}" srcId="{416C50C4-60EB-4626-8838-F45B65835D53}" destId="{E28B6362-7598-4F48-A7DE-246C075F9D1A}" srcOrd="2" destOrd="0" parTransId="{F6EA0830-D939-4C48-B837-744A4DFEF198}" sibTransId="{C46B8098-F99D-44F7-875A-3694D503010E}"/>
    <dgm:cxn modelId="{49C7BD44-1D99-49CC-B5DE-1A7E591C341A}" type="presOf" srcId="{416C50C4-60EB-4626-8838-F45B65835D53}" destId="{E8D7B2D4-B042-4D41-985E-22001EB7F9B3}" srcOrd="0" destOrd="0" presId="urn:microsoft.com/office/officeart/2008/layout/VerticalCurvedList"/>
    <dgm:cxn modelId="{0FB14C37-67A6-4BCE-86C3-75C23580AD8C}" type="presOf" srcId="{E28B6362-7598-4F48-A7DE-246C075F9D1A}" destId="{52D2F707-0C9C-45B0-9926-E19BBB817695}" srcOrd="0" destOrd="0" presId="urn:microsoft.com/office/officeart/2008/layout/VerticalCurvedList"/>
    <dgm:cxn modelId="{F113A6E3-02F3-465B-977A-06A6D271D95A}" type="presOf" srcId="{6AC743EC-28C8-4F56-BEB7-F1CED02512EA}" destId="{78D8A89F-915F-40B1-9E1D-CAA2B2F8C4FE}" srcOrd="0" destOrd="0" presId="urn:microsoft.com/office/officeart/2008/layout/VerticalCurvedList"/>
    <dgm:cxn modelId="{8AF45F22-595A-43F0-B75A-52A484595750}" type="presParOf" srcId="{E8D7B2D4-B042-4D41-985E-22001EB7F9B3}" destId="{DBCCD274-2FB4-4557-8FC7-6690917BCB7D}" srcOrd="0" destOrd="0" presId="urn:microsoft.com/office/officeart/2008/layout/VerticalCurvedList"/>
    <dgm:cxn modelId="{68865274-D27E-4040-BEB4-BEE8B005859A}" type="presParOf" srcId="{DBCCD274-2FB4-4557-8FC7-6690917BCB7D}" destId="{6D6CEB8B-0103-4C0B-9A24-2F799E7B1A5A}" srcOrd="0" destOrd="0" presId="urn:microsoft.com/office/officeart/2008/layout/VerticalCurvedList"/>
    <dgm:cxn modelId="{116CCB46-00C9-4C9A-82C1-11F3D1CEAD64}" type="presParOf" srcId="{6D6CEB8B-0103-4C0B-9A24-2F799E7B1A5A}" destId="{FD448C10-EADB-4806-B2A8-EDAA0BC9DB12}" srcOrd="0" destOrd="0" presId="urn:microsoft.com/office/officeart/2008/layout/VerticalCurvedList"/>
    <dgm:cxn modelId="{86EF9100-5529-4B5E-9979-EC4F5CA6A047}" type="presParOf" srcId="{6D6CEB8B-0103-4C0B-9A24-2F799E7B1A5A}" destId="{480B2CA3-B532-4CEC-B169-27553173E75D}" srcOrd="1" destOrd="0" presId="urn:microsoft.com/office/officeart/2008/layout/VerticalCurvedList"/>
    <dgm:cxn modelId="{F31A0160-17A6-4447-A4B2-05113CCFF051}" type="presParOf" srcId="{6D6CEB8B-0103-4C0B-9A24-2F799E7B1A5A}" destId="{7AF0C6FF-D11B-422D-B243-6A573341E892}" srcOrd="2" destOrd="0" presId="urn:microsoft.com/office/officeart/2008/layout/VerticalCurvedList"/>
    <dgm:cxn modelId="{6FA8B618-C493-4D4F-A522-ECEE229A120A}" type="presParOf" srcId="{6D6CEB8B-0103-4C0B-9A24-2F799E7B1A5A}" destId="{A6368EB2-DD3A-4CBB-BEC3-8A58D9307CD6}" srcOrd="3" destOrd="0" presId="urn:microsoft.com/office/officeart/2008/layout/VerticalCurvedList"/>
    <dgm:cxn modelId="{BA1A5EB0-50E2-4C26-80A7-CE0B733F7B91}" type="presParOf" srcId="{DBCCD274-2FB4-4557-8FC7-6690917BCB7D}" destId="{78D8A89F-915F-40B1-9E1D-CAA2B2F8C4FE}" srcOrd="1" destOrd="0" presId="urn:microsoft.com/office/officeart/2008/layout/VerticalCurvedList"/>
    <dgm:cxn modelId="{A3946C2E-FE43-47EA-9385-26A82EAF161F}" type="presParOf" srcId="{DBCCD274-2FB4-4557-8FC7-6690917BCB7D}" destId="{14DCFB63-17ED-436D-A9DE-B39582AE26DE}" srcOrd="2" destOrd="0" presId="urn:microsoft.com/office/officeart/2008/layout/VerticalCurvedList"/>
    <dgm:cxn modelId="{98E8A90E-FF48-4AB1-8337-84301E26B199}" type="presParOf" srcId="{14DCFB63-17ED-436D-A9DE-B39582AE26DE}" destId="{E913F17A-934F-4064-BECB-B00541B72E23}" srcOrd="0" destOrd="0" presId="urn:microsoft.com/office/officeart/2008/layout/VerticalCurvedList"/>
    <dgm:cxn modelId="{66AF783B-BD26-4B1F-8695-E935074C883C}" type="presParOf" srcId="{DBCCD274-2FB4-4557-8FC7-6690917BCB7D}" destId="{D8738667-E7F0-4583-A0F1-9E8CB41426EC}" srcOrd="3" destOrd="0" presId="urn:microsoft.com/office/officeart/2008/layout/VerticalCurvedList"/>
    <dgm:cxn modelId="{FCFAC2F2-6300-4253-95E5-5A25F4E36678}" type="presParOf" srcId="{DBCCD274-2FB4-4557-8FC7-6690917BCB7D}" destId="{95741A5E-1C8A-4B87-824A-55FB9C4C0014}" srcOrd="4" destOrd="0" presId="urn:microsoft.com/office/officeart/2008/layout/VerticalCurvedList"/>
    <dgm:cxn modelId="{1A32DF35-6143-47B4-ABEC-E32FEC67DF68}" type="presParOf" srcId="{95741A5E-1C8A-4B87-824A-55FB9C4C0014}" destId="{B594B85D-B2E3-495D-89F6-6BAC260A74AF}" srcOrd="0" destOrd="0" presId="urn:microsoft.com/office/officeart/2008/layout/VerticalCurvedList"/>
    <dgm:cxn modelId="{AE56F63F-931B-407B-8448-4ACDF90AB910}" type="presParOf" srcId="{DBCCD274-2FB4-4557-8FC7-6690917BCB7D}" destId="{52D2F707-0C9C-45B0-9926-E19BBB817695}" srcOrd="5" destOrd="0" presId="urn:microsoft.com/office/officeart/2008/layout/VerticalCurvedList"/>
    <dgm:cxn modelId="{686A07C0-2EFB-45A6-A1BF-D09AFD2410F2}" type="presParOf" srcId="{DBCCD274-2FB4-4557-8FC7-6690917BCB7D}" destId="{2B292559-C49E-458C-9858-D12BCB753F4F}" srcOrd="6" destOrd="0" presId="urn:microsoft.com/office/officeart/2008/layout/VerticalCurvedList"/>
    <dgm:cxn modelId="{0C21F78B-525A-425A-A608-16420F2ECDAC}" type="presParOf" srcId="{2B292559-C49E-458C-9858-D12BCB753F4F}" destId="{0C00481D-D3BE-40BA-8C3F-FCD45623F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B2CA3-B532-4CEC-B169-27553173E75D}">
      <dsp:nvSpPr>
        <dsp:cNvPr id="0" name=""/>
        <dsp:cNvSpPr/>
      </dsp:nvSpPr>
      <dsp:spPr>
        <a:xfrm>
          <a:off x="-7183522" y="-1098591"/>
          <a:ext cx="8552946" cy="8552946"/>
        </a:xfrm>
        <a:prstGeom prst="blockArc">
          <a:avLst>
            <a:gd name="adj1" fmla="val 18900000"/>
            <a:gd name="adj2" fmla="val 2700000"/>
            <a:gd name="adj3" fmla="val 253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8A89F-915F-40B1-9E1D-CAA2B2F8C4FE}">
      <dsp:nvSpPr>
        <dsp:cNvPr id="0" name=""/>
        <dsp:cNvSpPr/>
      </dsp:nvSpPr>
      <dsp:spPr>
        <a:xfrm>
          <a:off x="882180" y="635576"/>
          <a:ext cx="5699966" cy="12711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897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The people demonstrated nationalism when they discovered China’s plan to capture the Dalai Lama. The Dalai Lama fled to India in exile.</a:t>
          </a:r>
          <a:endParaRPr lang="en-US" sz="2000" kern="1200" dirty="0"/>
        </a:p>
      </dsp:txBody>
      <dsp:txXfrm>
        <a:off x="882180" y="635576"/>
        <a:ext cx="5699966" cy="1271152"/>
      </dsp:txXfrm>
    </dsp:sp>
    <dsp:sp modelId="{E913F17A-934F-4064-BECB-B00541B72E23}">
      <dsp:nvSpPr>
        <dsp:cNvPr id="0" name=""/>
        <dsp:cNvSpPr/>
      </dsp:nvSpPr>
      <dsp:spPr>
        <a:xfrm>
          <a:off x="87709" y="476682"/>
          <a:ext cx="1588941" cy="15889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38667-E7F0-4583-A0F1-9E8CB41426EC}">
      <dsp:nvSpPr>
        <dsp:cNvPr id="0" name=""/>
        <dsp:cNvSpPr/>
      </dsp:nvSpPr>
      <dsp:spPr>
        <a:xfrm>
          <a:off x="1344244" y="2542305"/>
          <a:ext cx="5237902" cy="12711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897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Nobel Peace Prize on December 10, 1989, for his pacifist actions to defend Tibet from Chinese control. </a:t>
          </a:r>
          <a:endParaRPr lang="en-US" sz="2000" kern="1200" dirty="0"/>
        </a:p>
      </dsp:txBody>
      <dsp:txXfrm>
        <a:off x="1344244" y="2542305"/>
        <a:ext cx="5237902" cy="1271152"/>
      </dsp:txXfrm>
    </dsp:sp>
    <dsp:sp modelId="{B594B85D-B2E3-495D-89F6-6BAC260A74AF}">
      <dsp:nvSpPr>
        <dsp:cNvPr id="0" name=""/>
        <dsp:cNvSpPr/>
      </dsp:nvSpPr>
      <dsp:spPr>
        <a:xfrm>
          <a:off x="549773" y="2383411"/>
          <a:ext cx="1588941" cy="15889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D2F707-0C9C-45B0-9926-E19BBB817695}">
      <dsp:nvSpPr>
        <dsp:cNvPr id="0" name=""/>
        <dsp:cNvSpPr/>
      </dsp:nvSpPr>
      <dsp:spPr>
        <a:xfrm>
          <a:off x="882180" y="4449034"/>
          <a:ext cx="5699966" cy="12711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897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The Dalai Lama stepped down from his political role in Tibet to permit a new generation of political leaders to take over.</a:t>
          </a:r>
          <a:endParaRPr lang="en-US" sz="2000" kern="1200" dirty="0"/>
        </a:p>
      </dsp:txBody>
      <dsp:txXfrm>
        <a:off x="882180" y="4449034"/>
        <a:ext cx="5699966" cy="1271152"/>
      </dsp:txXfrm>
    </dsp:sp>
    <dsp:sp modelId="{0C00481D-D3BE-40BA-8C3F-FCD45623F2F6}">
      <dsp:nvSpPr>
        <dsp:cNvPr id="0" name=""/>
        <dsp:cNvSpPr/>
      </dsp:nvSpPr>
      <dsp:spPr>
        <a:xfrm>
          <a:off x="87709" y="4290140"/>
          <a:ext cx="1588941" cy="15889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21-Feb-19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8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21-Feb-19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0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21-Feb-19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21-Feb-19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27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21-Feb-19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74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21-Feb-19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95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21-Feb-19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264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21-Feb-19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28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21-Feb-19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21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21-Feb-19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54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21-Feb-19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519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21-Feb-19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71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21-Feb-19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162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21-Feb-19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486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21-Feb-19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2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21-Feb-19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5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21-Feb-19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89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21-Feb-19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246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21-Feb-19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8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21-Feb-19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38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21-Feb-19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214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21-Feb-19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9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21-Feb-19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4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21-Feb-19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pe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4463"/>
            <a:ext cx="12191999" cy="704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79013" y="224604"/>
            <a:ext cx="50030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>
              <a:solidFill>
                <a:schemeClr val="bg1"/>
              </a:solidFill>
              <a:latin typeface="Bahnschrift SemiLight Condensed" panose="020B0502040204020203" pitchFamily="34" charset="0"/>
              <a:cs typeface="Arial" panose="020B0604020202020204" pitchFamily="34" charset="0"/>
            </a:endParaRPr>
          </a:p>
          <a:p>
            <a:r>
              <a:rPr lang="en-US" sz="5400" b="1" dirty="0" smtClean="0">
                <a:solidFill>
                  <a:schemeClr val="bg1"/>
                </a:solidFill>
                <a:latin typeface="Bahnschrift SemiLight Condensed" panose="020B0502040204020203" pitchFamily="34" charset="0"/>
                <a:cs typeface="Arial" panose="020B0604020202020204" pitchFamily="34" charset="0"/>
              </a:rPr>
              <a:t>Nobel Prize Acceptance Speech</a:t>
            </a:r>
            <a:endParaRPr lang="en-US" sz="5400" b="1" dirty="0">
              <a:solidFill>
                <a:schemeClr val="bg1"/>
              </a:solidFill>
              <a:latin typeface="Bahnschrift SemiLight 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56475" y="4217313"/>
            <a:ext cx="23722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Diya -838</a:t>
            </a:r>
          </a:p>
          <a:p>
            <a:r>
              <a:rPr lang="en-US" sz="2800" i="1" dirty="0" smtClean="0">
                <a:solidFill>
                  <a:schemeClr val="bg1"/>
                </a:solidFill>
              </a:rPr>
              <a:t>Anna- 834</a:t>
            </a:r>
          </a:p>
          <a:p>
            <a:r>
              <a:rPr lang="en-US" sz="2800" i="1" dirty="0" err="1" smtClean="0">
                <a:solidFill>
                  <a:schemeClr val="bg1"/>
                </a:solidFill>
              </a:rPr>
              <a:t>Tanu</a:t>
            </a:r>
            <a:r>
              <a:rPr lang="en-US" sz="2800" i="1" dirty="0" smtClean="0">
                <a:solidFill>
                  <a:schemeClr val="bg1"/>
                </a:solidFill>
              </a:rPr>
              <a:t>- 863</a:t>
            </a:r>
          </a:p>
          <a:p>
            <a:r>
              <a:rPr lang="en-US" sz="2800" i="1" dirty="0" smtClean="0">
                <a:solidFill>
                  <a:schemeClr val="bg1"/>
                </a:solidFill>
              </a:rPr>
              <a:t>Gautam-807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AutoShape 2" descr="Image result for pea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mage result for fisted h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22570"/>
            <a:ext cx="4343400" cy="613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7892" y="27602"/>
            <a:ext cx="6589354" cy="92333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Dalai </a:t>
            </a:r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Lama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99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287250" cy="1325563"/>
          </a:xfrm>
          <a:solidFill>
            <a:srgbClr val="7030A0"/>
          </a:solidFill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Analysis of Persuasive </a:t>
            </a:r>
            <a:r>
              <a:rPr lang="en-IN" b="1" dirty="0" smtClean="0">
                <a:solidFill>
                  <a:schemeClr val="bg1"/>
                </a:solidFill>
              </a:rPr>
              <a:t>techniques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4724" y="1432723"/>
            <a:ext cx="5931036" cy="5310977"/>
          </a:xfrm>
          <a:ln w="76200">
            <a:solidFill>
              <a:srgbClr val="002060"/>
            </a:solidFill>
          </a:ln>
        </p:spPr>
        <p:txBody>
          <a:bodyPr>
            <a:noAutofit/>
          </a:bodyPr>
          <a:lstStyle/>
          <a:p>
            <a:pPr lvl="0"/>
            <a:r>
              <a:rPr lang="en-IN" b="1" dirty="0"/>
              <a:t>ETHOS</a:t>
            </a:r>
            <a:r>
              <a:rPr lang="en-IN" dirty="0"/>
              <a:t>: “I believe the prize is a recognition of the true value of altruism, love, compassion, and nonviolence which I try to practice.”</a:t>
            </a:r>
            <a:endParaRPr lang="en-US" dirty="0"/>
          </a:p>
          <a:p>
            <a:pPr lvl="0"/>
            <a:r>
              <a:rPr lang="en-IN" b="1" dirty="0"/>
              <a:t>LOGOS</a:t>
            </a:r>
            <a:r>
              <a:rPr lang="en-IN" dirty="0"/>
              <a:t>: “All of us human beings want freedom and the right to determine our own destiny as individuals and as peopled. That is human nature.”</a:t>
            </a:r>
            <a:endParaRPr lang="en-US" dirty="0"/>
          </a:p>
          <a:p>
            <a:pPr lvl="0"/>
            <a:r>
              <a:rPr lang="en-IN" b="1" dirty="0"/>
              <a:t>PATHOS</a:t>
            </a:r>
            <a:r>
              <a:rPr lang="en-IN" dirty="0"/>
              <a:t>: “I accept the Nobel Prize on behalf of the six million Tibetan people, my brave countrymen and women inside Tibet, who suffered and continue to suffer so much.”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 descr="Image result for pe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2723"/>
            <a:ext cx="5727564" cy="542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52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4"/>
          </a:solidFill>
        </p:spPr>
        <p:txBody>
          <a:bodyPr/>
          <a:lstStyle/>
          <a:p>
            <a:pPr algn="ctr"/>
            <a:r>
              <a:rPr lang="en-US" dirty="0" smtClean="0"/>
              <a:t>Speech Dissection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1385888"/>
            <a:ext cx="3391340" cy="5268912"/>
          </a:xfrm>
          <a:ln w="7620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Acknowledgement of the atrocities committed by the mankind.</a:t>
            </a:r>
          </a:p>
          <a:p>
            <a:pPr algn="ctr"/>
            <a:r>
              <a:rPr lang="en-US" dirty="0" smtClean="0"/>
              <a:t>Provokes us to rise above prejudice and affirms that all are ‘humans’.</a:t>
            </a:r>
          </a:p>
          <a:p>
            <a:pPr algn="ctr"/>
            <a:r>
              <a:rPr lang="en-US" dirty="0" smtClean="0"/>
              <a:t>Everyone seeks freedom, right to determine destiny</a:t>
            </a:r>
          </a:p>
        </p:txBody>
      </p:sp>
      <p:pic>
        <p:nvPicPr>
          <p:cNvPr id="717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239" y="1325563"/>
            <a:ext cx="4995141" cy="554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854330" y="1609408"/>
            <a:ext cx="3180300" cy="4555093"/>
          </a:xfrm>
          <a:prstGeom prst="rect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900" dirty="0"/>
              <a:t>Staunch supporter of Mahatma </a:t>
            </a:r>
            <a:r>
              <a:rPr lang="en-US" sz="2900" dirty="0" smtClean="0"/>
              <a:t>Gandhi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900" dirty="0"/>
              <a:t>Suffering caused by ignorance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900" dirty="0"/>
              <a:t>Impact of science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900" dirty="0"/>
              <a:t>Ancient values deeply engraved within us </a:t>
            </a:r>
          </a:p>
          <a:p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32922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Image result for peace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05607" cy="692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05607" y="5919971"/>
            <a:ext cx="6886393" cy="92333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IN" sz="5400" b="1">
                <a:solidFill>
                  <a:schemeClr val="bg1"/>
                </a:solidFill>
              </a:rPr>
              <a:t>Speech conclusion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70431" y="521106"/>
            <a:ext cx="6407888" cy="507831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3600" dirty="0"/>
              <a:t>Conclusion was concise and memorable</a:t>
            </a:r>
            <a:endParaRPr lang="en-US" sz="3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3600" dirty="0"/>
              <a:t>Speaker was engaged and his message mattered to him</a:t>
            </a:r>
            <a:endParaRPr lang="en-US" sz="3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3600" dirty="0"/>
              <a:t>No humour was used</a:t>
            </a:r>
            <a:endParaRPr lang="en-US" sz="3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3600" dirty="0"/>
              <a:t>Language was appropriate. No use of jargon, complex language or rhetorical devices.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1231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168" y="227583"/>
            <a:ext cx="5718544" cy="1027059"/>
          </a:xfrm>
          <a:ln w="57150"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b="1" dirty="0"/>
              <a:t>Impact and </a:t>
            </a:r>
            <a:r>
              <a:rPr lang="en-IN" b="1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556" y="1531089"/>
            <a:ext cx="5475767" cy="2668772"/>
          </a:xfrm>
          <a:ln w="19050"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IN" sz="3600" dirty="0" smtClean="0"/>
              <a:t>Provoked </a:t>
            </a:r>
            <a:r>
              <a:rPr lang="en-IN" sz="3600" dirty="0"/>
              <a:t>a change in the speaker’s audience to build a better world through human understanding and love with lasting effects</a:t>
            </a:r>
            <a:r>
              <a:rPr lang="en-IN" sz="3600" dirty="0" smtClean="0"/>
              <a:t>.</a:t>
            </a:r>
            <a:endParaRPr lang="en-US" sz="3600" dirty="0"/>
          </a:p>
        </p:txBody>
      </p:sp>
      <p:pic>
        <p:nvPicPr>
          <p:cNvPr id="6148" name="Picture 4" descr="Image result for dalai lama a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3" t="2990" b="3065"/>
          <a:stretch/>
        </p:blipFill>
        <p:spPr bwMode="auto">
          <a:xfrm>
            <a:off x="27428" y="446567"/>
            <a:ext cx="5903768" cy="57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9902" y="5484788"/>
            <a:ext cx="11668346" cy="1077218"/>
          </a:xfrm>
          <a:prstGeom prst="rect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/>
              <a:t>Conclusion: </a:t>
            </a:r>
            <a:r>
              <a:rPr lang="en-IN" sz="3200" dirty="0"/>
              <a:t>It instils hope and a positive outlook on how to build a better life</a:t>
            </a:r>
            <a:r>
              <a:rPr lang="en-IN" sz="3200" dirty="0" smtClean="0"/>
              <a:t>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 rot="10800000">
            <a:off x="5549056" y="1531089"/>
            <a:ext cx="1015663" cy="235538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impact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48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Dalai Lama?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380" y="1690688"/>
            <a:ext cx="630973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Foremost spiritual leader of the Gelug or "Yellow Hat" school of Tibetan Buddhism.</a:t>
            </a:r>
          </a:p>
          <a:p>
            <a:r>
              <a:rPr lang="en-US" dirty="0" smtClean="0"/>
              <a:t> The 14th and current Dalai Lama is Tenzin </a:t>
            </a:r>
            <a:r>
              <a:rPr lang="en-US" dirty="0" err="1" smtClean="0"/>
              <a:t>Gyatso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Successor in a line of </a:t>
            </a:r>
            <a:r>
              <a:rPr lang="en-US" dirty="0" err="1" smtClean="0"/>
              <a:t>tulkus</a:t>
            </a:r>
            <a:r>
              <a:rPr lang="en-US" dirty="0" smtClean="0"/>
              <a:t> who are believed to be incarnations of </a:t>
            </a:r>
            <a:r>
              <a:rPr lang="en-US" dirty="0" err="1" smtClean="0"/>
              <a:t>Avalokiteśvara</a:t>
            </a:r>
            <a:r>
              <a:rPr lang="en-US" dirty="0" smtClean="0"/>
              <a:t>, a Bodhisattva of Compassion. </a:t>
            </a:r>
          </a:p>
          <a:p>
            <a:r>
              <a:rPr lang="en-US" dirty="0" smtClean="0"/>
              <a:t>The name is a combination of the Mongolic word </a:t>
            </a:r>
            <a:r>
              <a:rPr lang="en-US" dirty="0" err="1" smtClean="0"/>
              <a:t>dalai</a:t>
            </a:r>
            <a:r>
              <a:rPr lang="en-US" dirty="0" smtClean="0"/>
              <a:t> meaning "ocean" or "big" and the Tibetan word lama meaning "master, guru".</a:t>
            </a:r>
          </a:p>
          <a:p>
            <a:endParaRPr lang="en-US" dirty="0"/>
          </a:p>
        </p:txBody>
      </p:sp>
      <p:pic>
        <p:nvPicPr>
          <p:cNvPr id="2052" name="Picture 4" descr="Image result for dalai lama carto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4"/>
          <a:stretch/>
        </p:blipFill>
        <p:spPr bwMode="auto">
          <a:xfrm>
            <a:off x="6914292" y="264764"/>
            <a:ext cx="4928303" cy="622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-4207"/>
            <a:ext cx="121920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3061772" y="3426897"/>
            <a:ext cx="649287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5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eace symbol black and whit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56" y="931104"/>
            <a:ext cx="10501344" cy="52506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" y="0"/>
            <a:ext cx="12184872" cy="1049154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Importance of </a:t>
            </a:r>
            <a:r>
              <a:rPr lang="en-IN" dirty="0" smtClean="0">
                <a:latin typeface="Arial Rounded MT Bold" panose="020F0704030504030204" pitchFamily="34" charset="0"/>
              </a:rPr>
              <a:t>Dalai Lama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142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IN" sz="3200" dirty="0"/>
              <a:t>His personage has always been a symbol of unification of the state of Tibet, where he has represented Buddhist values and traditions. </a:t>
            </a:r>
            <a:endParaRPr lang="en-US" sz="3200" dirty="0"/>
          </a:p>
          <a:p>
            <a:pPr lvl="0"/>
            <a:r>
              <a:rPr lang="en-IN" sz="3200" dirty="0"/>
              <a:t>A symbol of Tibetan nationhood for Tibetans both in Tibet and in exile.</a:t>
            </a:r>
            <a:endParaRPr lang="en-US" sz="3200" dirty="0"/>
          </a:p>
          <a:p>
            <a:pPr lvl="0"/>
            <a:r>
              <a:rPr lang="en-IN" sz="3200" dirty="0"/>
              <a:t>The traditional function of the Dalai Lama as an ecumenical figure is holding together disparate religious and regional groups.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128" y="6263594"/>
            <a:ext cx="12192000" cy="59440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4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3162"/>
            <a:ext cx="1982002" cy="6151178"/>
          </a:xfrm>
        </p:spPr>
        <p:txBody>
          <a:bodyPr vert="vert270">
            <a:norm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Important events in his life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541373"/>
              </p:ext>
            </p:extLst>
          </p:nvPr>
        </p:nvGraphicFramePr>
        <p:xfrm>
          <a:off x="991001" y="93162"/>
          <a:ext cx="6669856" cy="6355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04623" y="825674"/>
            <a:ext cx="1218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March 1959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23986" y="2949134"/>
            <a:ext cx="1033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1989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345932" y="4918509"/>
            <a:ext cx="1135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2011</a:t>
            </a:r>
            <a:endParaRPr lang="en-US" sz="3200" dirty="0"/>
          </a:p>
        </p:txBody>
      </p:sp>
      <p:pic>
        <p:nvPicPr>
          <p:cNvPr id="4098" name="Picture 2" descr="Image result for dalai lama cart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479" y="254776"/>
            <a:ext cx="4081112" cy="63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25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34164"/>
          </a:xfrm>
          <a:solidFill>
            <a:schemeClr val="accent5">
              <a:lumMod val="50000"/>
            </a:schemeClr>
          </a:solidFill>
          <a:ln w="76200"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Nobel peace </a:t>
            </a:r>
            <a:r>
              <a:rPr lang="en-IN" b="1" dirty="0" smtClean="0">
                <a:solidFill>
                  <a:schemeClr val="bg1"/>
                </a:solidFill>
              </a:rPr>
              <a:t>prize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6025" y="1696031"/>
            <a:ext cx="6362299" cy="3728153"/>
          </a:xfr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lvl="0" fontAlgn="base"/>
            <a:r>
              <a:rPr lang="en-IN" dirty="0"/>
              <a:t>He based his Buddhist peace philosophy on reverence for all living things and the idea of a universal responsibility that embraces both man and nature. </a:t>
            </a:r>
            <a:endParaRPr lang="en-US" dirty="0"/>
          </a:p>
          <a:p>
            <a:pPr lvl="0" fontAlgn="base"/>
            <a:r>
              <a:rPr lang="en-IN" dirty="0"/>
              <a:t>He had showed willingness to compromise and seek reconciliation despite brutal violations.</a:t>
            </a:r>
            <a:endParaRPr lang="en-US" dirty="0"/>
          </a:p>
          <a:p>
            <a:pPr lvl="0" fontAlgn="base"/>
            <a:r>
              <a:rPr lang="en-IN" dirty="0"/>
              <a:t>The Norwegian Nobel Committee said he worked toward peaceful solutions in hopes that Tibetan heritage would be preserved.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Image result for dalai lama nobel peace priz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34165"/>
            <a:ext cx="5361273" cy="425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377" y="5775158"/>
            <a:ext cx="12050828" cy="954107"/>
          </a:xfrm>
          <a:prstGeom prst="rect">
            <a:avLst/>
          </a:prstGeom>
          <a:solidFill>
            <a:srgbClr val="FFC000"/>
          </a:solidFill>
          <a:ln w="762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The Dalai Lama was selected from 101 nominations, including Nelson Mandela and Ronald Reagan.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033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pea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92"/>
          <a:stretch/>
        </p:blipFill>
        <p:spPr bwMode="auto">
          <a:xfrm>
            <a:off x="6184899" y="1027906"/>
            <a:ext cx="5804165" cy="559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IN" b="1" dirty="0" smtClean="0">
                <a:latin typeface="Arial Black" panose="020B0A04020102020204" pitchFamily="34" charset="0"/>
              </a:rPr>
              <a:t>HOW IS DALAI LAMA RECOGNISED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321" y="1527149"/>
            <a:ext cx="4955741" cy="5099063"/>
          </a:xfrm>
          <a:ln w="76200">
            <a:solidFill>
              <a:srgbClr val="002060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•The Dalai Lama is found rather than chosen. </a:t>
            </a:r>
          </a:p>
          <a:p>
            <a:pPr marL="0" indent="0">
              <a:buNone/>
            </a:pPr>
            <a:r>
              <a:rPr lang="en-US" dirty="0" smtClean="0"/>
              <a:t>•He is believed to have the power to choose the body into which he is reincarnated, meaning that the current Dalai Lama is a reincarnation of the last.</a:t>
            </a:r>
          </a:p>
          <a:p>
            <a:pPr marL="0" indent="0">
              <a:buNone/>
            </a:pPr>
            <a:r>
              <a:rPr lang="en-US" dirty="0" smtClean="0"/>
              <a:t>•The selected boy and his family are taken to Lhasa, where the boy can study the Buddhist sutra to relearn knowledge accumulated in previous lives in preparation for spiritual leadership.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635264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264" y="0"/>
            <a:ext cx="11646572" cy="54864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1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66" y="1334737"/>
            <a:ext cx="105156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130942" y="1077219"/>
            <a:ext cx="4061057" cy="57807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IN" sz="4000" dirty="0" smtClean="0">
                <a:solidFill>
                  <a:schemeClr val="bg1"/>
                </a:solidFill>
              </a:rPr>
              <a:t>Closing </a:t>
            </a:r>
            <a:r>
              <a:rPr lang="en-IN" sz="4000" dirty="0">
                <a:solidFill>
                  <a:schemeClr val="bg1"/>
                </a:solidFill>
              </a:rPr>
              <a:t>the Gap Between Rich and Poor</a:t>
            </a:r>
            <a:endParaRPr lang="en-US" sz="4000" dirty="0">
              <a:solidFill>
                <a:schemeClr val="bg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1"/>
                </a:solidFill>
              </a:rPr>
              <a:t>Democracy and Peace</a:t>
            </a:r>
            <a:endParaRPr lang="en-US" sz="4000" dirty="0">
              <a:solidFill>
                <a:schemeClr val="bg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1"/>
                </a:solidFill>
              </a:rPr>
              <a:t>Human Rights</a:t>
            </a:r>
            <a:endParaRPr lang="en-US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 smtClean="0">
                <a:solidFill>
                  <a:schemeClr val="bg1"/>
                </a:solidFill>
              </a:rPr>
              <a:t>Improving </a:t>
            </a:r>
            <a:r>
              <a:rPr lang="en-IN" sz="4000" dirty="0">
                <a:solidFill>
                  <a:schemeClr val="bg1"/>
                </a:solidFill>
              </a:rPr>
              <a:t>Observance of Human Rights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52597" y="1"/>
            <a:ext cx="4039403" cy="1077218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bg1"/>
                </a:solidFill>
              </a:rPr>
              <a:t>HIS CURRENT PLANS FOR TIBET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100" name="Picture 4" descr="Image result for dalai lama quo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09"/>
          <a:stretch/>
        </p:blipFill>
        <p:spPr bwMode="auto">
          <a:xfrm>
            <a:off x="0" y="1"/>
            <a:ext cx="815247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280" y="1977231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Image result for buddhi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6831"/>
            <a:ext cx="12192000" cy="690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87260"/>
            <a:ext cx="637130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Segoe Script" panose="030B0504020000000003" pitchFamily="66" charset="0"/>
              </a:rPr>
              <a:t>Goals of the </a:t>
            </a:r>
            <a:r>
              <a:rPr lang="en-IN" sz="3600" b="1" dirty="0" smtClean="0">
                <a:latin typeface="Segoe Script" panose="030B0504020000000003" pitchFamily="66" charset="0"/>
              </a:rPr>
              <a:t>speech</a:t>
            </a:r>
            <a:endParaRPr lang="en-US" sz="3600" dirty="0">
              <a:latin typeface="Segoe Script" panose="030B0504020000000003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5472" y="1027906"/>
            <a:ext cx="4768645" cy="5693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800" b="1" dirty="0"/>
              <a:t>Dalai Lama’s goal</a:t>
            </a:r>
            <a:r>
              <a:rPr lang="en-IN" sz="2800" dirty="0"/>
              <a:t>: To motivate</a:t>
            </a:r>
            <a:endParaRPr lang="en-US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800" b="1" dirty="0"/>
              <a:t>Primary message</a:t>
            </a:r>
            <a:r>
              <a:rPr lang="en-IN" sz="2800" dirty="0"/>
              <a:t>: Build a better world through love and understanding</a:t>
            </a:r>
            <a:endParaRPr lang="en-US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800" b="1" dirty="0"/>
              <a:t>Why the Dalai Lama? </a:t>
            </a:r>
            <a:r>
              <a:rPr lang="en-IN" sz="2800" dirty="0"/>
              <a:t>In recognition of his non violent campaign over nearly 40 years to end China’s domination of his homeland, Tibet.</a:t>
            </a:r>
            <a:endParaRPr lang="en-US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800" b="1" dirty="0"/>
              <a:t>Objective achieved:</a:t>
            </a:r>
            <a:r>
              <a:rPr lang="en-IN" sz="2800" dirty="0"/>
              <a:t> Not yet 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47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ea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0"/>
          <a:stretch/>
        </p:blipFill>
        <p:spPr bwMode="auto">
          <a:xfrm>
            <a:off x="6973777" y="0"/>
            <a:ext cx="5296882" cy="567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71" y="216603"/>
            <a:ext cx="8082116" cy="1415552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IN" b="1" dirty="0"/>
              <a:t>Setting &amp; Speech </a:t>
            </a:r>
            <a:r>
              <a:rPr lang="en-IN" b="1" dirty="0" smtClean="0"/>
              <a:t>Opening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836" y="1979125"/>
            <a:ext cx="6135577" cy="3706468"/>
          </a:xfrm>
          <a:ln w="57150">
            <a:solidFill>
              <a:srgbClr val="00B0F0"/>
            </a:solidFill>
          </a:ln>
        </p:spPr>
        <p:txBody>
          <a:bodyPr/>
          <a:lstStyle/>
          <a:p>
            <a:pPr lvl="0"/>
            <a:r>
              <a:rPr lang="en-IN" dirty="0"/>
              <a:t>Where and When: Oslo, Norway on December 10,1989.</a:t>
            </a:r>
            <a:endParaRPr lang="en-US" dirty="0"/>
          </a:p>
          <a:p>
            <a:pPr lvl="0"/>
            <a:r>
              <a:rPr lang="en-IN" dirty="0"/>
              <a:t>Opening line was simple with a powerful visual.</a:t>
            </a:r>
            <a:endParaRPr lang="en-US" dirty="0"/>
          </a:p>
          <a:p>
            <a:pPr lvl="0"/>
            <a:r>
              <a:rPr lang="en-IN" dirty="0"/>
              <a:t>Established intent of presentation</a:t>
            </a:r>
            <a:endParaRPr lang="en-US" dirty="0"/>
          </a:p>
          <a:p>
            <a:pPr lvl="0"/>
            <a:r>
              <a:rPr lang="en-IN" dirty="0"/>
              <a:t>The Dalai Lama’s speech was a memorable one, not by how he says it, but by what he says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056671"/>
            <a:ext cx="12192000" cy="801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8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784</TotalTime>
  <Words>737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Black</vt:lpstr>
      <vt:lpstr>Arial Rounded MT Bold</vt:lpstr>
      <vt:lpstr>Bahnschrift SemiLight Condensed</vt:lpstr>
      <vt:lpstr>Calibri</vt:lpstr>
      <vt:lpstr>Calibri Light</vt:lpstr>
      <vt:lpstr>Segoe Script</vt:lpstr>
      <vt:lpstr>Times New Roman</vt:lpstr>
      <vt:lpstr>Office Theme</vt:lpstr>
      <vt:lpstr>1_Office Theme</vt:lpstr>
      <vt:lpstr>PowerPoint Presentation</vt:lpstr>
      <vt:lpstr>Who is Dalai Lama?</vt:lpstr>
      <vt:lpstr>Importance of Dalai Lama</vt:lpstr>
      <vt:lpstr>Important events in his life </vt:lpstr>
      <vt:lpstr>Nobel peace prize</vt:lpstr>
      <vt:lpstr>HOW IS DALAI LAMA RECOGNISED</vt:lpstr>
      <vt:lpstr>PowerPoint Presentation</vt:lpstr>
      <vt:lpstr>M</vt:lpstr>
      <vt:lpstr>Setting &amp; Speech Opening</vt:lpstr>
      <vt:lpstr>Analysis of Persuasive techniques</vt:lpstr>
      <vt:lpstr>Speech Dissection</vt:lpstr>
      <vt:lpstr>PowerPoint Presentation</vt:lpstr>
      <vt:lpstr>Impact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Diya Jose</dc:creator>
  <cp:lastModifiedBy>Diya Jose</cp:lastModifiedBy>
  <cp:revision>31</cp:revision>
  <dcterms:created xsi:type="dcterms:W3CDTF">2019-02-19T13:51:10Z</dcterms:created>
  <dcterms:modified xsi:type="dcterms:W3CDTF">2019-02-21T07:27:15Z</dcterms:modified>
</cp:coreProperties>
</file>