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9" r:id="rId4"/>
    <p:sldId id="257" r:id="rId5"/>
    <p:sldId id="258" r:id="rId6"/>
    <p:sldId id="259" r:id="rId7"/>
    <p:sldId id="271" r:id="rId8"/>
    <p:sldId id="270" r:id="rId9"/>
    <p:sldId id="260" r:id="rId10"/>
    <p:sldId id="262" r:id="rId11"/>
    <p:sldId id="263" r:id="rId12"/>
    <p:sldId id="264" r:id="rId13"/>
    <p:sldId id="265"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CBB6F41-9C8A-41A4-AD52-59297920B46A}" type="datetimeFigureOut">
              <a:rPr lang="en-US" smtClean="0"/>
              <a:pPr/>
              <a:t>7/13/2017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1CADEB8-1775-47BB-96AF-66EE869CE75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BB6F41-9C8A-41A4-AD52-59297920B46A}" type="datetimeFigureOut">
              <a:rPr lang="en-US" smtClean="0"/>
              <a:pPr/>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ADEB8-1775-47BB-96AF-66EE869CE75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BB6F41-9C8A-41A4-AD52-59297920B46A}" type="datetimeFigureOut">
              <a:rPr lang="en-US" smtClean="0"/>
              <a:pPr/>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ADEB8-1775-47BB-96AF-66EE869CE75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BB6F41-9C8A-41A4-AD52-59297920B46A}" type="datetimeFigureOut">
              <a:rPr lang="en-US" smtClean="0"/>
              <a:pPr/>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ADEB8-1775-47BB-96AF-66EE869CE75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CBB6F41-9C8A-41A4-AD52-59297920B46A}" type="datetimeFigureOut">
              <a:rPr lang="en-US" smtClean="0"/>
              <a:pPr/>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ADEB8-1775-47BB-96AF-66EE869CE75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CBB6F41-9C8A-41A4-AD52-59297920B46A}" type="datetimeFigureOut">
              <a:rPr lang="en-US" smtClean="0"/>
              <a:pPr/>
              <a:t>7/13/2017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CADEB8-1775-47BB-96AF-66EE869CE75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CBB6F41-9C8A-41A4-AD52-59297920B46A}" type="datetimeFigureOut">
              <a:rPr lang="en-US" smtClean="0"/>
              <a:pPr/>
              <a:t>7/13/2017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CADEB8-1775-47BB-96AF-66EE869CE75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CBB6F41-9C8A-41A4-AD52-59297920B46A}" type="datetimeFigureOut">
              <a:rPr lang="en-US" smtClean="0"/>
              <a:pPr/>
              <a:t>7/13/2017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CADEB8-1775-47BB-96AF-66EE869CE75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BB6F41-9C8A-41A4-AD52-59297920B46A}" type="datetimeFigureOut">
              <a:rPr lang="en-US" smtClean="0"/>
              <a:pPr/>
              <a:t>7/13/2017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CADEB8-1775-47BB-96AF-66EE869CE75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CBB6F41-9C8A-41A4-AD52-59297920B46A}" type="datetimeFigureOut">
              <a:rPr lang="en-US" smtClean="0"/>
              <a:pPr/>
              <a:t>7/13/2017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CADEB8-1775-47BB-96AF-66EE869CE75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CBB6F41-9C8A-41A4-AD52-59297920B46A}" type="datetimeFigureOut">
              <a:rPr lang="en-US" smtClean="0"/>
              <a:pPr/>
              <a:t>7/13/2017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1CADEB8-1775-47BB-96AF-66EE869CE75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CBB6F41-9C8A-41A4-AD52-59297920B46A}" type="datetimeFigureOut">
              <a:rPr lang="en-US" smtClean="0"/>
              <a:pPr/>
              <a:t>7/13/2017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1CADEB8-1775-47BB-96AF-66EE869CE75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urvivingbaenglish.wordpress.com/toba-tek-singh-mant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hlinkClick r:id="rId2"/>
              </a:rPr>
              <a:t>Toba </a:t>
            </a:r>
            <a:r>
              <a:rPr lang="en-US" b="1" dirty="0" err="1">
                <a:hlinkClick r:id="rId2"/>
              </a:rPr>
              <a:t>Tek</a:t>
            </a:r>
            <a:r>
              <a:rPr lang="en-US" b="1" dirty="0">
                <a:hlinkClick r:id="rId2"/>
              </a:rPr>
              <a:t> Singh: </a:t>
            </a:r>
            <a:endParaRPr lang="en-US" dirty="0"/>
          </a:p>
        </p:txBody>
      </p:sp>
      <p:sp>
        <p:nvSpPr>
          <p:cNvPr id="3" name="Subtitle 2"/>
          <p:cNvSpPr>
            <a:spLocks noGrp="1"/>
          </p:cNvSpPr>
          <p:nvPr>
            <p:ph type="subTitle" idx="1"/>
          </p:nvPr>
        </p:nvSpPr>
        <p:spPr/>
        <p:txBody>
          <a:bodyPr/>
          <a:lstStyle/>
          <a:p>
            <a:r>
              <a:rPr lang="en-US" dirty="0" err="1"/>
              <a:t>Saadat</a:t>
            </a:r>
            <a:r>
              <a:rPr lang="en-US" dirty="0"/>
              <a:t> </a:t>
            </a:r>
            <a:r>
              <a:rPr lang="en-US" dirty="0" err="1"/>
              <a:t>Hasan</a:t>
            </a:r>
            <a:r>
              <a:rPr lang="en-US" dirty="0"/>
              <a:t> </a:t>
            </a:r>
            <a:r>
              <a:rPr lang="en-US" dirty="0" err="1"/>
              <a:t>Manto</a:t>
            </a:r>
            <a:r>
              <a:rPr 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i="1" dirty="0"/>
              <a:t>Toba </a:t>
            </a:r>
            <a:r>
              <a:rPr lang="en-US" b="1" i="1" dirty="0" err="1"/>
              <a:t>Tek</a:t>
            </a:r>
            <a:r>
              <a:rPr lang="en-US" b="1" i="1" dirty="0"/>
              <a:t> Singh</a:t>
            </a:r>
            <a:r>
              <a:rPr lang="en-US" dirty="0"/>
              <a:t> is the masterpiece about tragic theme of horrors of separation and loss of individual identity during partition. </a:t>
            </a:r>
            <a:endParaRPr lang="en-US" dirty="0" smtClean="0"/>
          </a:p>
          <a:p>
            <a:r>
              <a:rPr lang="en-US" dirty="0" smtClean="0"/>
              <a:t>He </a:t>
            </a:r>
            <a:r>
              <a:rPr lang="en-US" dirty="0"/>
              <a:t>shifts his vision from the external world to the inner reality and his </a:t>
            </a:r>
            <a:r>
              <a:rPr lang="en-US" dirty="0" smtClean="0"/>
              <a:t>story </a:t>
            </a:r>
            <a:r>
              <a:rPr lang="en-US" dirty="0"/>
              <a:t>explores the complexities of the inner world. </a:t>
            </a:r>
            <a:endParaRPr lang="en-US" dirty="0" smtClean="0"/>
          </a:p>
          <a:p>
            <a:r>
              <a:rPr lang="en-US" dirty="0" smtClean="0"/>
              <a:t>His </a:t>
            </a:r>
            <a:r>
              <a:rPr lang="en-US" dirty="0"/>
              <a:t>characters in the story are the ones who belong to the fallen and rejected sections of the society. </a:t>
            </a:r>
            <a:br>
              <a:rPr lang="en-US" dirty="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dirty="0" smtClean="0"/>
              <a:t> </a:t>
            </a:r>
            <a:r>
              <a:rPr lang="en-US" dirty="0" smtClean="0"/>
              <a:t>  </a:t>
            </a:r>
            <a:r>
              <a:rPr lang="en-US" dirty="0" smtClean="0"/>
              <a:t>Many </a:t>
            </a:r>
            <a:r>
              <a:rPr lang="en-US" dirty="0"/>
              <a:t>of the characters are presented without names; they are neither Hindus nor Muslim but are human beings belonging to nowhere, yet existing. The madmen in the Lahore asylum are a microcosm of the social order; through them all subdivisions of society are mocked at; among them is </a:t>
            </a:r>
            <a:r>
              <a:rPr lang="en-US" dirty="0" err="1"/>
              <a:t>Bishen</a:t>
            </a:r>
            <a:r>
              <a:rPr lang="en-US" dirty="0"/>
              <a:t> Singh, who wants to live neither in Hindustan nor Pakistan. </a:t>
            </a:r>
            <a:br>
              <a:rPr lang="en-US" dirty="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One lunatic named </a:t>
            </a:r>
            <a:r>
              <a:rPr lang="en-US" dirty="0" err="1"/>
              <a:t>Bishen</a:t>
            </a:r>
            <a:r>
              <a:rPr lang="en-US" dirty="0"/>
              <a:t> Singh was a prosperous landlord in Toba </a:t>
            </a:r>
            <a:r>
              <a:rPr lang="en-US" dirty="0" err="1"/>
              <a:t>Tek</a:t>
            </a:r>
            <a:r>
              <a:rPr lang="en-US" dirty="0"/>
              <a:t> Singh and had suddenly gone mad. He was also confused about the happenings and could not figure out whether his hometown, Toba </a:t>
            </a:r>
            <a:r>
              <a:rPr lang="en-US" dirty="0" err="1"/>
              <a:t>Tek</a:t>
            </a:r>
            <a:r>
              <a:rPr lang="en-US" dirty="0"/>
              <a:t> Singh (Sialkot) was in India or Pakistan. </a:t>
            </a:r>
            <a:endParaRPr lang="en-US" dirty="0" smtClean="0"/>
          </a:p>
          <a:p>
            <a:r>
              <a:rPr lang="en-US" dirty="0" smtClean="0"/>
              <a:t>He </a:t>
            </a:r>
            <a:r>
              <a:rPr lang="en-US" dirty="0"/>
              <a:t>later on came to know that Toba </a:t>
            </a:r>
            <a:r>
              <a:rPr lang="en-US" dirty="0" err="1"/>
              <a:t>Tek</a:t>
            </a:r>
            <a:r>
              <a:rPr lang="en-US" dirty="0"/>
              <a:t> Singh is now in Pakistan but his family has shifted to India so he shall be transported to India like other Hindu and Sikh lunatics.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 Finally the day of exchange arrived. There was chaos all around. There were slogans of ‘Pakistan </a:t>
            </a:r>
            <a:r>
              <a:rPr lang="en-US" dirty="0" err="1"/>
              <a:t>Murdabad</a:t>
            </a:r>
            <a:r>
              <a:rPr lang="en-US" dirty="0"/>
              <a:t>’ and ‘Pakistan </a:t>
            </a:r>
            <a:r>
              <a:rPr lang="en-US" dirty="0" err="1"/>
              <a:t>Zindabad</a:t>
            </a:r>
            <a:r>
              <a:rPr lang="en-US" dirty="0"/>
              <a:t>’. </a:t>
            </a:r>
            <a:endParaRPr lang="en-US" dirty="0" smtClean="0"/>
          </a:p>
          <a:p>
            <a:r>
              <a:rPr lang="en-US" dirty="0" smtClean="0"/>
              <a:t>As </a:t>
            </a:r>
            <a:r>
              <a:rPr lang="en-US" dirty="0" err="1"/>
              <a:t>Bishen</a:t>
            </a:r>
            <a:r>
              <a:rPr lang="en-US" dirty="0"/>
              <a:t> Singh was brought out of bus he asked one of the officials about the location of Toba </a:t>
            </a:r>
            <a:r>
              <a:rPr lang="en-US" dirty="0" err="1"/>
              <a:t>Tek</a:t>
            </a:r>
            <a:r>
              <a:rPr lang="en-US" dirty="0"/>
              <a:t> Singh. The official told him that it was now in Pakistan. “Hearing that </a:t>
            </a:r>
            <a:r>
              <a:rPr lang="en-US" dirty="0" err="1"/>
              <a:t>Bishen</a:t>
            </a:r>
            <a:r>
              <a:rPr lang="en-US" dirty="0"/>
              <a:t> Singh turned and ran back to join his companions. The Pakistani guards caught hold of him and tried to push him across the line to India</a:t>
            </a:r>
            <a:r>
              <a:rPr lang="en-US" dirty="0" smtClean="0"/>
              <a:t>”. </a:t>
            </a:r>
            <a:r>
              <a:rPr lang="en-US" dirty="0" err="1"/>
              <a:t>Bishen</a:t>
            </a:r>
            <a:r>
              <a:rPr lang="en-US" dirty="0"/>
              <a:t> Singh was unable to move to and kept standing with his swollen legs: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 Over there, behind barbed wire, on one side, lay India and behind more barbed wire, on the other side lay Pakistan. In between, on a bit of earth which had no name, lay Toba </a:t>
            </a:r>
            <a:r>
              <a:rPr lang="en-US" dirty="0" err="1"/>
              <a:t>Tek</a:t>
            </a:r>
            <a:r>
              <a:rPr lang="en-US" dirty="0"/>
              <a:t> Singh</a:t>
            </a:r>
            <a:r>
              <a:rPr lang="en-US" dirty="0" smtClean="0"/>
              <a:t>.”</a:t>
            </a:r>
          </a:p>
          <a:p>
            <a:r>
              <a:rPr lang="en-US" dirty="0" err="1" smtClean="0"/>
              <a:t>Bishen</a:t>
            </a:r>
            <a:r>
              <a:rPr lang="en-US" dirty="0" smtClean="0"/>
              <a:t> </a:t>
            </a:r>
            <a:r>
              <a:rPr lang="en-US" dirty="0"/>
              <a:t>Singh ultimately dies on a land belonging to no one thus attaining the status of a ‘nowhere’ man. The ending of the story reiterates the loss of identity experienced by </a:t>
            </a:r>
            <a:r>
              <a:rPr lang="en-US" dirty="0" err="1"/>
              <a:t>Bishen</a:t>
            </a:r>
            <a:r>
              <a:rPr lang="en-US" dirty="0"/>
              <a:t> Singh during the entire exchange of lunatics. </a:t>
            </a:r>
            <a:br>
              <a:rPr lang="en-US" dirty="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err="1"/>
              <a:t>Saadat</a:t>
            </a:r>
            <a:r>
              <a:rPr lang="en-US" dirty="0"/>
              <a:t> </a:t>
            </a:r>
            <a:r>
              <a:rPr lang="en-US" dirty="0" err="1"/>
              <a:t>Hasan</a:t>
            </a:r>
            <a:r>
              <a:rPr lang="en-US" dirty="0"/>
              <a:t> </a:t>
            </a:r>
            <a:r>
              <a:rPr lang="en-US" dirty="0" err="1"/>
              <a:t>Manto</a:t>
            </a:r>
            <a:r>
              <a:rPr lang="en-US" dirty="0"/>
              <a:t> (1912- 55) </a:t>
            </a:r>
            <a:br>
              <a:rPr lang="en-US" dirty="0"/>
            </a:br>
            <a:r>
              <a:rPr lang="en-US" dirty="0"/>
              <a:t>We read in the first paragraph of the chapter about the author. I will add some more facts and point to that. </a:t>
            </a:r>
            <a:br>
              <a:rPr lang="en-US" dirty="0"/>
            </a:br>
            <a:r>
              <a:rPr lang="en-US" dirty="0"/>
              <a:t/>
            </a:r>
            <a:br>
              <a:rPr lang="en-US" dirty="0"/>
            </a:br>
            <a:r>
              <a:rPr lang="en-US" dirty="0" err="1"/>
              <a:t>Saadat</a:t>
            </a:r>
            <a:r>
              <a:rPr lang="en-US" dirty="0"/>
              <a:t> began his writing in a period that was marked with: </a:t>
            </a:r>
            <a:br>
              <a:rPr lang="en-US" dirty="0"/>
            </a:br>
            <a:r>
              <a:rPr lang="en-US" dirty="0"/>
              <a:t>British rule </a:t>
            </a:r>
            <a:br>
              <a:rPr lang="en-US" dirty="0"/>
            </a:br>
            <a:r>
              <a:rPr lang="en-US" dirty="0"/>
              <a:t>Social turmoil </a:t>
            </a:r>
            <a:br>
              <a:rPr lang="en-US" dirty="0"/>
            </a:br>
            <a:r>
              <a:rPr lang="en-US" dirty="0"/>
              <a:t>Struggle for independence </a:t>
            </a:r>
            <a:br>
              <a:rPr lang="en-US" dirty="0"/>
            </a:br>
            <a:r>
              <a:rPr lang="en-US" dirty="0"/>
              <a:t>Division </a:t>
            </a:r>
            <a:br>
              <a:rPr lang="en-US" dirty="0"/>
            </a:br>
            <a:r>
              <a:rPr lang="en-US" dirty="0"/>
              <a:t>Partition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 About the story </a:t>
            </a:r>
            <a:br>
              <a:rPr lang="en-US" dirty="0"/>
            </a:br>
            <a:r>
              <a:rPr lang="en-US" dirty="0"/>
              <a:t>Satire – On partition? </a:t>
            </a:r>
            <a:br>
              <a:rPr lang="en-US" dirty="0"/>
            </a:br>
            <a:r>
              <a:rPr lang="en-US" dirty="0"/>
              <a:t>Narration – A reliable but not omniscient narrator </a:t>
            </a:r>
            <a:br>
              <a:rPr lang="en-US" dirty="0"/>
            </a:br>
            <a:r>
              <a:rPr lang="en-US" dirty="0"/>
              <a:t>Time – Two or three years after partition </a:t>
            </a:r>
            <a:br>
              <a:rPr lang="en-US" dirty="0"/>
            </a:br>
            <a:r>
              <a:rPr lang="en-US" dirty="0"/>
              <a:t>Language – Simple and deliberately repetitive language. </a:t>
            </a:r>
            <a:br>
              <a:rPr lang="en-US" dirty="0"/>
            </a:br>
            <a:r>
              <a:rPr lang="en-US" dirty="0"/>
              <a:t>Ending – No-man’s land between two new nations </a:t>
            </a:r>
            <a:br>
              <a:rPr lang="en-US" dirty="0"/>
            </a:br>
            <a:r>
              <a:rPr lang="en-US" dirty="0"/>
              <a:t>Characters –Nameless… </a:t>
            </a:r>
            <a:br>
              <a:rPr lang="en-US" dirty="0"/>
            </a:br>
            <a:r>
              <a:rPr lang="en-US" dirty="0"/>
              <a:t/>
            </a:r>
            <a:br>
              <a:rPr lang="en-US" dirty="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i="1" dirty="0"/>
              <a:t>“Leave India to God, or leave India to anarchy.”  — Mahatma Gandhi</a:t>
            </a:r>
            <a:endParaRPr lang="en-US" dirty="0"/>
          </a:p>
          <a:p>
            <a:r>
              <a:rPr lang="en-US" dirty="0"/>
              <a:t>The Partition of India in the summer of 1947 is the most unprecedented and barbaric event in the history of the sub-continent with catastrophic and inexplicable results. Ten million people had to leave their homes and ancestral holdings, and another million were slaughtered in the most singular civil war in recent history: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Saadat</a:t>
            </a:r>
            <a:r>
              <a:rPr lang="en-US" dirty="0"/>
              <a:t> </a:t>
            </a:r>
            <a:r>
              <a:rPr lang="en-US" dirty="0" err="1"/>
              <a:t>Hasan</a:t>
            </a:r>
            <a:r>
              <a:rPr lang="en-US" dirty="0"/>
              <a:t> </a:t>
            </a:r>
            <a:r>
              <a:rPr lang="en-US" dirty="0" err="1"/>
              <a:t>Manto</a:t>
            </a:r>
            <a:r>
              <a:rPr lang="en-US" dirty="0"/>
              <a:t> was among the few writers who had the detachment and humanity to take stock of this tremendous and disturbing eruption of primeval evil, try to comprehend it in all its </a:t>
            </a:r>
            <a:r>
              <a:rPr lang="en-US" dirty="0" smtClean="0"/>
              <a:t>dimensions.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i="1" dirty="0"/>
              <a:t>Toba </a:t>
            </a:r>
            <a:r>
              <a:rPr lang="en-US" i="1" dirty="0" err="1"/>
              <a:t>Tek</a:t>
            </a:r>
            <a:r>
              <a:rPr lang="en-US" i="1" dirty="0"/>
              <a:t> Singh’</a:t>
            </a:r>
            <a:r>
              <a:rPr lang="en-US" dirty="0"/>
              <a:t> is a very bitter indictment of partition in a sardonic and ironic way. </a:t>
            </a:r>
            <a:endParaRPr lang="en-US" dirty="0" smtClean="0"/>
          </a:p>
          <a:p>
            <a:r>
              <a:rPr lang="en-US" dirty="0" smtClean="0"/>
              <a:t>It </a:t>
            </a:r>
            <a:r>
              <a:rPr lang="en-US" dirty="0"/>
              <a:t>crystallizes the entire temper and ethos of the turning point in the life of not just the </a:t>
            </a:r>
            <a:r>
              <a:rPr lang="en-US" dirty="0" smtClean="0"/>
              <a:t>protagonist </a:t>
            </a:r>
            <a:r>
              <a:rPr lang="en-US" dirty="0" err="1"/>
              <a:t>Bishan</a:t>
            </a:r>
            <a:r>
              <a:rPr lang="en-US" dirty="0"/>
              <a:t> Singh but the entire society.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Manto’s</a:t>
            </a:r>
            <a:r>
              <a:rPr lang="en-US" dirty="0" smtClean="0"/>
              <a:t> </a:t>
            </a:r>
            <a:r>
              <a:rPr lang="en-US" b="1" i="1" dirty="0" smtClean="0"/>
              <a:t>Toba </a:t>
            </a:r>
            <a:r>
              <a:rPr lang="en-US" b="1" i="1" dirty="0" err="1" smtClean="0"/>
              <a:t>Tek</a:t>
            </a:r>
            <a:r>
              <a:rPr lang="en-US" b="1" i="1" dirty="0" smtClean="0"/>
              <a:t> Singh</a:t>
            </a:r>
            <a:r>
              <a:rPr lang="en-US" dirty="0" smtClean="0"/>
              <a:t> is the representative of contemporary man’s feeling of </a:t>
            </a:r>
            <a:r>
              <a:rPr lang="en-US" b="1" dirty="0" smtClean="0"/>
              <a:t>alienation, meaninglessness</a:t>
            </a:r>
            <a:r>
              <a:rPr lang="en-US" dirty="0" smtClean="0"/>
              <a:t> and </a:t>
            </a:r>
            <a:r>
              <a:rPr lang="en-US" b="1" dirty="0" err="1" smtClean="0"/>
              <a:t>rootlessness</a:t>
            </a:r>
            <a:r>
              <a:rPr lang="en-US" b="1" dirty="0" smtClean="0"/>
              <a:t>. </a:t>
            </a:r>
            <a:r>
              <a:rPr lang="en-US" dirty="0" smtClean="0"/>
              <a:t>Through the portrayal of the lunatics </a:t>
            </a:r>
            <a:r>
              <a:rPr lang="en-US" dirty="0" err="1" smtClean="0"/>
              <a:t>Manto</a:t>
            </a:r>
            <a:r>
              <a:rPr lang="en-US" dirty="0" smtClean="0"/>
              <a:t> presents a mockery on the exchange. The lunatics were confused about the location of the two countries but were still compelled to be </a:t>
            </a:r>
            <a:r>
              <a:rPr lang="en-US" dirty="0" err="1" smtClean="0"/>
              <a:t>translocated</a:t>
            </a:r>
            <a:r>
              <a:rPr lang="en-US" dirty="0" smtClean="0"/>
              <a: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 As a satire- </a:t>
            </a:r>
            <a:br>
              <a:rPr lang="en-US" dirty="0"/>
            </a:br>
            <a:r>
              <a:rPr lang="en-US" dirty="0"/>
              <a:t>Every </a:t>
            </a:r>
            <a:r>
              <a:rPr lang="en-US" dirty="0" smtClean="0"/>
              <a:t>reader  </a:t>
            </a:r>
            <a:r>
              <a:rPr lang="en-US" dirty="0"/>
              <a:t>at </a:t>
            </a:r>
            <a:r>
              <a:rPr lang="en-US" dirty="0" smtClean="0"/>
              <a:t>once </a:t>
            </a:r>
            <a:r>
              <a:rPr lang="en-US" dirty="0"/>
              <a:t>realizes that it’s a powerful satire, and also a bitter indictment of the political process and behavior patterns that produced Partition. </a:t>
            </a:r>
            <a:endParaRPr lang="en-US" dirty="0" smtClean="0"/>
          </a:p>
          <a:p>
            <a:r>
              <a:rPr lang="en-US" dirty="0" smtClean="0"/>
              <a:t>But </a:t>
            </a:r>
            <a:r>
              <a:rPr lang="en-US" dirty="0"/>
              <a:t>the author’s brilliant mind lies in the fact that there is not a single word in the story that tells us so. </a:t>
            </a:r>
            <a:br>
              <a:rPr lang="en-US" dirty="0"/>
            </a:br>
            <a:r>
              <a:rPr lang="en-US" dirty="0"/>
              <a:t/>
            </a:r>
            <a:br>
              <a:rPr lang="en-US" dirty="0"/>
            </a:br>
            <a:r>
              <a:rPr lang="en-US" dirty="0"/>
              <a:t>The story in fact presents itself a non- judgmental chronicle of the behaviors of certain lunatics in an insane asylum in Lahore. </a:t>
            </a:r>
            <a:br>
              <a:rPr lang="en-US" dirty="0"/>
            </a:br>
            <a:r>
              <a:rPr lang="en-US" dirty="0"/>
              <a:t/>
            </a:r>
            <a:br>
              <a:rPr lang="en-US" dirty="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Toba </a:t>
            </a:r>
            <a:r>
              <a:rPr lang="en-US" dirty="0" err="1"/>
              <a:t>Tek</a:t>
            </a:r>
            <a:r>
              <a:rPr lang="en-US" dirty="0"/>
              <a:t> Singh is not just </a:t>
            </a:r>
            <a:r>
              <a:rPr lang="en-US" dirty="0" smtClean="0"/>
              <a:t> merely a </a:t>
            </a:r>
            <a:r>
              <a:rPr lang="en-US" dirty="0"/>
              <a:t>name, but </a:t>
            </a:r>
            <a:r>
              <a:rPr lang="en-US" dirty="0" err="1"/>
              <a:t>Manto’s</a:t>
            </a:r>
            <a:r>
              <a:rPr lang="en-US" dirty="0"/>
              <a:t> critique on how dislocation caused by partition lead to near </a:t>
            </a:r>
            <a:r>
              <a:rPr lang="en-US" dirty="0" smtClean="0"/>
              <a:t>physical </a:t>
            </a:r>
            <a:r>
              <a:rPr lang="en-US" dirty="0"/>
              <a:t>frantic amongst people</a:t>
            </a:r>
            <a:r>
              <a:rPr lang="en-US" dirty="0" smtClean="0"/>
              <a:t>.</a:t>
            </a:r>
          </a:p>
          <a:p>
            <a:r>
              <a:rPr lang="en-US" dirty="0"/>
              <a:t>Partition, hence, lead to the dislocation or exile from one’s natural home, to erosion of established deep rooted </a:t>
            </a:r>
            <a:r>
              <a:rPr lang="en-US" dirty="0" smtClean="0"/>
              <a:t>identities.</a:t>
            </a:r>
          </a:p>
          <a:p>
            <a:r>
              <a:rPr lang="en-US" dirty="0" smtClean="0"/>
              <a:t> </a:t>
            </a:r>
            <a:r>
              <a:rPr lang="en-US" dirty="0"/>
              <a:t>It altered the life of common people in different senses; community was uprooted.</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40</TotalTime>
  <Words>488</Words>
  <Application>Microsoft Office PowerPoint</Application>
  <PresentationFormat>On-screen Show (4:3)</PresentationFormat>
  <Paragraphs>25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Toba Tek Singh: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Toba Tek Singh:</dc:title>
  <dc:creator>Nanjundappa</dc:creator>
  <cp:lastModifiedBy>admin</cp:lastModifiedBy>
  <cp:revision>6</cp:revision>
  <dcterms:created xsi:type="dcterms:W3CDTF">2014-11-09T15:02:27Z</dcterms:created>
  <dcterms:modified xsi:type="dcterms:W3CDTF">2017-07-13T03:04:21Z</dcterms:modified>
</cp:coreProperties>
</file>