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4" d="100"/>
          <a:sy n="44" d="100"/>
        </p:scale>
        <p:origin x="-13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29EC74FC-CC28-304F-8381-5C8422476C0B}"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67200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9EC74FC-CC28-304F-8381-5C8422476C0B}"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373966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9EC74FC-CC28-304F-8381-5C8422476C0B}"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318643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29EC74FC-CC28-304F-8381-5C8422476C0B}"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418219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29EC74FC-CC28-304F-8381-5C8422476C0B}" type="datetimeFigureOut">
              <a:rPr lang="en-US" smtClean="0"/>
              <a:t>07/11/17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52771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29EC74FC-CC28-304F-8381-5C8422476C0B}"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247368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29EC74FC-CC28-304F-8381-5C8422476C0B}" type="datetimeFigureOut">
              <a:rPr lang="en-US" smtClean="0"/>
              <a:t>07/11/17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100363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29EC74FC-CC28-304F-8381-5C8422476C0B}" type="datetimeFigureOut">
              <a:rPr lang="en-US" smtClean="0"/>
              <a:t>07/11/17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52713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C74FC-CC28-304F-8381-5C8422476C0B}" type="datetimeFigureOut">
              <a:rPr lang="en-US" smtClean="0"/>
              <a:t>07/11/17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336343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9EC74FC-CC28-304F-8381-5C8422476C0B}"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171063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29EC74FC-CC28-304F-8381-5C8422476C0B}" type="datetimeFigureOut">
              <a:rPr lang="en-US" smtClean="0"/>
              <a:t>07/11/17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1BE6B-A4D8-AB4C-8134-3577FAD33047}" type="slidenum">
              <a:rPr lang="en-US" smtClean="0"/>
              <a:t>‹#›</a:t>
            </a:fld>
            <a:endParaRPr lang="en-US"/>
          </a:p>
        </p:txBody>
      </p:sp>
    </p:spTree>
    <p:extLst>
      <p:ext uri="{BB962C8B-B14F-4D97-AF65-F5344CB8AC3E}">
        <p14:creationId xmlns:p14="http://schemas.microsoft.com/office/powerpoint/2010/main" val="2465814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74FC-CC28-304F-8381-5C8422476C0B}" type="datetimeFigureOut">
              <a:rPr lang="en-US" smtClean="0"/>
              <a:t>07/11/17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1BE6B-A4D8-AB4C-8134-3577FAD33047}" type="slidenum">
              <a:rPr lang="en-US" smtClean="0"/>
              <a:t>‹#›</a:t>
            </a:fld>
            <a:endParaRPr lang="en-US"/>
          </a:p>
        </p:txBody>
      </p:sp>
    </p:spTree>
    <p:extLst>
      <p:ext uri="{BB962C8B-B14F-4D97-AF65-F5344CB8AC3E}">
        <p14:creationId xmlns:p14="http://schemas.microsoft.com/office/powerpoint/2010/main" val="316831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 Speak up Bluntly</a:t>
            </a:r>
            <a:endParaRPr lang="en-US" dirty="0"/>
          </a:p>
        </p:txBody>
      </p:sp>
      <p:sp>
        <p:nvSpPr>
          <p:cNvPr id="3" name="Subtitle 2"/>
          <p:cNvSpPr>
            <a:spLocks noGrp="1"/>
          </p:cNvSpPr>
          <p:nvPr>
            <p:ph type="subTitle" idx="1"/>
          </p:nvPr>
        </p:nvSpPr>
        <p:spPr/>
        <p:txBody>
          <a:bodyPr/>
          <a:lstStyle/>
          <a:p>
            <a:r>
              <a:rPr lang="en-US" dirty="0" err="1" smtClean="0"/>
              <a:t>Sukirtharani</a:t>
            </a:r>
            <a:endParaRPr lang="en-US" dirty="0"/>
          </a:p>
        </p:txBody>
      </p:sp>
    </p:spTree>
    <p:extLst>
      <p:ext uri="{BB962C8B-B14F-4D97-AF65-F5344CB8AC3E}">
        <p14:creationId xmlns:p14="http://schemas.microsoft.com/office/powerpoint/2010/main" val="40544485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0803"/>
          </a:xfrm>
        </p:spPr>
        <p:txBody>
          <a:bodyPr>
            <a:normAutofit fontScale="90000"/>
          </a:bodyPr>
          <a:lstStyle/>
          <a:p>
            <a:endParaRPr lang="en-US" dirty="0"/>
          </a:p>
        </p:txBody>
      </p:sp>
      <p:sp>
        <p:nvSpPr>
          <p:cNvPr id="3" name="Content Placeholder 2"/>
          <p:cNvSpPr>
            <a:spLocks noGrp="1"/>
          </p:cNvSpPr>
          <p:nvPr>
            <p:ph idx="1"/>
          </p:nvPr>
        </p:nvSpPr>
        <p:spPr>
          <a:xfrm>
            <a:off x="457200" y="635058"/>
            <a:ext cx="8229600" cy="5902300"/>
          </a:xfrm>
        </p:spPr>
        <p:txBody>
          <a:bodyPr>
            <a:normAutofit/>
          </a:bodyPr>
          <a:lstStyle/>
          <a:p>
            <a:pPr>
              <a:lnSpc>
                <a:spcPct val="160000"/>
              </a:lnSpc>
            </a:pPr>
            <a:r>
              <a:rPr lang="en-US" sz="1900" dirty="0" err="1"/>
              <a:t>Sukirtharani</a:t>
            </a:r>
            <a:r>
              <a:rPr lang="en-US" sz="1900" dirty="0"/>
              <a:t> is a prominent Dalit poet in Tamil, an active feminist and social activist. She </a:t>
            </a:r>
            <a:r>
              <a:rPr lang="en-US" sz="1900" i="1" dirty="0"/>
              <a:t>hails from Dalit community. Her past life taught her the discrimination prevailing in the society</a:t>
            </a:r>
            <a:r>
              <a:rPr lang="en-US" sz="1900" i="1" dirty="0" smtClean="0"/>
              <a:t>.</a:t>
            </a:r>
          </a:p>
          <a:p>
            <a:pPr>
              <a:lnSpc>
                <a:spcPct val="160000"/>
              </a:lnSpc>
            </a:pPr>
            <a:endParaRPr lang="en-US" sz="1900" dirty="0"/>
          </a:p>
          <a:p>
            <a:pPr>
              <a:lnSpc>
                <a:spcPct val="160000"/>
              </a:lnSpc>
            </a:pPr>
            <a:r>
              <a:rPr lang="en-US" sz="1900" i="1" dirty="0" smtClean="0"/>
              <a:t>Her </a:t>
            </a:r>
            <a:r>
              <a:rPr lang="en-US" sz="1900" i="1" dirty="0"/>
              <a:t>upbringing was in the caste whose occupation was to take away the dead animals belonging to the upper caste people, bury and burn them for payment in rice, this is explored in a few poems, including </a:t>
            </a:r>
            <a:r>
              <a:rPr lang="en-US" sz="1900" b="1" i="1" u="sng" dirty="0"/>
              <a:t>I speak up bluntly.</a:t>
            </a:r>
            <a:endParaRPr lang="en-US" sz="1900" dirty="0"/>
          </a:p>
          <a:p>
            <a:pPr>
              <a:lnSpc>
                <a:spcPct val="160000"/>
              </a:lnSpc>
            </a:pPr>
            <a:endParaRPr lang="en-US" sz="1900" dirty="0"/>
          </a:p>
          <a:p>
            <a:pPr>
              <a:lnSpc>
                <a:spcPct val="160000"/>
              </a:lnSpc>
            </a:pPr>
            <a:r>
              <a:rPr lang="en-US" sz="1900" dirty="0"/>
              <a:t>Through her poems, she has taken up the cause of the caste system and the plight of women who are oppressed by it. </a:t>
            </a:r>
          </a:p>
          <a:p>
            <a:endParaRPr lang="en-US" dirty="0"/>
          </a:p>
        </p:txBody>
      </p:sp>
    </p:spTree>
    <p:extLst>
      <p:ext uri="{BB962C8B-B14F-4D97-AF65-F5344CB8AC3E}">
        <p14:creationId xmlns:p14="http://schemas.microsoft.com/office/powerpoint/2010/main" val="3197646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20000"/>
              </a:lnSpc>
            </a:pPr>
            <a:r>
              <a:rPr lang="en-US" sz="2100" i="1" dirty="0"/>
              <a:t>She </a:t>
            </a:r>
            <a:r>
              <a:rPr lang="en-US" sz="2100" i="1" dirty="0" err="1"/>
              <a:t>picturises</a:t>
            </a:r>
            <a:r>
              <a:rPr lang="en-US" sz="2100" i="1" dirty="0"/>
              <a:t> her personal experience and </a:t>
            </a:r>
            <a:r>
              <a:rPr lang="en-US" sz="2100" i="1" dirty="0" smtClean="0"/>
              <a:t>the treatment </a:t>
            </a:r>
            <a:r>
              <a:rPr lang="en-US" sz="2100" i="1" dirty="0"/>
              <a:t>meted out to </a:t>
            </a:r>
            <a:r>
              <a:rPr lang="en-US" sz="2100" i="1" dirty="0" err="1"/>
              <a:t>Dalits</a:t>
            </a:r>
            <a:r>
              <a:rPr lang="en-US" sz="2100" i="1" dirty="0"/>
              <a:t>. </a:t>
            </a:r>
            <a:r>
              <a:rPr lang="en-US" sz="2100" i="1" dirty="0" smtClean="0"/>
              <a:t>She is afraid </a:t>
            </a:r>
            <a:r>
              <a:rPr lang="en-US" sz="2100" i="1" dirty="0"/>
              <a:t>to reveal her father profession to school mates. She states in the same poem,</a:t>
            </a:r>
            <a:endParaRPr lang="en-US" sz="2100" dirty="0"/>
          </a:p>
          <a:p>
            <a:pPr>
              <a:lnSpc>
                <a:spcPct val="120000"/>
              </a:lnSpc>
            </a:pPr>
            <a:endParaRPr lang="en-US" sz="2100" dirty="0"/>
          </a:p>
          <a:p>
            <a:pPr marL="0" indent="0">
              <a:lnSpc>
                <a:spcPct val="120000"/>
              </a:lnSpc>
              <a:buNone/>
            </a:pPr>
            <a:r>
              <a:rPr lang="en-US" sz="2100" i="1" dirty="0"/>
              <a:t>        When I saw my father in the street</a:t>
            </a:r>
            <a:endParaRPr lang="en-US" sz="2100" dirty="0"/>
          </a:p>
          <a:p>
            <a:pPr marL="0" indent="0">
              <a:lnSpc>
                <a:spcPct val="120000"/>
              </a:lnSpc>
              <a:buNone/>
            </a:pPr>
            <a:r>
              <a:rPr lang="en-US" sz="2100" i="1" dirty="0"/>
              <a:t>   the leather drum slung from his neck,</a:t>
            </a:r>
            <a:endParaRPr lang="en-US" sz="2100" dirty="0"/>
          </a:p>
          <a:p>
            <a:pPr marL="0" indent="0">
              <a:lnSpc>
                <a:spcPct val="120000"/>
              </a:lnSpc>
              <a:buNone/>
            </a:pPr>
            <a:r>
              <a:rPr lang="en-US" sz="2100" i="1" dirty="0"/>
              <a:t>  I turned my face away                                               </a:t>
            </a:r>
            <a:endParaRPr lang="en-US" sz="2100" dirty="0"/>
          </a:p>
          <a:p>
            <a:pPr marL="0" indent="0">
              <a:lnSpc>
                <a:spcPct val="120000"/>
              </a:lnSpc>
              <a:buNone/>
            </a:pPr>
            <a:r>
              <a:rPr lang="en-US" sz="2100" i="1" dirty="0"/>
              <a:t>and passed   him by.</a:t>
            </a:r>
            <a:endParaRPr lang="en-US" sz="2100" dirty="0"/>
          </a:p>
          <a:p>
            <a:endParaRPr lang="en-US" dirty="0"/>
          </a:p>
        </p:txBody>
      </p:sp>
    </p:spTree>
    <p:extLst>
      <p:ext uri="{BB962C8B-B14F-4D97-AF65-F5344CB8AC3E}">
        <p14:creationId xmlns:p14="http://schemas.microsoft.com/office/powerpoint/2010/main" val="28385226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5899"/>
          </a:xfrm>
        </p:spPr>
        <p:txBody>
          <a:bodyPr>
            <a:normAutofit fontScale="90000"/>
          </a:bodyPr>
          <a:lstStyle/>
          <a:p>
            <a:endParaRPr lang="en-US" dirty="0"/>
          </a:p>
        </p:txBody>
      </p:sp>
      <p:sp>
        <p:nvSpPr>
          <p:cNvPr id="3" name="Content Placeholder 2"/>
          <p:cNvSpPr>
            <a:spLocks noGrp="1"/>
          </p:cNvSpPr>
          <p:nvPr>
            <p:ph idx="1"/>
          </p:nvPr>
        </p:nvSpPr>
        <p:spPr>
          <a:xfrm>
            <a:off x="457200" y="635058"/>
            <a:ext cx="8229600" cy="5964561"/>
          </a:xfrm>
        </p:spPr>
        <p:txBody>
          <a:bodyPr>
            <a:noAutofit/>
          </a:bodyPr>
          <a:lstStyle/>
          <a:p>
            <a:pPr marL="0" indent="0">
              <a:buNone/>
            </a:pPr>
            <a:r>
              <a:rPr lang="en-US" sz="1600" dirty="0"/>
              <a:t>Writing in twenty first century about the subaltern experience, </a:t>
            </a:r>
            <a:r>
              <a:rPr lang="en-US" sz="1600" dirty="0" err="1"/>
              <a:t>Sukirtharani</a:t>
            </a:r>
            <a:r>
              <a:rPr lang="en-US" sz="1600" dirty="0"/>
              <a:t> makes the reader think of the humanity in this much-informed-world. In “A faint smell of meat”, she writes:</a:t>
            </a:r>
          </a:p>
          <a:p>
            <a:pPr marL="0" indent="0">
              <a:buNone/>
            </a:pPr>
            <a:r>
              <a:rPr lang="en-US" sz="1600" dirty="0"/>
              <a:t> </a:t>
            </a:r>
          </a:p>
          <a:p>
            <a:pPr marL="0" indent="0">
              <a:buNone/>
            </a:pPr>
            <a:r>
              <a:rPr lang="en-US" sz="1600" dirty="0"/>
              <a:t>In their minds</a:t>
            </a:r>
          </a:p>
          <a:p>
            <a:pPr marL="0" indent="0">
              <a:buNone/>
            </a:pPr>
            <a:r>
              <a:rPr lang="en-US" sz="1600" dirty="0" smtClean="0"/>
              <a:t>I</a:t>
            </a:r>
            <a:r>
              <a:rPr lang="en-US" sz="1600" dirty="0"/>
              <a:t>, who smell faintly of meat, </a:t>
            </a:r>
          </a:p>
          <a:p>
            <a:pPr marL="0" indent="0">
              <a:buNone/>
            </a:pPr>
            <a:r>
              <a:rPr lang="en-US" sz="1600" dirty="0"/>
              <a:t>My house where bones hang </a:t>
            </a:r>
          </a:p>
          <a:p>
            <a:pPr marL="0" indent="0">
              <a:buNone/>
            </a:pPr>
            <a:r>
              <a:rPr lang="en-US" sz="1600" dirty="0"/>
              <a:t>Stripped entirely of flesh, </a:t>
            </a:r>
          </a:p>
          <a:p>
            <a:pPr marL="0" indent="0">
              <a:buNone/>
            </a:pPr>
            <a:r>
              <a:rPr lang="en-US" sz="1600" dirty="0"/>
              <a:t>And my street </a:t>
            </a:r>
          </a:p>
          <a:p>
            <a:pPr marL="0" indent="0">
              <a:buNone/>
            </a:pPr>
            <a:r>
              <a:rPr lang="en-US" sz="1600" dirty="0"/>
              <a:t>Where young men wander without restraint </a:t>
            </a:r>
          </a:p>
          <a:p>
            <a:pPr marL="0" indent="0">
              <a:buNone/>
            </a:pPr>
            <a:r>
              <a:rPr lang="en-US" sz="1600" dirty="0"/>
              <a:t>Making loud music </a:t>
            </a:r>
          </a:p>
          <a:p>
            <a:pPr marL="0" indent="0">
              <a:buNone/>
            </a:pPr>
            <a:r>
              <a:rPr lang="en-US" sz="1600" dirty="0"/>
              <a:t>From coconut shells strung with skin </a:t>
            </a:r>
          </a:p>
          <a:p>
            <a:pPr marL="0" indent="0">
              <a:buNone/>
            </a:pPr>
            <a:r>
              <a:rPr lang="en-US" sz="1600" dirty="0"/>
              <a:t>Are all ‘at the furthest point of our town’. </a:t>
            </a:r>
          </a:p>
          <a:p>
            <a:pPr marL="0" indent="0">
              <a:buNone/>
            </a:pPr>
            <a:r>
              <a:rPr lang="en-US" sz="1600" dirty="0"/>
              <a:t>But I, I keep assuring them </a:t>
            </a:r>
          </a:p>
          <a:p>
            <a:pPr marL="0" indent="0">
              <a:buNone/>
            </a:pPr>
            <a:r>
              <a:rPr lang="en-US" sz="1600" dirty="0"/>
              <a:t>We stand at the forefront.” </a:t>
            </a:r>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82"/>
            <a:ext cx="8229600" cy="1143000"/>
          </a:xfrm>
        </p:spPr>
        <p:txBody>
          <a:bodyPr/>
          <a:lstStyle/>
          <a:p>
            <a:r>
              <a:rPr lang="en-US" dirty="0" smtClean="0"/>
              <a:t>The Poem</a:t>
            </a:r>
            <a:endParaRPr lang="en-US" dirty="0"/>
          </a:p>
        </p:txBody>
      </p:sp>
      <p:sp>
        <p:nvSpPr>
          <p:cNvPr id="3" name="Content Placeholder 2"/>
          <p:cNvSpPr>
            <a:spLocks noGrp="1"/>
          </p:cNvSpPr>
          <p:nvPr>
            <p:ph idx="1"/>
          </p:nvPr>
        </p:nvSpPr>
        <p:spPr>
          <a:xfrm>
            <a:off x="457200" y="896552"/>
            <a:ext cx="8229600" cy="5229611"/>
          </a:xfrm>
        </p:spPr>
        <p:txBody>
          <a:bodyPr>
            <a:normAutofit fontScale="62500" lnSpcReduction="20000"/>
          </a:bodyPr>
          <a:lstStyle/>
          <a:p>
            <a:pPr>
              <a:lnSpc>
                <a:spcPct val="140000"/>
              </a:lnSpc>
            </a:pPr>
            <a:r>
              <a:rPr lang="en-US" i="1" dirty="0"/>
              <a:t>The poem deals with issues of caste discrimination and </a:t>
            </a:r>
            <a:r>
              <a:rPr lang="en-US" i="1" dirty="0" err="1"/>
              <a:t>subalternity</a:t>
            </a:r>
            <a:r>
              <a:rPr lang="en-US" i="1" dirty="0"/>
              <a:t>. </a:t>
            </a:r>
            <a:r>
              <a:rPr lang="en-US" dirty="0"/>
              <a:t>It is evident that subalterns in distant rural places do not have access to many privileges and therefore they are subjugated by upper caste and by the elite of their own caste.</a:t>
            </a:r>
          </a:p>
          <a:p>
            <a:pPr marL="0" indent="0">
              <a:lnSpc>
                <a:spcPct val="140000"/>
              </a:lnSpc>
              <a:buNone/>
            </a:pPr>
            <a:r>
              <a:rPr lang="en-US" i="1" dirty="0"/>
              <a:t> </a:t>
            </a:r>
            <a:endParaRPr lang="en-US" dirty="0"/>
          </a:p>
          <a:p>
            <a:pPr>
              <a:lnSpc>
                <a:spcPct val="140000"/>
              </a:lnSpc>
            </a:pPr>
            <a:r>
              <a:rPr lang="en-US" i="1" dirty="0"/>
              <a:t>The poem  depicts the humiliation and shame that she experiences as </a:t>
            </a:r>
            <a:r>
              <a:rPr lang="en-US" i="1" dirty="0" err="1"/>
              <a:t>dalit</a:t>
            </a:r>
            <a:r>
              <a:rPr lang="en-US" i="1" dirty="0"/>
              <a:t>. The oppression and suppression of has not lose her spirit from writing against society evils, and at the end of the poem, she emphatically says that “I speak up bluntly: I am a </a:t>
            </a:r>
            <a:r>
              <a:rPr lang="en-US" i="1" dirty="0" err="1"/>
              <a:t>Paraichi</a:t>
            </a:r>
            <a:r>
              <a:rPr lang="en-US" i="1" dirty="0"/>
              <a:t>.” </a:t>
            </a:r>
            <a:endParaRPr lang="en-US" dirty="0"/>
          </a:p>
          <a:p>
            <a:pPr marL="0" indent="0">
              <a:lnSpc>
                <a:spcPct val="140000"/>
              </a:lnSpc>
              <a:buNone/>
            </a:pPr>
            <a:r>
              <a:rPr lang="en-US" i="1" dirty="0"/>
              <a:t> </a:t>
            </a:r>
            <a:endParaRPr lang="en-US" dirty="0"/>
          </a:p>
          <a:p>
            <a:pPr>
              <a:lnSpc>
                <a:spcPct val="140000"/>
              </a:lnSpc>
            </a:pPr>
            <a:r>
              <a:rPr lang="en-US" dirty="0"/>
              <a:t>In ‘I speak up bluntly’, speaker reveals her trouble in identifying with her community and caste. The shame the speaker felt in association with caste turns into a radical acceptance of it in the end. </a:t>
            </a:r>
          </a:p>
          <a:p>
            <a:endParaRPr lang="en-US" dirty="0"/>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366"/>
          </a:xfrm>
        </p:spPr>
        <p:txBody>
          <a:bodyPr>
            <a:normAutofit fontScale="90000"/>
          </a:bodyPr>
          <a:lstStyle/>
          <a:p>
            <a:r>
              <a:rPr lang="en-US" dirty="0" smtClean="0"/>
              <a:t>The Poem</a:t>
            </a:r>
            <a:endParaRPr lang="en-US" dirty="0"/>
          </a:p>
        </p:txBody>
      </p:sp>
      <p:sp>
        <p:nvSpPr>
          <p:cNvPr id="3" name="Content Placeholder 2"/>
          <p:cNvSpPr>
            <a:spLocks noGrp="1"/>
          </p:cNvSpPr>
          <p:nvPr>
            <p:ph idx="1"/>
          </p:nvPr>
        </p:nvSpPr>
        <p:spPr>
          <a:xfrm>
            <a:off x="457200" y="1033525"/>
            <a:ext cx="8229600" cy="5578545"/>
          </a:xfrm>
        </p:spPr>
        <p:txBody>
          <a:bodyPr>
            <a:normAutofit fontScale="70000" lnSpcReduction="20000"/>
          </a:bodyPr>
          <a:lstStyle/>
          <a:p>
            <a:pPr>
              <a:lnSpc>
                <a:spcPct val="150000"/>
              </a:lnSpc>
            </a:pPr>
            <a:r>
              <a:rPr lang="en-US" sz="2600" dirty="0"/>
              <a:t>Like many other Dalit poetry, this poem  is an embodied aesthetic of suffering, and is firmly close to the material realities of caste oppression, of humiliation. The poem can also be read as social document that map suffering, victims’ lives and pain .</a:t>
            </a:r>
          </a:p>
          <a:p>
            <a:pPr>
              <a:lnSpc>
                <a:spcPct val="150000"/>
              </a:lnSpc>
            </a:pPr>
            <a:r>
              <a:rPr lang="en-US" sz="2600" dirty="0"/>
              <a:t>Though written as an individual’s account, the poem forces us to move beyond a simple referencing of historical events in the life of a Dalit to ‘bearing witness’ to deeper social conditions.</a:t>
            </a:r>
          </a:p>
          <a:p>
            <a:pPr marL="0" indent="0">
              <a:lnSpc>
                <a:spcPct val="150000"/>
              </a:lnSpc>
              <a:buNone/>
            </a:pPr>
            <a:r>
              <a:rPr lang="en-US" sz="2600" dirty="0"/>
              <a:t> </a:t>
            </a:r>
          </a:p>
          <a:p>
            <a:pPr>
              <a:lnSpc>
                <a:spcPct val="150000"/>
              </a:lnSpc>
            </a:pPr>
            <a:r>
              <a:rPr lang="en-US" sz="2600" dirty="0"/>
              <a:t>The poem also demonstrates, how the poetry moves from being a mere chronicle of bodily trauma to a careful subtext of symbolic, unspeakable or barely visible conditions beneath. </a:t>
            </a:r>
          </a:p>
          <a:p>
            <a:pPr>
              <a:lnSpc>
                <a:spcPct val="150000"/>
              </a:lnSpc>
            </a:pPr>
            <a:r>
              <a:rPr lang="en-US" sz="2600" dirty="0" err="1"/>
              <a:t>Sukirtharani</a:t>
            </a:r>
            <a:r>
              <a:rPr lang="en-US" sz="2600" dirty="0"/>
              <a:t> opens the poem with the description of the job and the other humiliations associated with being a </a:t>
            </a:r>
            <a:r>
              <a:rPr lang="en-US" sz="2600" dirty="0" err="1"/>
              <a:t>dalit</a:t>
            </a:r>
            <a:r>
              <a:rPr lang="en-US" sz="2600" dirty="0"/>
              <a:t>: </a:t>
            </a:r>
            <a:r>
              <a:rPr lang="en-US" sz="2600" dirty="0" smtClean="0"/>
              <a:t>“Stood </a:t>
            </a:r>
            <a:r>
              <a:rPr lang="en-US" sz="2600" dirty="0"/>
              <a:t>for hours, waiting to eat the town’s leavings.</a:t>
            </a:r>
            <a:r>
              <a:rPr lang="en-US" dirty="0"/>
              <a:t>”</a:t>
            </a:r>
          </a:p>
          <a:p>
            <a:pPr marL="0" indent="0">
              <a:buNone/>
            </a:pPr>
            <a:endParaRPr lang="en-US" dirty="0"/>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Poem</a:t>
            </a:r>
            <a:endParaRPr lang="en-US" dirty="0"/>
          </a:p>
        </p:txBody>
      </p:sp>
      <p:sp>
        <p:nvSpPr>
          <p:cNvPr id="3" name="Content Placeholder 2"/>
          <p:cNvSpPr>
            <a:spLocks noGrp="1"/>
          </p:cNvSpPr>
          <p:nvPr>
            <p:ph idx="1"/>
          </p:nvPr>
        </p:nvSpPr>
        <p:spPr/>
        <p:txBody>
          <a:bodyPr>
            <a:normAutofit/>
          </a:bodyPr>
          <a:lstStyle/>
          <a:p>
            <a:pPr>
              <a:lnSpc>
                <a:spcPct val="140000"/>
              </a:lnSpc>
            </a:pPr>
            <a:r>
              <a:rPr lang="en-US" sz="2000" dirty="0"/>
              <a:t>The poem also conveys the material and corporal harshness of everyday Dalit lives, </a:t>
            </a:r>
            <a:r>
              <a:rPr lang="en-US" sz="2000" dirty="0" smtClean="0"/>
              <a:t>and </a:t>
            </a:r>
            <a:r>
              <a:rPr lang="en-US" sz="2000" dirty="0"/>
              <a:t>captures the deep psychological suffering inherent in it: “The teacher hit me. Friendless, I sat alone on the back bench, weeping, though no one knew.” She reveals her despair in the form of the mute language of tears, something, she says, remains invisible. The grief is produced due to the beating which itself may be traced to caste-based discrimination faced by the girl: “I sat alone on the back bench, weeping”. </a:t>
            </a:r>
          </a:p>
          <a:p>
            <a:pPr marL="0" indent="0">
              <a:buNone/>
            </a:pPr>
            <a:endParaRPr lang="en-US" sz="1800" dirty="0"/>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another poem, ‘Untitled Poem—II’ , which shares similar thematic concerns, the lower-caste girl recounts how she guarded a carcass and brags about what she ate—leftover rice ‘gathered as alms... turned piping hot’—but she could not escape the ‘teacher’s cane’ (</a:t>
            </a:r>
            <a:r>
              <a:rPr lang="en-US" dirty="0" err="1"/>
              <a:t>Sukirtharani</a:t>
            </a:r>
            <a:r>
              <a:rPr lang="en-US" dirty="0"/>
              <a:t>, 2011). She says, “I broke down and cried My grief invisible to the world’s gaze.” The humiliation that is not (only) about corporeal pain but also the transcendental condition of constant humiliation. </a:t>
            </a:r>
          </a:p>
          <a:p>
            <a:endParaRPr lang="en-US" dirty="0"/>
          </a:p>
          <a:p>
            <a:r>
              <a:rPr lang="en-US" dirty="0"/>
              <a:t>But, the poem “I Speak up Bluntly” does not end with the despair, rather it’s a journey from humiliation to assertion of pride, a poem of self-discovery and the expression of it.  After recounting several instances of humiliation, </a:t>
            </a:r>
            <a:r>
              <a:rPr lang="en-US" dirty="0" err="1"/>
              <a:t>Sukirtharani</a:t>
            </a:r>
            <a:r>
              <a:rPr lang="en-US" dirty="0"/>
              <a:t> ends her poem ‘I speak up bluntly’ with an emphatic declaration: </a:t>
            </a:r>
            <a:r>
              <a:rPr lang="en-US" i="1" dirty="0"/>
              <a:t>But now/If anyone asks me/I speak up bluntly:/I am a </a:t>
            </a:r>
            <a:r>
              <a:rPr lang="en-US" i="1" dirty="0" err="1"/>
              <a:t>Paraichi</a:t>
            </a:r>
            <a:r>
              <a:rPr lang="en-US" i="1" dirty="0"/>
              <a:t>.</a:t>
            </a:r>
            <a:endParaRPr lang="en-US" dirty="0"/>
          </a:p>
          <a:p>
            <a:endParaRPr lang="en-US" dirty="0"/>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77212"/>
            <a:ext cx="8229600" cy="6280788"/>
          </a:xfrm>
        </p:spPr>
        <p:txBody>
          <a:bodyPr numCol="2">
            <a:noAutofit/>
          </a:bodyPr>
          <a:lstStyle/>
          <a:p>
            <a:pPr marL="0" indent="0">
              <a:buNone/>
            </a:pPr>
            <a:r>
              <a:rPr lang="en-US" sz="2000" dirty="0"/>
              <a:t>I, Too  BY LANGSTON </a:t>
            </a:r>
            <a:r>
              <a:rPr lang="en-US" sz="2000" dirty="0" smtClean="0"/>
              <a:t>HUGHES</a:t>
            </a:r>
            <a:endParaRPr lang="en-US" sz="2000" dirty="0"/>
          </a:p>
          <a:p>
            <a:pPr marL="0" indent="0">
              <a:buNone/>
            </a:pPr>
            <a:r>
              <a:rPr lang="en-US" sz="2000" dirty="0"/>
              <a:t>I, too, sing America. </a:t>
            </a:r>
          </a:p>
          <a:p>
            <a:pPr marL="0" indent="0">
              <a:buNone/>
            </a:pPr>
            <a:endParaRPr lang="en-US" sz="2000" dirty="0"/>
          </a:p>
          <a:p>
            <a:pPr marL="0" indent="0">
              <a:buNone/>
            </a:pPr>
            <a:r>
              <a:rPr lang="en-US" sz="2000" dirty="0"/>
              <a:t>I am the darker brother. </a:t>
            </a:r>
          </a:p>
          <a:p>
            <a:pPr marL="0" indent="0">
              <a:buNone/>
            </a:pPr>
            <a:r>
              <a:rPr lang="en-US" sz="2000" dirty="0"/>
              <a:t>They send me to eat in the kitchen </a:t>
            </a:r>
          </a:p>
          <a:p>
            <a:pPr marL="0" indent="0">
              <a:buNone/>
            </a:pPr>
            <a:r>
              <a:rPr lang="en-US" sz="2000" dirty="0"/>
              <a:t>When company comes, </a:t>
            </a:r>
          </a:p>
          <a:p>
            <a:pPr marL="0" indent="0">
              <a:buNone/>
            </a:pPr>
            <a:r>
              <a:rPr lang="en-US" sz="2000" dirty="0"/>
              <a:t>But I laugh, </a:t>
            </a:r>
          </a:p>
          <a:p>
            <a:pPr marL="0" indent="0">
              <a:buNone/>
            </a:pPr>
            <a:r>
              <a:rPr lang="en-US" sz="2000" dirty="0"/>
              <a:t>And eat well, </a:t>
            </a:r>
          </a:p>
          <a:p>
            <a:pPr marL="0" indent="0">
              <a:buNone/>
            </a:pPr>
            <a:r>
              <a:rPr lang="en-US" sz="2000" dirty="0"/>
              <a:t>And grow strong. </a:t>
            </a:r>
          </a:p>
          <a:p>
            <a:pPr marL="0" indent="0">
              <a:buNone/>
            </a:pPr>
            <a:endParaRPr lang="en-US" sz="2000" dirty="0"/>
          </a:p>
          <a:p>
            <a:pPr marL="0" indent="0">
              <a:buNone/>
            </a:pPr>
            <a:r>
              <a:rPr lang="en-US" sz="2000" dirty="0"/>
              <a:t>Tomorrow, </a:t>
            </a:r>
          </a:p>
          <a:p>
            <a:pPr marL="0" indent="0">
              <a:buNone/>
            </a:pPr>
            <a:r>
              <a:rPr lang="en-US" sz="2000" dirty="0"/>
              <a:t>I’ll be at the table </a:t>
            </a:r>
          </a:p>
          <a:p>
            <a:pPr marL="0" indent="0">
              <a:buNone/>
            </a:pPr>
            <a:r>
              <a:rPr lang="en-US" sz="2000" dirty="0"/>
              <a:t>When company comes. </a:t>
            </a:r>
          </a:p>
          <a:p>
            <a:pPr marL="0" indent="0">
              <a:buNone/>
            </a:pPr>
            <a:r>
              <a:rPr lang="en-US" sz="2000" dirty="0" err="1"/>
              <a:t>Nobody’ll</a:t>
            </a:r>
            <a:r>
              <a:rPr lang="en-US" sz="2000" dirty="0"/>
              <a:t> dare </a:t>
            </a:r>
          </a:p>
          <a:p>
            <a:pPr marL="0" indent="0">
              <a:buNone/>
            </a:pPr>
            <a:r>
              <a:rPr lang="en-US" sz="2000" dirty="0"/>
              <a:t>Say to me, </a:t>
            </a:r>
          </a:p>
          <a:p>
            <a:pPr marL="0" indent="0">
              <a:buNone/>
            </a:pPr>
            <a:r>
              <a:rPr lang="en-US" sz="2000" dirty="0"/>
              <a:t>“Eat in the kitchen,” </a:t>
            </a:r>
          </a:p>
          <a:p>
            <a:pPr marL="0" indent="0">
              <a:buNone/>
            </a:pPr>
            <a:r>
              <a:rPr lang="en-US" sz="2000" dirty="0"/>
              <a:t>Then. </a:t>
            </a:r>
          </a:p>
          <a:p>
            <a:pPr marL="0" indent="0">
              <a:buNone/>
            </a:pPr>
            <a:endParaRPr lang="en-US" sz="2000" dirty="0"/>
          </a:p>
          <a:p>
            <a:pPr marL="0" indent="0">
              <a:buNone/>
            </a:pPr>
            <a:r>
              <a:rPr lang="en-US" sz="2000" dirty="0"/>
              <a:t>Besides, </a:t>
            </a:r>
          </a:p>
          <a:p>
            <a:pPr marL="0" indent="0">
              <a:buNone/>
            </a:pPr>
            <a:r>
              <a:rPr lang="en-US" sz="2000" dirty="0"/>
              <a:t>They’ll see how beautiful I am </a:t>
            </a:r>
          </a:p>
          <a:p>
            <a:pPr marL="0" indent="0">
              <a:buNone/>
            </a:pPr>
            <a:r>
              <a:rPr lang="en-US" sz="2000" dirty="0"/>
              <a:t>And be ashamed— </a:t>
            </a:r>
          </a:p>
          <a:p>
            <a:pPr marL="0" indent="0">
              <a:buNone/>
            </a:pPr>
            <a:endParaRPr lang="en-US" sz="2000" dirty="0"/>
          </a:p>
          <a:p>
            <a:pPr marL="0" indent="0">
              <a:buNone/>
            </a:pPr>
            <a:r>
              <a:rPr lang="en-US" sz="2000" dirty="0"/>
              <a:t>I, too, am America.</a:t>
            </a:r>
          </a:p>
          <a:p>
            <a:endParaRPr lang="en-US" sz="2000" dirty="0"/>
          </a:p>
        </p:txBody>
      </p:sp>
    </p:spTree>
    <p:extLst>
      <p:ext uri="{BB962C8B-B14F-4D97-AF65-F5344CB8AC3E}">
        <p14:creationId xmlns:p14="http://schemas.microsoft.com/office/powerpoint/2010/main" val="40552511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4660</TotalTime>
  <Words>674</Words>
  <Application>Microsoft Macintosh PowerPoint</Application>
  <PresentationFormat>On-screen Show (4:3)</PresentationFormat>
  <Paragraphs>67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 Speak up Bluntly</vt:lpstr>
      <vt:lpstr>PowerPoint Presentation</vt:lpstr>
      <vt:lpstr>PowerPoint Presentation</vt:lpstr>
      <vt:lpstr>PowerPoint Presentation</vt:lpstr>
      <vt:lpstr>The Poem</vt:lpstr>
      <vt:lpstr>The Poem</vt:lpstr>
      <vt:lpstr>The Poem</vt:lpstr>
      <vt:lpstr>The Poem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Speak up Bluntly</dc:title>
  <dc:creator>Arijita</dc:creator>
  <cp:lastModifiedBy>Arijita</cp:lastModifiedBy>
  <cp:revision>7</cp:revision>
  <dcterms:created xsi:type="dcterms:W3CDTF">2016-11-04T05:05:22Z</dcterms:created>
  <dcterms:modified xsi:type="dcterms:W3CDTF">2017-11-07T13:05:30Z</dcterms:modified>
</cp:coreProperties>
</file>