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455562-E518-4DA9-BBD3-DD9680345795}" type="datetimeFigureOut">
              <a:rPr lang="en-US" smtClean="0"/>
              <a:pPr/>
              <a:t>6/16/2017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ACC63C1-E107-4A52-B471-BC487AC908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55562-E518-4DA9-BBD3-DD9680345795}" type="datetimeFigureOut">
              <a:rPr lang="en-US" smtClean="0"/>
              <a:pPr/>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55562-E518-4DA9-BBD3-DD9680345795}" type="datetimeFigureOut">
              <a:rPr lang="en-US" smtClean="0"/>
              <a:pPr/>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55562-E518-4DA9-BBD3-DD9680345795}" type="datetimeFigureOut">
              <a:rPr lang="en-US" smtClean="0"/>
              <a:pPr/>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455562-E518-4DA9-BBD3-DD9680345795}" type="datetimeFigureOut">
              <a:rPr lang="en-US" smtClean="0"/>
              <a:pPr/>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C63C1-E107-4A52-B471-BC487AC908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455562-E518-4DA9-BBD3-DD9680345795}" type="datetimeFigureOut">
              <a:rPr lang="en-US" smtClean="0"/>
              <a:pPr/>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455562-E518-4DA9-BBD3-DD9680345795}" type="datetimeFigureOut">
              <a:rPr lang="en-US" smtClean="0"/>
              <a:pPr/>
              <a:t>6/16/2017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455562-E518-4DA9-BBD3-DD9680345795}" type="datetimeFigureOut">
              <a:rPr lang="en-US" smtClean="0"/>
              <a:pPr/>
              <a:t>6/16/2017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55562-E518-4DA9-BBD3-DD9680345795}" type="datetimeFigureOut">
              <a:rPr lang="en-US" smtClean="0"/>
              <a:pPr/>
              <a:t>6/16/2017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455562-E518-4DA9-BBD3-DD9680345795}" type="datetimeFigureOut">
              <a:rPr lang="en-US" smtClean="0"/>
              <a:pPr/>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C63C1-E107-4A52-B471-BC487AC908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455562-E518-4DA9-BBD3-DD9680345795}" type="datetimeFigureOut">
              <a:rPr lang="en-US" smtClean="0"/>
              <a:pPr/>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ACC63C1-E107-4A52-B471-BC487AC9089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455562-E518-4DA9-BBD3-DD9680345795}" type="datetimeFigureOut">
              <a:rPr lang="en-US" smtClean="0"/>
              <a:pPr/>
              <a:t>6/16/2017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CC63C1-E107-4A52-B471-BC487AC9089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Introduction to </a:t>
            </a:r>
            <a:br>
              <a:rPr lang="en-US" b="1" dirty="0" smtClean="0"/>
            </a:br>
            <a:r>
              <a:rPr lang="en-US" b="1" dirty="0" smtClean="0"/>
              <a:t>“The </a:t>
            </a:r>
            <a:r>
              <a:rPr lang="en-US" b="1" dirty="0"/>
              <a:t>Open Veins of Latin </a:t>
            </a:r>
            <a:r>
              <a:rPr lang="en-US" b="1" dirty="0" smtClean="0"/>
              <a:t>America”</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Isabel </a:t>
            </a:r>
            <a:r>
              <a:rPr lang="en-US" dirty="0" err="1"/>
              <a:t>Allende</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Isabel </a:t>
            </a:r>
            <a:r>
              <a:rPr lang="en-US" b="1" dirty="0" err="1" smtClean="0"/>
              <a:t>Allende</a:t>
            </a:r>
            <a:endParaRPr lang="en-US" dirty="0"/>
          </a:p>
        </p:txBody>
      </p:sp>
      <p:pic>
        <p:nvPicPr>
          <p:cNvPr id="17410" name="Picture 2" descr="C:\Users\Nanjundappa\Desktop\isabel.jpg"/>
          <p:cNvPicPr>
            <a:picLocks noGrp="1" noChangeAspect="1" noChangeArrowheads="1"/>
          </p:cNvPicPr>
          <p:nvPr>
            <p:ph idx="1"/>
          </p:nvPr>
        </p:nvPicPr>
        <p:blipFill>
          <a:blip r:embed="rId2"/>
          <a:srcRect/>
          <a:stretch>
            <a:fillRect/>
          </a:stretch>
        </p:blipFill>
        <p:spPr bwMode="auto">
          <a:xfrm>
            <a:off x="2209800" y="1752600"/>
            <a:ext cx="4648200"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Isabel </a:t>
            </a:r>
            <a:r>
              <a:rPr lang="en-US" b="1" dirty="0" err="1"/>
              <a:t>Allende</a:t>
            </a:r>
            <a:r>
              <a:rPr lang="en-US" dirty="0"/>
              <a:t> </a:t>
            </a:r>
            <a:r>
              <a:rPr lang="en-US" dirty="0" smtClean="0"/>
              <a:t>born </a:t>
            </a:r>
            <a:r>
              <a:rPr lang="en-US" dirty="0"/>
              <a:t>2 August 1942) is a Chilean </a:t>
            </a:r>
            <a:r>
              <a:rPr lang="en-US" dirty="0" smtClean="0"/>
              <a:t>writer. </a:t>
            </a:r>
            <a:r>
              <a:rPr lang="en-US" dirty="0" err="1" smtClean="0"/>
              <a:t>Allende</a:t>
            </a:r>
            <a:r>
              <a:rPr lang="en-US" dirty="0" smtClean="0"/>
              <a:t> </a:t>
            </a:r>
            <a:r>
              <a:rPr lang="en-US" dirty="0"/>
              <a:t>has been called "the world's most widely read Spanish-language </a:t>
            </a:r>
            <a:r>
              <a:rPr lang="en-US" dirty="0" smtClean="0"/>
              <a:t>author. </a:t>
            </a:r>
          </a:p>
          <a:p>
            <a:r>
              <a:rPr lang="en-US" dirty="0" err="1"/>
              <a:t>Allende's</a:t>
            </a:r>
            <a:r>
              <a:rPr lang="en-US" dirty="0"/>
              <a:t> novels are often based upon her personal experience and pay homage to the lives of women, while weaving together elements of myth and realism</a:t>
            </a:r>
            <a:r>
              <a:rPr lang="en-US" dirty="0" smtClean="0"/>
              <a:t>.</a:t>
            </a:r>
          </a:p>
          <a:p>
            <a:r>
              <a:rPr lang="en-US" dirty="0" smtClean="0"/>
              <a:t> </a:t>
            </a:r>
            <a:r>
              <a:rPr lang="en-US" dirty="0"/>
              <a:t>Isabel </a:t>
            </a:r>
            <a:r>
              <a:rPr lang="en-US" dirty="0" err="1"/>
              <a:t>Allende</a:t>
            </a:r>
            <a:r>
              <a:rPr lang="en-US" dirty="0"/>
              <a:t> </a:t>
            </a:r>
            <a:r>
              <a:rPr lang="en-US" dirty="0" smtClean="0"/>
              <a:t>is </a:t>
            </a:r>
            <a:r>
              <a:rPr lang="en-US" dirty="0"/>
              <a:t>best known for penning novels in the style of magic realism. She is the niece of former Chilean president Salvador </a:t>
            </a:r>
            <a:r>
              <a:rPr lang="en-US" dirty="0" err="1"/>
              <a:t>Allende</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Several months after her uncle's assassination and the overthrow of Chile's coalition government in 1973, </a:t>
            </a:r>
            <a:r>
              <a:rPr lang="en-US" dirty="0" err="1" smtClean="0"/>
              <a:t>Allende</a:t>
            </a:r>
            <a:r>
              <a:rPr lang="en-US" dirty="0" smtClean="0"/>
              <a:t> left Chile and found refuge in Venezuela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Eduardo </a:t>
            </a:r>
            <a:r>
              <a:rPr lang="en-US" dirty="0" err="1"/>
              <a:t>Galeano</a:t>
            </a:r>
            <a:endParaRPr lang="en-US" dirty="0"/>
          </a:p>
        </p:txBody>
      </p:sp>
      <p:sp>
        <p:nvSpPr>
          <p:cNvPr id="3" name="Content Placeholder 2"/>
          <p:cNvSpPr>
            <a:spLocks noGrp="1"/>
          </p:cNvSpPr>
          <p:nvPr>
            <p:ph idx="1"/>
          </p:nvPr>
        </p:nvSpPr>
        <p:spPr/>
        <p:txBody>
          <a:bodyPr/>
          <a:lstStyle/>
          <a:p>
            <a:r>
              <a:rPr lang="en-US" dirty="0" smtClean="0"/>
              <a:t>.</a:t>
            </a:r>
            <a:endParaRPr lang="en-US" dirty="0"/>
          </a:p>
        </p:txBody>
      </p:sp>
      <p:pic>
        <p:nvPicPr>
          <p:cNvPr id="1026" name="Picture 2" descr="http://static01.nyt.com/images/2014/05/24/arts/24jpGALEANO/24jpGALEANO-master180.jpg"/>
          <p:cNvPicPr>
            <a:picLocks noChangeAspect="1" noChangeArrowheads="1"/>
          </p:cNvPicPr>
          <p:nvPr/>
        </p:nvPicPr>
        <p:blipFill>
          <a:blip r:embed="rId2"/>
          <a:srcRect/>
          <a:stretch>
            <a:fillRect/>
          </a:stretch>
        </p:blipFill>
        <p:spPr bwMode="auto">
          <a:xfrm>
            <a:off x="2057400" y="2057400"/>
            <a:ext cx="4572000" cy="4038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Eduardo </a:t>
            </a:r>
            <a:r>
              <a:rPr lang="en-US" b="1" dirty="0" err="1" smtClean="0"/>
              <a:t>Galeano</a:t>
            </a:r>
            <a:r>
              <a:rPr lang="en-US" dirty="0"/>
              <a:t> </a:t>
            </a:r>
            <a:r>
              <a:rPr lang="en-US" dirty="0" smtClean="0"/>
              <a:t>is </a:t>
            </a:r>
            <a:r>
              <a:rPr lang="en-US" dirty="0"/>
              <a:t> </a:t>
            </a:r>
            <a:r>
              <a:rPr lang="en-US" dirty="0" smtClean="0"/>
              <a:t>Uruguayan</a:t>
            </a:r>
            <a:r>
              <a:rPr lang="en-US" dirty="0"/>
              <a:t> journalist, writer and novelist. </a:t>
            </a:r>
            <a:endParaRPr lang="en-US" dirty="0" smtClean="0"/>
          </a:p>
          <a:p>
            <a:r>
              <a:rPr lang="en-US" dirty="0"/>
              <a:t>One of Latin America's most cherished and admired literary figures, Eduardo </a:t>
            </a:r>
            <a:r>
              <a:rPr lang="en-US" dirty="0" err="1" smtClean="0"/>
              <a:t>Galeano</a:t>
            </a:r>
            <a:r>
              <a:rPr lang="en-US" dirty="0"/>
              <a:t> </a:t>
            </a:r>
            <a:r>
              <a:rPr lang="en-US" dirty="0" smtClean="0"/>
              <a:t>has </a:t>
            </a:r>
            <a:r>
              <a:rPr lang="en-US" dirty="0"/>
              <a:t>raised his voice incessantly for human rights and social justice.</a:t>
            </a:r>
            <a:br>
              <a:rPr lang="en-US" dirty="0"/>
            </a:br>
            <a:r>
              <a:rPr lang="en-US" dirty="0"/>
              <a:t> As a teenager, he did many odd jobs such as working at factories, working as a typist, sign painter, bill collector and bank teller, to earn his living.</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1973, a </a:t>
            </a:r>
            <a:r>
              <a:rPr lang="en-US" dirty="0" smtClean="0"/>
              <a:t>military coup</a:t>
            </a:r>
            <a:r>
              <a:rPr lang="en-US" dirty="0"/>
              <a:t> took power in Uruguay; </a:t>
            </a:r>
            <a:r>
              <a:rPr lang="en-US" dirty="0" err="1"/>
              <a:t>Galeano</a:t>
            </a:r>
            <a:r>
              <a:rPr lang="en-US" dirty="0"/>
              <a:t> was imprisoned and later was forced to flee</a:t>
            </a:r>
            <a:r>
              <a:rPr lang="en-US" dirty="0" smtClean="0"/>
              <a:t>.</a:t>
            </a:r>
          </a:p>
          <a:p>
            <a:r>
              <a:rPr lang="en-US" dirty="0"/>
              <a:t>He settled in Argentina where he founded the cultural magazine, </a:t>
            </a:r>
            <a:r>
              <a:rPr lang="en-US" i="1" dirty="0"/>
              <a:t>Crisis</a:t>
            </a:r>
            <a:r>
              <a:rPr lang="en-US" dirty="0"/>
              <a:t>. </a:t>
            </a:r>
            <a:endParaRPr lang="en-US" dirty="0" smtClean="0"/>
          </a:p>
          <a:p>
            <a:r>
              <a:rPr lang="en-US" dirty="0"/>
              <a:t>One of South America's most renowned writers, he has been an ambassador of Latin American history and has provided the world an insight into their culture, heritage and struggles, through his passionate and honest writing.</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Veins of Latin America</a:t>
            </a:r>
            <a:endParaRPr lang="en-US" dirty="0"/>
          </a:p>
        </p:txBody>
      </p:sp>
      <p:sp>
        <p:nvSpPr>
          <p:cNvPr id="3" name="Content Placeholder 2"/>
          <p:cNvSpPr>
            <a:spLocks noGrp="1"/>
          </p:cNvSpPr>
          <p:nvPr>
            <p:ph idx="1"/>
          </p:nvPr>
        </p:nvSpPr>
        <p:spPr/>
        <p:txBody>
          <a:bodyPr>
            <a:normAutofit/>
          </a:bodyPr>
          <a:lstStyle/>
          <a:p>
            <a:r>
              <a:rPr lang="en-US" dirty="0" smtClean="0"/>
              <a:t>This book tells </a:t>
            </a:r>
            <a:r>
              <a:rPr lang="en-US" dirty="0"/>
              <a:t>how its inhabitants have in turn been the victims of genocide, exploitative trade deals and, more recently, a string of murderous US-backed </a:t>
            </a:r>
            <a:r>
              <a:rPr lang="en-US" dirty="0" smtClean="0"/>
              <a:t>dictators.</a:t>
            </a:r>
          </a:p>
          <a:p>
            <a:r>
              <a:rPr lang="en-US" dirty="0"/>
              <a:t> A continent blessed with bountiful natural resources has been systematically stripped of its gold, silver, tin, copper, oil, nitrates, manganese and rubber, while its people remain among the poorest on earth, with high levels of infant mortality, illiteracy and child prostitution.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Military coups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a:t>United States</a:t>
            </a:r>
            <a:r>
              <a:rPr lang="en-US" dirty="0"/>
              <a:t> has been involved in and assisted in the </a:t>
            </a:r>
            <a:r>
              <a:rPr lang="en-US" b="1" dirty="0"/>
              <a:t>overthrow of foreign </a:t>
            </a:r>
            <a:r>
              <a:rPr lang="en-US" b="1" dirty="0" smtClean="0"/>
              <a:t>governments</a:t>
            </a:r>
          </a:p>
          <a:p>
            <a:r>
              <a:rPr lang="en-US" dirty="0"/>
              <a:t>Regime change has been attempted through direct involvement of U.S. operatives, the funding and training of insurgency groups within these countries, </a:t>
            </a:r>
            <a:endParaRPr lang="en-US" dirty="0" smtClean="0"/>
          </a:p>
          <a:p>
            <a:r>
              <a:rPr lang="en-US" dirty="0" smtClean="0"/>
              <a:t>US agencies </a:t>
            </a:r>
            <a:r>
              <a:rPr lang="en-US" dirty="0"/>
              <a:t>working in secret sometimes mislead or do not fully implement the decisions of elected civilian leaders and that this has been an important component of many such operations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TotalTime>
  <Words>79</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Introduction to  “The Open Veins of Latin America” </vt:lpstr>
      <vt:lpstr>Isabel Allende</vt:lpstr>
      <vt:lpstr>Slide 3</vt:lpstr>
      <vt:lpstr>Slide 4</vt:lpstr>
      <vt:lpstr>Eduardo Galeano</vt:lpstr>
      <vt:lpstr>Slide 6</vt:lpstr>
      <vt:lpstr>Slide 7</vt:lpstr>
      <vt:lpstr>Open Veins of Latin America</vt:lpstr>
      <vt:lpstr>Military coups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Open Veins of Latin America</dc:title>
  <dc:creator>Nanjundappa</dc:creator>
  <cp:lastModifiedBy>admin</cp:lastModifiedBy>
  <cp:revision>12</cp:revision>
  <dcterms:created xsi:type="dcterms:W3CDTF">2014-09-18T12:15:26Z</dcterms:created>
  <dcterms:modified xsi:type="dcterms:W3CDTF">2017-06-16T06:13:24Z</dcterms:modified>
</cp:coreProperties>
</file>