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5" r:id="rId2"/>
    <p:sldId id="294" r:id="rId3"/>
    <p:sldId id="292" r:id="rId4"/>
    <p:sldId id="261" r:id="rId5"/>
    <p:sldId id="282" r:id="rId6"/>
    <p:sldId id="283" r:id="rId7"/>
    <p:sldId id="284" r:id="rId8"/>
    <p:sldId id="285" r:id="rId9"/>
    <p:sldId id="300" r:id="rId10"/>
    <p:sldId id="303" r:id="rId11"/>
    <p:sldId id="304" r:id="rId12"/>
    <p:sldId id="301" r:id="rId13"/>
    <p:sldId id="308" r:id="rId14"/>
    <p:sldId id="307"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p>
        </p:txBody>
      </p:sp>
      <p:sp>
        <p:nvSpPr>
          <p:cNvPr id="1146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charset="0"/>
              </a:defRPr>
            </a:lvl1pPr>
          </a:lstStyle>
          <a:p>
            <a:pPr>
              <a:defRPr/>
            </a:pPr>
            <a:fld id="{C44F89D2-A472-4A8C-B0A2-0A46C5963D10}" type="datetimeFigureOut">
              <a:rPr lang="en-US"/>
              <a:pPr>
                <a:defRPr/>
              </a:pPr>
              <a:t>9/13/2017</a:t>
            </a:fld>
            <a:endParaRPr lang="en-US"/>
          </a:p>
        </p:txBody>
      </p:sp>
      <p:sp>
        <p:nvSpPr>
          <p:cNvPr id="1146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p>
        </p:txBody>
      </p:sp>
      <p:sp>
        <p:nvSpPr>
          <p:cNvPr id="1146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6A06FE35-A416-4960-B8A4-6410F6DF6E7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charset="0"/>
              </a:defRPr>
            </a:lvl1pPr>
          </a:lstStyle>
          <a:p>
            <a:pPr>
              <a:defRPr/>
            </a:pPr>
            <a:fld id="{35759709-F8EE-4916-884A-BC5DD4AAE7E9}" type="datetimeFigureOut">
              <a:rPr lang="en-US"/>
              <a:pPr>
                <a:defRPr/>
              </a:pPr>
              <a:t>9/13/2017</a:t>
            </a:fld>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A97807DB-0962-4B55-8FE0-40029A562C3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4F1A1F-FBAA-43F4-932E-2FBB3397EC11}"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451B241-9EE5-40FE-84F0-EB56085E372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7E350D-0332-45FC-B21F-41438EB2226E}"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939D7D-EF0D-47C1-8513-D1570902D110}"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EABE4F-DB1B-4657-8626-13A4292C369B}"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7454DA2-C21F-416D-939C-611894F82847}"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1EC966-E4D7-4F04-937E-B23314BD279D}"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083DCE-4546-47B7-847A-C1BF98EAFAB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FA4FA3-0C72-468F-89CA-F3B2281400E8}"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2394490-1874-4E7B-9E97-4C331434A309}"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143F84-4E37-4C62-893C-095BA23D068C}" type="datetimeFigureOut">
              <a:rPr lang="en-US"/>
              <a:pPr>
                <a:defRPr/>
              </a:pPr>
              <a:t>9/13/2017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2B7A798-69CA-4864-BEB6-2B54D38E087A}"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BFA2653-2E0D-4B99-B94A-FA25896D9888}" type="datetimeFigureOut">
              <a:rPr lang="en-US"/>
              <a:pPr>
                <a:defRPr/>
              </a:pPr>
              <a:t>9/13/2017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60AB799-1FE0-417A-B361-8BB73AA4C983}"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B4E5C39-88CF-4C88-A00E-07AEAC7D0757}" type="datetimeFigureOut">
              <a:rPr lang="en-US"/>
              <a:pPr>
                <a:defRPr/>
              </a:pPr>
              <a:t>9/13/2017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321311F-1726-4AF0-9910-A9555E907E6A}"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B37E17-2632-42B0-BC27-7229FDDB5F9B}" type="datetimeFigureOut">
              <a:rPr lang="en-US"/>
              <a:pPr>
                <a:defRPr/>
              </a:pPr>
              <a:t>9/13/2017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BAEEC11-0EB6-4F1C-AB0E-D9F21D225697}"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73F75B8-C4FC-477B-861D-283F95F1C635}" type="datetimeFigureOut">
              <a:rPr lang="en-US"/>
              <a:pPr>
                <a:defRPr/>
              </a:pPr>
              <a:t>9/13/2017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43E49D9-E2EC-4360-A0F2-126B6FA5A5EA}"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624EF69-E67E-4A2A-B222-B20566873D76}" type="datetimeFigureOut">
              <a:rPr lang="en-US"/>
              <a:pPr>
                <a:defRPr/>
              </a:pPr>
              <a:t>9/13/2017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A4BB874-826C-408D-9D75-B788F7F4C7BA}"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F7B02E6-7689-40EC-8B97-1CEF6C8596F5}" type="datetimeFigureOut">
              <a:rPr lang="en-US"/>
              <a:pPr>
                <a:defRPr/>
              </a:pPr>
              <a:t>9/13/2017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63D69911-AA77-426E-8651-C4D72739D16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odore-roosevelt.com/trr26.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heodore-roosevelt.com/trr28.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www.theodore-roosevelt.com/trmiddle26.jpg">
            <a:hlinkClick r:id="rId3"/>
          </p:cNvPr>
          <p:cNvPicPr>
            <a:picLocks noChangeAspect="1" noChangeArrowheads="1"/>
          </p:cNvPicPr>
          <p:nvPr/>
        </p:nvPicPr>
        <p:blipFill>
          <a:blip r:embed="rId4"/>
          <a:srcRect/>
          <a:stretch>
            <a:fillRect/>
          </a:stretch>
        </p:blipFill>
        <p:spPr bwMode="auto">
          <a:xfrm>
            <a:off x="228600" y="228600"/>
            <a:ext cx="5562600" cy="6235700"/>
          </a:xfrm>
          <a:prstGeom prst="rect">
            <a:avLst/>
          </a:prstGeom>
          <a:noFill/>
          <a:ln w="9525">
            <a:noFill/>
            <a:miter lim="800000"/>
            <a:headEnd/>
            <a:tailEnd/>
          </a:ln>
        </p:spPr>
      </p:pic>
      <p:sp>
        <p:nvSpPr>
          <p:cNvPr id="18435" name="Rectangle 4"/>
          <p:cNvSpPr>
            <a:spLocks noChangeArrowheads="1"/>
          </p:cNvSpPr>
          <p:nvPr/>
        </p:nvSpPr>
        <p:spPr bwMode="auto">
          <a:xfrm>
            <a:off x="6019800" y="1524000"/>
            <a:ext cx="3124200" cy="1754188"/>
          </a:xfrm>
          <a:prstGeom prst="rect">
            <a:avLst/>
          </a:prstGeom>
          <a:noFill/>
          <a:ln w="9525">
            <a:noFill/>
            <a:miter lim="800000"/>
            <a:headEnd/>
            <a:tailEnd/>
          </a:ln>
        </p:spPr>
        <p:txBody>
          <a:bodyPr>
            <a:spAutoFit/>
          </a:bodyPr>
          <a:lstStyle/>
          <a:p>
            <a:pPr eaLnBrk="1" hangingPunct="1"/>
            <a:r>
              <a:rPr lang="en-US" altLang="en-US" b="1">
                <a:latin typeface="Calibri" pitchFamily="34" charset="0"/>
                <a:hlinkClick r:id="rId3" action="ppaction://hlinkfile"/>
              </a:rPr>
              <a:t>"Trust Buster"</a:t>
            </a:r>
            <a:br>
              <a:rPr lang="en-US" altLang="en-US" b="1">
                <a:latin typeface="Calibri" pitchFamily="34" charset="0"/>
                <a:hlinkClick r:id="rId3" action="ppaction://hlinkfile"/>
              </a:rPr>
            </a:br>
            <a:r>
              <a:rPr lang="en-US" altLang="en-US">
                <a:latin typeface="Calibri" pitchFamily="34" charset="0"/>
              </a:rPr>
              <a:t>Depicted is T.R.'s response to the Colombians.T.R. smiles from the White House balcony as Cortelyou suqeezes the Trusts.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newsimg.bbc.co.uk/media/images/42254000/gif/_42254674_panama_canal_3_416.gif"/>
          <p:cNvPicPr>
            <a:picLocks noChangeAspect="1" noChangeArrowheads="1"/>
          </p:cNvPicPr>
          <p:nvPr/>
        </p:nvPicPr>
        <p:blipFill>
          <a:blip r:embed="rId3"/>
          <a:srcRect/>
          <a:stretch>
            <a:fillRect/>
          </a:stretch>
        </p:blipFill>
        <p:spPr bwMode="auto">
          <a:xfrm>
            <a:off x="609600" y="403225"/>
            <a:ext cx="7464425" cy="58451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A steam shovel at work"/>
          <p:cNvPicPr>
            <a:picLocks noChangeAspect="1" noChangeArrowheads="1"/>
          </p:cNvPicPr>
          <p:nvPr/>
        </p:nvPicPr>
        <p:blipFill>
          <a:blip r:embed="rId3"/>
          <a:srcRect/>
          <a:stretch>
            <a:fillRect/>
          </a:stretch>
        </p:blipFill>
        <p:spPr bwMode="auto">
          <a:xfrm>
            <a:off x="1143000" y="412750"/>
            <a:ext cx="6762750" cy="5454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http://web.umr.edu/~rogersda/umrcourses/ge342/SS%20Ancon%20first%20transit%20Panama%20Canal.jpg"/>
          <p:cNvPicPr>
            <a:picLocks noChangeAspect="1" noChangeArrowheads="1"/>
          </p:cNvPicPr>
          <p:nvPr/>
        </p:nvPicPr>
        <p:blipFill>
          <a:blip r:embed="rId3"/>
          <a:srcRect/>
          <a:stretch>
            <a:fillRect/>
          </a:stretch>
        </p:blipFill>
        <p:spPr bwMode="auto">
          <a:xfrm>
            <a:off x="377825" y="609600"/>
            <a:ext cx="8597900" cy="5715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www.simonsays.com/assets/isbn/0743262131/V08_0743262131.jpg"/>
          <p:cNvPicPr>
            <a:picLocks noChangeAspect="1" noChangeArrowheads="1"/>
          </p:cNvPicPr>
          <p:nvPr/>
        </p:nvPicPr>
        <p:blipFill>
          <a:blip r:embed="rId3"/>
          <a:srcRect/>
          <a:stretch>
            <a:fillRect/>
          </a:stretch>
        </p:blipFill>
        <p:spPr bwMode="auto">
          <a:xfrm>
            <a:off x="990600" y="711200"/>
            <a:ext cx="7345363" cy="5232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en.citizendium.org/images/8/85/Theodore_Roosevelt_Panama_Train.jpg"/>
          <p:cNvPicPr>
            <a:picLocks noChangeAspect="1" noChangeArrowheads="1"/>
          </p:cNvPicPr>
          <p:nvPr/>
        </p:nvPicPr>
        <p:blipFill>
          <a:blip r:embed="rId3">
            <a:lum bright="-20000" contrast="10000"/>
          </a:blip>
          <a:srcRect/>
          <a:stretch>
            <a:fillRect/>
          </a:stretch>
        </p:blipFill>
        <p:spPr bwMode="auto">
          <a:xfrm>
            <a:off x="1066800" y="203200"/>
            <a:ext cx="6400800" cy="6229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img.timeinc.net/time/daily/2006/0606/topener_0624.jpg"/>
          <p:cNvPicPr>
            <a:picLocks noChangeAspect="1" noChangeArrowheads="1"/>
          </p:cNvPicPr>
          <p:nvPr/>
        </p:nvPicPr>
        <p:blipFill>
          <a:blip r:embed="rId3"/>
          <a:srcRect/>
          <a:stretch>
            <a:fillRect/>
          </a:stretch>
        </p:blipFill>
        <p:spPr bwMode="auto">
          <a:xfrm>
            <a:off x="957263" y="914400"/>
            <a:ext cx="6726237" cy="4495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www.kirkwood.k12.mo.us/parent_student/KHS/plattes/topics17and18/topics17and183.jpg"/>
          <p:cNvPicPr>
            <a:picLocks noChangeAspect="1" noChangeArrowheads="1"/>
          </p:cNvPicPr>
          <p:nvPr/>
        </p:nvPicPr>
        <p:blipFill>
          <a:blip r:embed="rId3"/>
          <a:srcRect/>
          <a:stretch>
            <a:fillRect/>
          </a:stretch>
        </p:blipFill>
        <p:spPr bwMode="auto">
          <a:xfrm>
            <a:off x="609600" y="381000"/>
            <a:ext cx="7853363" cy="625951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Panama Canal</a:t>
            </a:r>
          </a:p>
        </p:txBody>
      </p:sp>
      <p:sp>
        <p:nvSpPr>
          <p:cNvPr id="45059" name="Content Placeholder 2"/>
          <p:cNvSpPr>
            <a:spLocks noGrp="1"/>
          </p:cNvSpPr>
          <p:nvPr>
            <p:ph idx="1"/>
          </p:nvPr>
        </p:nvSpPr>
        <p:spPr/>
        <p:txBody>
          <a:bodyPr/>
          <a:lstStyle/>
          <a:p>
            <a:pPr eaLnBrk="1" hangingPunct="1"/>
            <a:r>
              <a:rPr lang="en-US" altLang="en-US" smtClean="0"/>
              <a:t>The most spectacular of Roosevelt's </a:t>
            </a:r>
            <a:r>
              <a:rPr lang="en-US" altLang="en-US" b="1" u="sng" smtClean="0"/>
              <a:t>foreign policy</a:t>
            </a:r>
            <a:r>
              <a:rPr lang="en-US" altLang="en-US" smtClean="0"/>
              <a:t> initiatives was the establishment of the </a:t>
            </a:r>
            <a:r>
              <a:rPr lang="en-US" altLang="en-US" b="1" u="sng" smtClean="0"/>
              <a:t>Panama Canal. </a:t>
            </a:r>
          </a:p>
          <a:p>
            <a:pPr eaLnBrk="1" hangingPunct="1"/>
            <a:r>
              <a:rPr lang="en-US" altLang="en-US" smtClean="0"/>
              <a:t>For years, U.S. </a:t>
            </a:r>
            <a:r>
              <a:rPr lang="en-US" altLang="en-US" b="1" u="sng" smtClean="0"/>
              <a:t>naval leaders </a:t>
            </a:r>
            <a:r>
              <a:rPr lang="en-US" altLang="en-US" smtClean="0"/>
              <a:t>had dreamed of building a </a:t>
            </a:r>
            <a:r>
              <a:rPr lang="en-US" altLang="en-US" b="1" u="sng" smtClean="0"/>
              <a:t>passage</a:t>
            </a:r>
            <a:r>
              <a:rPr lang="en-US" altLang="en-US" smtClean="0"/>
              <a:t> between the </a:t>
            </a:r>
            <a:r>
              <a:rPr lang="en-US" altLang="en-US" b="1" u="sng" smtClean="0"/>
              <a:t>Atlantic</a:t>
            </a:r>
            <a:r>
              <a:rPr lang="en-US" altLang="en-US" smtClean="0"/>
              <a:t> and </a:t>
            </a:r>
            <a:r>
              <a:rPr lang="en-US" altLang="en-US" b="1" u="sng" smtClean="0"/>
              <a:t>Pacific</a:t>
            </a:r>
            <a:r>
              <a:rPr lang="en-US" altLang="en-US" smtClean="0"/>
              <a:t> oceans through </a:t>
            </a:r>
            <a:r>
              <a:rPr lang="en-US" altLang="en-US" b="1" u="sng" smtClean="0"/>
              <a:t>Central America.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74638"/>
            <a:ext cx="8229600" cy="106362"/>
          </a:xfrm>
        </p:spPr>
        <p:txBody>
          <a:bodyPr/>
          <a:lstStyle/>
          <a:p>
            <a:pPr eaLnBrk="1" hangingPunct="1"/>
            <a:endParaRPr lang="en-US" altLang="en-US" smtClean="0"/>
          </a:p>
        </p:txBody>
      </p:sp>
      <p:sp>
        <p:nvSpPr>
          <p:cNvPr id="47107" name="Content Placeholder 2"/>
          <p:cNvSpPr>
            <a:spLocks noGrp="1"/>
          </p:cNvSpPr>
          <p:nvPr>
            <p:ph idx="1"/>
          </p:nvPr>
        </p:nvSpPr>
        <p:spPr>
          <a:xfrm>
            <a:off x="457200" y="762000"/>
            <a:ext cx="8229600" cy="5364163"/>
          </a:xfrm>
        </p:spPr>
        <p:txBody>
          <a:bodyPr/>
          <a:lstStyle/>
          <a:p>
            <a:pPr eaLnBrk="1" hangingPunct="1"/>
            <a:r>
              <a:rPr lang="en-US" altLang="en-US" smtClean="0"/>
              <a:t>During the war with </a:t>
            </a:r>
            <a:r>
              <a:rPr lang="en-US" altLang="en-US" b="1" u="sng" smtClean="0"/>
              <a:t>Spain</a:t>
            </a:r>
            <a:r>
              <a:rPr lang="en-US" altLang="en-US" smtClean="0"/>
              <a:t>, American ships in the </a:t>
            </a:r>
            <a:r>
              <a:rPr lang="en-US" altLang="en-US" b="1" u="sng" smtClean="0"/>
              <a:t>Pacific</a:t>
            </a:r>
            <a:r>
              <a:rPr lang="en-US" altLang="en-US" smtClean="0"/>
              <a:t> had to steam around the tip of </a:t>
            </a:r>
            <a:r>
              <a:rPr lang="en-US" altLang="en-US" b="1" u="sng" smtClean="0"/>
              <a:t>South America </a:t>
            </a:r>
            <a:r>
              <a:rPr lang="en-US" altLang="en-US" smtClean="0"/>
              <a:t>in two-month voyages to join the U.S. fleet off the </a:t>
            </a:r>
            <a:r>
              <a:rPr lang="en-US" altLang="en-US" b="1" u="sng" smtClean="0"/>
              <a:t>coast of Cuba. </a:t>
            </a:r>
          </a:p>
          <a:p>
            <a:pPr eaLnBrk="1" hangingPunct="1"/>
            <a:r>
              <a:rPr lang="en-US" altLang="en-US" smtClean="0"/>
              <a:t>In 1901, the </a:t>
            </a:r>
            <a:r>
              <a:rPr lang="en-US" altLang="en-US" b="1" u="sng" smtClean="0"/>
              <a:t>United States </a:t>
            </a:r>
            <a:r>
              <a:rPr lang="en-US" altLang="en-US" smtClean="0"/>
              <a:t>negotiated with </a:t>
            </a:r>
            <a:r>
              <a:rPr lang="en-US" altLang="en-US" b="1" u="sng" smtClean="0"/>
              <a:t>Britain</a:t>
            </a:r>
            <a:r>
              <a:rPr lang="en-US" altLang="en-US" smtClean="0"/>
              <a:t> for the support of an </a:t>
            </a:r>
            <a:r>
              <a:rPr lang="en-US" altLang="en-US" b="1" u="sng" smtClean="0"/>
              <a:t>American</a:t>
            </a:r>
            <a:r>
              <a:rPr lang="en-US" altLang="en-US" smtClean="0"/>
              <a:t>-controlled canal that would be constructed either in Nicaragua or through a strip of land -- </a:t>
            </a:r>
            <a:r>
              <a:rPr lang="en-US" altLang="en-US" b="1" u="sng" smtClean="0"/>
              <a:t>Panama</a:t>
            </a:r>
            <a:r>
              <a:rPr lang="en-US" altLang="en-US" smtClean="0"/>
              <a:t> -- owned by </a:t>
            </a:r>
            <a:r>
              <a:rPr lang="en-US" altLang="en-US" b="1" u="sng" smtClean="0"/>
              <a:t>Colombia</a:t>
            </a:r>
            <a:r>
              <a:rPr lang="en-US" altLang="en-US"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endParaRPr lang="en-US" altLang="en-US" smtClean="0"/>
          </a:p>
        </p:txBody>
      </p:sp>
      <p:sp>
        <p:nvSpPr>
          <p:cNvPr id="49155" name="Content Placeholder 2"/>
          <p:cNvSpPr>
            <a:spLocks noGrp="1"/>
          </p:cNvSpPr>
          <p:nvPr>
            <p:ph idx="1"/>
          </p:nvPr>
        </p:nvSpPr>
        <p:spPr/>
        <p:txBody>
          <a:bodyPr/>
          <a:lstStyle/>
          <a:p>
            <a:pPr eaLnBrk="1" hangingPunct="1"/>
            <a:r>
              <a:rPr lang="en-US" altLang="en-US" smtClean="0"/>
              <a:t>In a flourish of </a:t>
            </a:r>
            <a:r>
              <a:rPr lang="en-US" altLang="en-US" b="1" u="sng" smtClean="0"/>
              <a:t>closed-door</a:t>
            </a:r>
            <a:r>
              <a:rPr lang="en-US" altLang="en-US" smtClean="0"/>
              <a:t> maneuvers, the Senate approved a route through </a:t>
            </a:r>
            <a:r>
              <a:rPr lang="en-US" altLang="en-US" b="1" u="sng" smtClean="0"/>
              <a:t>Panama</a:t>
            </a:r>
            <a:r>
              <a:rPr lang="en-US" altLang="en-US" smtClean="0"/>
              <a:t>, contingent upon </a:t>
            </a:r>
            <a:r>
              <a:rPr lang="en-US" altLang="en-US" b="1" u="sng" smtClean="0"/>
              <a:t>Colombian</a:t>
            </a:r>
            <a:r>
              <a:rPr lang="en-US" altLang="en-US" smtClean="0"/>
              <a:t> approval. </a:t>
            </a:r>
          </a:p>
          <a:p>
            <a:pPr eaLnBrk="1" hangingPunct="1"/>
            <a:r>
              <a:rPr lang="en-US" altLang="en-US" smtClean="0"/>
              <a:t>When </a:t>
            </a:r>
            <a:r>
              <a:rPr lang="en-US" altLang="en-US" b="1" u="sng" smtClean="0"/>
              <a:t>Colombia</a:t>
            </a:r>
            <a:r>
              <a:rPr lang="en-US" altLang="en-US" smtClean="0"/>
              <a:t> balked at the terms of the agreement, the United States supported a </a:t>
            </a:r>
            <a:r>
              <a:rPr lang="en-US" altLang="en-US" b="1" u="sng" smtClean="0"/>
              <a:t>Panamanian revolution </a:t>
            </a:r>
            <a:r>
              <a:rPr lang="en-US" altLang="en-US" smtClean="0"/>
              <a:t>with money and a </a:t>
            </a:r>
            <a:r>
              <a:rPr lang="en-US" altLang="en-US" b="1" u="sng" smtClean="0"/>
              <a:t>naval blockade</a:t>
            </a:r>
            <a:r>
              <a:rPr lang="en-US" altLang="en-US" smtClean="0"/>
              <a:t>, the latter of which prevented </a:t>
            </a:r>
            <a:r>
              <a:rPr lang="en-US" altLang="en-US" b="1" u="sng" smtClean="0"/>
              <a:t>Colombian</a:t>
            </a:r>
            <a:r>
              <a:rPr lang="en-US" altLang="en-US" smtClean="0"/>
              <a:t> troops from landing in Panama.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endParaRPr lang="en-US" altLang="en-US" smtClean="0"/>
          </a:p>
        </p:txBody>
      </p:sp>
      <p:sp>
        <p:nvSpPr>
          <p:cNvPr id="51203" name="Content Placeholder 2"/>
          <p:cNvSpPr>
            <a:spLocks noGrp="1"/>
          </p:cNvSpPr>
          <p:nvPr>
            <p:ph idx="1"/>
          </p:nvPr>
        </p:nvSpPr>
        <p:spPr/>
        <p:txBody>
          <a:bodyPr/>
          <a:lstStyle/>
          <a:p>
            <a:pPr eaLnBrk="1" hangingPunct="1"/>
            <a:r>
              <a:rPr lang="en-US" altLang="en-US" smtClean="0"/>
              <a:t>In 1903, the </a:t>
            </a:r>
            <a:r>
              <a:rPr lang="en-US" altLang="en-US" b="1" u="sng" smtClean="0"/>
              <a:t>Hay-Bunau-Varilla</a:t>
            </a:r>
            <a:r>
              <a:rPr lang="en-US" altLang="en-US" smtClean="0"/>
              <a:t> Treaty with Panama gave the United States perpetual </a:t>
            </a:r>
            <a:r>
              <a:rPr lang="en-US" altLang="en-US" b="1" u="sng" smtClean="0"/>
              <a:t>control of the canal </a:t>
            </a:r>
            <a:r>
              <a:rPr lang="en-US" altLang="en-US" smtClean="0"/>
              <a:t>for a price of $10 million and an annual payment of $250,000.</a:t>
            </a:r>
          </a:p>
          <a:p>
            <a:pPr eaLnBrk="1" hangingPunct="1"/>
            <a:r>
              <a:rPr lang="en-US" altLang="en-US" smtClean="0"/>
              <a:t>When he visited Panama in 1906 to </a:t>
            </a:r>
            <a:r>
              <a:rPr lang="en-US" altLang="en-US" b="1" u="sng" smtClean="0"/>
              <a:t>observe the building</a:t>
            </a:r>
            <a:r>
              <a:rPr lang="en-US" altLang="en-US" smtClean="0"/>
              <a:t> of the canal, Roosevelt became the first U.S. President to </a:t>
            </a:r>
            <a:r>
              <a:rPr lang="en-US" altLang="en-US" b="1" u="sng" smtClean="0"/>
              <a:t>leave the country </a:t>
            </a:r>
            <a:r>
              <a:rPr lang="en-US" altLang="en-US" smtClean="0"/>
              <a:t>during his term of office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endParaRPr lang="en-US" altLang="en-US" smtClean="0"/>
          </a:p>
        </p:txBody>
      </p:sp>
      <p:sp>
        <p:nvSpPr>
          <p:cNvPr id="53251" name="Content Placeholder 2"/>
          <p:cNvSpPr>
            <a:spLocks noGrp="1"/>
          </p:cNvSpPr>
          <p:nvPr>
            <p:ph idx="1"/>
          </p:nvPr>
        </p:nvSpPr>
        <p:spPr/>
        <p:txBody>
          <a:bodyPr/>
          <a:lstStyle/>
          <a:p>
            <a:pPr eaLnBrk="1" hangingPunct="1"/>
            <a:r>
              <a:rPr lang="en-US" altLang="en-US" smtClean="0"/>
              <a:t>The process of building the canal generated advances in U.S. </a:t>
            </a:r>
            <a:r>
              <a:rPr lang="en-US" altLang="en-US" b="1" u="sng" smtClean="0"/>
              <a:t>technology and engineering </a:t>
            </a:r>
            <a:r>
              <a:rPr lang="en-US" altLang="en-US" smtClean="0"/>
              <a:t>skills. </a:t>
            </a:r>
          </a:p>
          <a:p>
            <a:pPr eaLnBrk="1" hangingPunct="1"/>
            <a:r>
              <a:rPr lang="en-US" altLang="en-US" smtClean="0"/>
              <a:t>This project also converted the </a:t>
            </a:r>
            <a:r>
              <a:rPr lang="en-US" altLang="en-US" b="1" u="sng" smtClean="0"/>
              <a:t>Panama Canal Zone</a:t>
            </a:r>
            <a:r>
              <a:rPr lang="en-US" altLang="en-US" smtClean="0"/>
              <a:t> into a major staging area for American </a:t>
            </a:r>
            <a:r>
              <a:rPr lang="en-US" altLang="en-US" b="1" u="sng" smtClean="0"/>
              <a:t>military forces</a:t>
            </a:r>
            <a:r>
              <a:rPr lang="en-US" altLang="en-US" smtClean="0"/>
              <a:t>, making the United States the dominant </a:t>
            </a:r>
            <a:r>
              <a:rPr lang="en-US" altLang="en-US" b="1" u="sng" smtClean="0"/>
              <a:t>military power </a:t>
            </a:r>
            <a:r>
              <a:rPr lang="en-US" altLang="en-US" smtClean="0"/>
              <a:t>in Central America.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theodore-roosevelt.com/trmiddle28.jpg">
            <a:hlinkClick r:id="rId3"/>
          </p:cNvPr>
          <p:cNvPicPr>
            <a:picLocks noChangeAspect="1" noChangeArrowheads="1"/>
          </p:cNvPicPr>
          <p:nvPr/>
        </p:nvPicPr>
        <p:blipFill>
          <a:blip r:embed="rId4"/>
          <a:srcRect/>
          <a:stretch>
            <a:fillRect/>
          </a:stretch>
        </p:blipFill>
        <p:spPr bwMode="auto">
          <a:xfrm>
            <a:off x="1295400" y="304800"/>
            <a:ext cx="6705600" cy="5029200"/>
          </a:xfrm>
          <a:prstGeom prst="rect">
            <a:avLst/>
          </a:prstGeom>
          <a:noFill/>
          <a:ln w="9525">
            <a:noFill/>
            <a:miter lim="800000"/>
            <a:headEnd/>
            <a:tailEnd/>
          </a:ln>
        </p:spPr>
      </p:pic>
      <p:sp>
        <p:nvSpPr>
          <p:cNvPr id="55299" name="Rectangle 4"/>
          <p:cNvSpPr>
            <a:spLocks noChangeArrowheads="1"/>
          </p:cNvSpPr>
          <p:nvPr/>
        </p:nvSpPr>
        <p:spPr bwMode="auto">
          <a:xfrm>
            <a:off x="762000" y="5257800"/>
            <a:ext cx="7467600" cy="1754188"/>
          </a:xfrm>
          <a:prstGeom prst="rect">
            <a:avLst/>
          </a:prstGeom>
          <a:noFill/>
          <a:ln w="9525">
            <a:noFill/>
            <a:miter lim="800000"/>
            <a:headEnd/>
            <a:tailEnd/>
          </a:ln>
        </p:spPr>
        <p:txBody>
          <a:bodyPr>
            <a:spAutoFit/>
          </a:bodyPr>
          <a:lstStyle/>
          <a:p>
            <a:pPr eaLnBrk="1" hangingPunct="1"/>
            <a:r>
              <a:rPr lang="en-US" altLang="en-US" b="1">
                <a:latin typeface="Calibri" pitchFamily="34" charset="0"/>
                <a:hlinkClick r:id="rId3" action="ppaction://hlinkfile"/>
              </a:rPr>
              <a:t>"Manhandling Colombia"</a:t>
            </a:r>
            <a:br>
              <a:rPr lang="en-US" altLang="en-US" b="1">
                <a:latin typeface="Calibri" pitchFamily="34" charset="0"/>
                <a:hlinkClick r:id="rId3" action="ppaction://hlinkfile"/>
              </a:rPr>
            </a:br>
            <a:r>
              <a:rPr lang="en-US" altLang="en-US">
                <a:latin typeface="Calibri" pitchFamily="34" charset="0"/>
              </a:rPr>
              <a:t>Ater Colombia refused to accept T.R.'s offer to purchase the Panamanian Canal Zone, T.R. encouraged the indepedence movement in the rogue Colombian province of Panama. Later, Colombia accused the United States of stealing their territory without remuneration. </a:t>
            </a:r>
            <a:br>
              <a:rPr lang="en-US" altLang="en-US">
                <a:latin typeface="Calibri" pitchFamily="34" charset="0"/>
              </a:rPr>
            </a:br>
            <a:endParaRPr lang="en-US" altLang="en-US">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284</Words>
  <Application>Microsoft Office PowerPoint</Application>
  <PresentationFormat>On-screen Show (4:3)</PresentationFormat>
  <Paragraphs>13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Panama Canal</vt:lpstr>
      <vt:lpstr>Slide 5</vt:lpstr>
      <vt:lpstr>Slide 6</vt:lpstr>
      <vt:lpstr>Slide 7</vt:lpstr>
      <vt:lpstr>Slide 8</vt:lpstr>
      <vt:lpstr>Slide 9</vt:lpstr>
      <vt:lpstr>Slide 10</vt:lpstr>
      <vt:lpstr>Slide 11</vt:lpstr>
      <vt:lpstr>Slide 12</vt:lpstr>
      <vt:lpstr>Slide 13</vt:lpstr>
      <vt:lpstr>Slide 14</vt:lpstr>
    </vt:vector>
  </TitlesOfParts>
  <Company>PSRC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26  Theodore Roosevelt</dc:title>
  <dc:creator>sphs104-1</dc:creator>
  <cp:lastModifiedBy>admin</cp:lastModifiedBy>
  <cp:revision>34</cp:revision>
  <dcterms:created xsi:type="dcterms:W3CDTF">2007-10-15T15:18:09Z</dcterms:created>
  <dcterms:modified xsi:type="dcterms:W3CDTF">2017-09-13T04:25:02Z</dcterms:modified>
</cp:coreProperties>
</file>