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4" r:id="rId3"/>
    <p:sldId id="265" r:id="rId4"/>
    <p:sldId id="266" r:id="rId5"/>
    <p:sldId id="267" r:id="rId6"/>
    <p:sldId id="263" r:id="rId7"/>
    <p:sldId id="268" r:id="rId8"/>
    <p:sldId id="274" r:id="rId9"/>
    <p:sldId id="269" r:id="rId10"/>
    <p:sldId id="270" r:id="rId11"/>
    <p:sldId id="271" r:id="rId12"/>
    <p:sldId id="275" r:id="rId13"/>
    <p:sldId id="273"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133600"/>
            <a:ext cx="7772400" cy="1470025"/>
          </a:xfrm>
        </p:spPr>
        <p:txBody>
          <a:bodyPr/>
          <a:lstStyle/>
          <a:p>
            <a:r>
              <a:rPr lang="en-IN" dirty="0" smtClean="0"/>
              <a:t>TOTTOCHAN</a:t>
            </a:r>
            <a:endParaRPr lang="en-IN" dirty="0"/>
          </a:p>
        </p:txBody>
      </p:sp>
      <p:sp>
        <p:nvSpPr>
          <p:cNvPr id="3" name="Subtitle 2"/>
          <p:cNvSpPr>
            <a:spLocks noGrp="1"/>
          </p:cNvSpPr>
          <p:nvPr>
            <p:ph type="subTitle" idx="1"/>
          </p:nvPr>
        </p:nvSpPr>
        <p:spPr>
          <a:xfrm>
            <a:off x="304800" y="3505200"/>
            <a:ext cx="6400800" cy="1752600"/>
          </a:xfrm>
        </p:spPr>
        <p:txBody>
          <a:bodyPr/>
          <a:lstStyle/>
          <a:p>
            <a:r>
              <a:rPr lang="en-IN" dirty="0" err="1" smtClean="0"/>
              <a:t>Tetsuko</a:t>
            </a:r>
            <a:r>
              <a:rPr lang="en-IN" dirty="0" smtClean="0"/>
              <a:t> </a:t>
            </a:r>
            <a:r>
              <a:rPr lang="en-IN" dirty="0" err="1" smtClean="0"/>
              <a:t>Kuroyanagi</a:t>
            </a:r>
            <a:endParaRPr lang="en-IN" dirty="0"/>
          </a:p>
        </p:txBody>
      </p:sp>
    </p:spTree>
    <p:extLst>
      <p:ext uri="{BB962C8B-B14F-4D97-AF65-F5344CB8AC3E}">
        <p14:creationId xmlns="" xmlns:p14="http://schemas.microsoft.com/office/powerpoint/2010/main" val="3981794768"/>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7356"/>
            <a:ext cx="8077200" cy="584775"/>
          </a:xfrm>
          <a:prstGeom prst="rect">
            <a:avLst/>
          </a:prstGeom>
          <a:noFill/>
        </p:spPr>
        <p:txBody>
          <a:bodyPr wrap="square" rtlCol="0">
            <a:spAutoFit/>
          </a:bodyPr>
          <a:lstStyle/>
          <a:p>
            <a:r>
              <a:rPr lang="en-IN" sz="3200" b="1" dirty="0" smtClean="0">
                <a:solidFill>
                  <a:schemeClr val="bg1"/>
                </a:solidFill>
                <a:effectLst>
                  <a:outerShdw blurRad="38100" dist="38100" dir="2700000" algn="tl">
                    <a:srgbClr val="000000">
                      <a:alpha val="43137"/>
                    </a:srgbClr>
                  </a:outerShdw>
                </a:effectLst>
              </a:rPr>
              <a:t>                            FREEDOM</a:t>
            </a:r>
            <a:endParaRPr lang="en-IN" sz="3200"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457200" y="1600200"/>
            <a:ext cx="8250007" cy="4893647"/>
          </a:xfrm>
          <a:prstGeom prst="rect">
            <a:avLst/>
          </a:prstGeom>
          <a:noFill/>
        </p:spPr>
        <p:txBody>
          <a:bodyPr wrap="square" rtlCol="0">
            <a:spAutoFit/>
          </a:bodyPr>
          <a:lstStyle/>
          <a:p>
            <a:pPr marL="285750" indent="-285750">
              <a:buFont typeface="Arial" pitchFamily="34" charset="0"/>
              <a:buChar char="•"/>
            </a:pPr>
            <a:r>
              <a:rPr lang="en-IN" sz="2400" dirty="0">
                <a:latin typeface="Calibri" pitchFamily="34" charset="0"/>
              </a:rPr>
              <a:t>The headmaster tells the kids to learn English from </a:t>
            </a:r>
            <a:r>
              <a:rPr lang="en-IN" sz="2400" dirty="0" smtClean="0">
                <a:latin typeface="Calibri" pitchFamily="34" charset="0"/>
              </a:rPr>
              <a:t>him (physically handicapped boy from America)  </a:t>
            </a:r>
            <a:r>
              <a:rPr lang="en-IN" sz="2400" dirty="0">
                <a:latin typeface="Calibri" pitchFamily="34" charset="0"/>
              </a:rPr>
              <a:t>even though there were governmental restraints against using the "enemies" language. The headmaster should have been reprimanded for such actions</a:t>
            </a:r>
            <a:r>
              <a:rPr lang="en-IN" sz="2400" dirty="0" smtClean="0">
                <a:latin typeface="Calibri" pitchFamily="34" charset="0"/>
              </a:rPr>
              <a:t>.</a:t>
            </a:r>
          </a:p>
          <a:p>
            <a:pPr marL="285750" indent="-285750">
              <a:buFont typeface="Arial" pitchFamily="34" charset="0"/>
              <a:buChar char="•"/>
            </a:pPr>
            <a:endParaRPr lang="en-IN" sz="2400" dirty="0">
              <a:latin typeface="Calibri" pitchFamily="34" charset="0"/>
            </a:endParaRPr>
          </a:p>
          <a:p>
            <a:pPr marL="285750" indent="-285750">
              <a:buFont typeface="Arial" pitchFamily="34" charset="0"/>
              <a:buChar char="•"/>
            </a:pPr>
            <a:r>
              <a:rPr lang="en-IN" sz="2400" dirty="0">
                <a:latin typeface="Calibri" pitchFamily="34" charset="0"/>
              </a:rPr>
              <a:t>But in the epilogue, you find that Headmaster Kobayashi had good connections with leaders in government. This connection is hinted when one of "Toto Chan’s" friends is mentioned as having an aunt who was a poet laureate of the Imperial Court. That a child with such heritage would be in such an orthodox school would have been unthinkable during this time. There had to be something special about Headmaster Kobayashi.</a:t>
            </a:r>
          </a:p>
        </p:txBody>
      </p:sp>
    </p:spTree>
    <p:extLst>
      <p:ext uri="{BB962C8B-B14F-4D97-AF65-F5344CB8AC3E}">
        <p14:creationId xmlns="" xmlns:p14="http://schemas.microsoft.com/office/powerpoint/2010/main" val="458850714"/>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086" y="312865"/>
            <a:ext cx="8101913" cy="523220"/>
          </a:xfrm>
          <a:prstGeom prst="rect">
            <a:avLst/>
          </a:prstGeom>
          <a:noFill/>
        </p:spPr>
        <p:txBody>
          <a:bodyPr wrap="square" rtlCol="0">
            <a:spAutoFit/>
          </a:bodyPr>
          <a:lstStyle/>
          <a:p>
            <a:r>
              <a:rPr lang="en-IN" sz="2800" b="1" dirty="0" smtClean="0">
                <a:solidFill>
                  <a:schemeClr val="bg1"/>
                </a:solidFill>
                <a:effectLst>
                  <a:outerShdw blurRad="38100" dist="38100" dir="2700000" algn="tl">
                    <a:srgbClr val="000000">
                      <a:alpha val="43137"/>
                    </a:srgbClr>
                  </a:outerShdw>
                </a:effectLst>
              </a:rPr>
              <a:t>                                   ACCEPTANCE</a:t>
            </a:r>
            <a:endParaRPr lang="en-IN" sz="2400"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280087" y="1905000"/>
            <a:ext cx="8482913" cy="1569660"/>
          </a:xfrm>
          <a:prstGeom prst="rect">
            <a:avLst/>
          </a:prstGeom>
          <a:noFill/>
        </p:spPr>
        <p:txBody>
          <a:bodyPr wrap="square" rtlCol="0">
            <a:spAutoFit/>
          </a:bodyPr>
          <a:lstStyle/>
          <a:p>
            <a:pPr marL="285750" indent="-285750">
              <a:buFont typeface="Arial" pitchFamily="34" charset="0"/>
              <a:buChar char="•"/>
            </a:pPr>
            <a:r>
              <a:rPr lang="en-IN" sz="2400" dirty="0">
                <a:latin typeface="Calibri" pitchFamily="34" charset="0"/>
              </a:rPr>
              <a:t>The book ends with Tomoe being destroyed in the war. But we read to find out that it is at this very moment that the headmaster asks “What kind of school shall we build next?” as he sees the school burning.</a:t>
            </a:r>
          </a:p>
        </p:txBody>
      </p:sp>
      <p:sp>
        <p:nvSpPr>
          <p:cNvPr id="4" name="TextBox 3"/>
          <p:cNvSpPr txBox="1"/>
          <p:nvPr/>
        </p:nvSpPr>
        <p:spPr>
          <a:xfrm>
            <a:off x="271849" y="3810000"/>
            <a:ext cx="8458200" cy="2308324"/>
          </a:xfrm>
          <a:prstGeom prst="rect">
            <a:avLst/>
          </a:prstGeom>
          <a:noFill/>
        </p:spPr>
        <p:txBody>
          <a:bodyPr wrap="square" rtlCol="0">
            <a:spAutoFit/>
          </a:bodyPr>
          <a:lstStyle/>
          <a:p>
            <a:pPr marL="285750" indent="-285750">
              <a:buFont typeface="Arial" pitchFamily="34" charset="0"/>
              <a:buChar char="•"/>
            </a:pPr>
            <a:r>
              <a:rPr lang="en-IN" sz="2400" dirty="0" err="1">
                <a:latin typeface="Calibri" pitchFamily="34" charset="0"/>
              </a:rPr>
              <a:t>Totto</a:t>
            </a:r>
            <a:r>
              <a:rPr lang="en-IN" sz="2400" dirty="0">
                <a:latin typeface="Calibri" pitchFamily="34" charset="0"/>
              </a:rPr>
              <a:t> </a:t>
            </a:r>
            <a:r>
              <a:rPr lang="en-IN" sz="2400" dirty="0" err="1">
                <a:latin typeface="Calibri" pitchFamily="34" charset="0"/>
              </a:rPr>
              <a:t>chan</a:t>
            </a:r>
            <a:r>
              <a:rPr lang="en-IN" sz="2400" dirty="0">
                <a:latin typeface="Calibri" pitchFamily="34" charset="0"/>
              </a:rPr>
              <a:t> is the heart of a child. Hence the language of </a:t>
            </a:r>
            <a:r>
              <a:rPr lang="en-IN" sz="2400" dirty="0" err="1">
                <a:latin typeface="Calibri" pitchFamily="34" charset="0"/>
              </a:rPr>
              <a:t>Totto</a:t>
            </a:r>
            <a:r>
              <a:rPr lang="en-IN" sz="2400" dirty="0">
                <a:latin typeface="Calibri" pitchFamily="34" charset="0"/>
              </a:rPr>
              <a:t> Chan is also childlike. It is not childish, however. How hard the author tries to bring the cuteness of childhood to the language, elements of maturity creeps into the language. This happens especially in moments of realization</a:t>
            </a:r>
          </a:p>
          <a:p>
            <a:endParaRPr lang="en-IN" sz="2400" dirty="0">
              <a:latin typeface="Calibri" pitchFamily="34" charset="0"/>
            </a:endParaRPr>
          </a:p>
        </p:txBody>
      </p:sp>
    </p:spTree>
    <p:extLst>
      <p:ext uri="{BB962C8B-B14F-4D97-AF65-F5344CB8AC3E}">
        <p14:creationId xmlns="" xmlns:p14="http://schemas.microsoft.com/office/powerpoint/2010/main" val="3435613840"/>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     CHARACTER ANALYSIS</a:t>
            </a:r>
            <a:endParaRPr lang="en-IN" sz="5400" dirty="0"/>
          </a:p>
        </p:txBody>
      </p:sp>
    </p:spTree>
    <p:extLst>
      <p:ext uri="{BB962C8B-B14F-4D97-AF65-F5344CB8AC3E}">
        <p14:creationId xmlns="" xmlns:p14="http://schemas.microsoft.com/office/powerpoint/2010/main" val="2295939054"/>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1" y="970851"/>
            <a:ext cx="8915400" cy="5632311"/>
          </a:xfrm>
          <a:prstGeom prst="rect">
            <a:avLst/>
          </a:prstGeom>
          <a:noFill/>
        </p:spPr>
        <p:txBody>
          <a:bodyPr wrap="square" rtlCol="0">
            <a:spAutoFit/>
          </a:bodyPr>
          <a:lstStyle/>
          <a:p>
            <a:pPr marL="285750" lvl="0" indent="-285750">
              <a:buFont typeface="Arial" pitchFamily="34" charset="0"/>
              <a:buChar char="•"/>
            </a:pPr>
            <a:r>
              <a:rPr lang="en-US" sz="2000" dirty="0">
                <a:latin typeface="Calibri" pitchFamily="34" charset="0"/>
              </a:rPr>
              <a:t>Simple</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Innocence personified</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Bright, cheerful and optimistic</a:t>
            </a:r>
            <a:endParaRPr lang="en-IN" sz="2000" dirty="0">
              <a:latin typeface="Calibri" pitchFamily="34" charset="0"/>
            </a:endParaRPr>
          </a:p>
          <a:p>
            <a:pPr marL="285750" lvl="0" indent="-285750">
              <a:buFont typeface="Arial" pitchFamily="34" charset="0"/>
              <a:buChar char="•"/>
            </a:pPr>
            <a:r>
              <a:rPr lang="en-US" sz="2000" dirty="0" err="1">
                <a:latin typeface="Calibri" pitchFamily="34" charset="0"/>
              </a:rPr>
              <a:t>Chilidish</a:t>
            </a:r>
            <a:r>
              <a:rPr lang="en-US" sz="2000" dirty="0">
                <a:latin typeface="Calibri" pitchFamily="34" charset="0"/>
              </a:rPr>
              <a:t>, especially in the way she constantly changes her occupational choices (spy to ticket collector, to street musician, to teacher, and so on and so forth)</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Disruptive in class, but unknowingly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Hyperactive, cannot sit still for long</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Seems to have an explanation for everything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Loves to talk</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Like most children, she is easily delighted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Absent minded, often forgets what she’s told/supposed to do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Innate sense of humor</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Like every child, naughty (listened to radio when they were away</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Always optimistic and looking for solutions, never gave up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Kind hearted, with her friends, her dog and anyone that seemed to require it</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We see her grow through the book, disruptive in class to responsible, able student, to experiencing </a:t>
            </a:r>
            <a:r>
              <a:rPr lang="en-US" sz="2000" dirty="0" smtClean="0">
                <a:latin typeface="Calibri" pitchFamily="34" charset="0"/>
              </a:rPr>
              <a:t>and </a:t>
            </a:r>
            <a:r>
              <a:rPr lang="en-US" sz="2000" dirty="0">
                <a:latin typeface="Calibri" pitchFamily="34" charset="0"/>
              </a:rPr>
              <a:t>dealing with loss and </a:t>
            </a:r>
            <a:r>
              <a:rPr lang="en-US" sz="2000" dirty="0" smtClean="0">
                <a:latin typeface="Calibri" pitchFamily="34" charset="0"/>
              </a:rPr>
              <a:t>separation</a:t>
            </a:r>
            <a:endParaRPr lang="en-IN" sz="2000" dirty="0">
              <a:latin typeface="Calibri" pitchFamily="34" charset="0"/>
            </a:endParaRPr>
          </a:p>
          <a:p>
            <a:pPr marL="285750" indent="-285750">
              <a:buFont typeface="Arial" pitchFamily="34" charset="0"/>
              <a:buChar char="•"/>
            </a:pPr>
            <a:endParaRPr lang="en-IN" sz="2000" dirty="0">
              <a:latin typeface="Calibri" pitchFamily="34" charset="0"/>
            </a:endParaRPr>
          </a:p>
        </p:txBody>
      </p:sp>
      <p:sp>
        <p:nvSpPr>
          <p:cNvPr id="3" name="TextBox 2"/>
          <p:cNvSpPr txBox="1"/>
          <p:nvPr/>
        </p:nvSpPr>
        <p:spPr>
          <a:xfrm>
            <a:off x="381000" y="163788"/>
            <a:ext cx="2510481" cy="584775"/>
          </a:xfrm>
          <a:prstGeom prst="rect">
            <a:avLst/>
          </a:prstGeom>
          <a:noFill/>
        </p:spPr>
        <p:txBody>
          <a:bodyPr wrap="square" rtlCol="0">
            <a:spAutoFit/>
          </a:bodyPr>
          <a:lstStyle/>
          <a:p>
            <a:r>
              <a:rPr lang="en-US" sz="3200" dirty="0" smtClean="0">
                <a:solidFill>
                  <a:schemeClr val="bg1"/>
                </a:solidFill>
                <a:effectLst>
                  <a:outerShdw blurRad="38100" dist="38100" dir="2700000" algn="tl">
                    <a:srgbClr val="000000">
                      <a:alpha val="43137"/>
                    </a:srgbClr>
                  </a:outerShdw>
                </a:effectLst>
                <a:latin typeface="Calibri" pitchFamily="34" charset="0"/>
              </a:rPr>
              <a:t>TOTTOCHAN</a:t>
            </a:r>
            <a:endParaRPr lang="en-IN" sz="3200" dirty="0">
              <a:solidFill>
                <a:schemeClr val="bg1"/>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 xmlns:p14="http://schemas.microsoft.com/office/powerpoint/2010/main" val="2527268966"/>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05000"/>
            <a:ext cx="8091616" cy="3970318"/>
          </a:xfrm>
          <a:prstGeom prst="rect">
            <a:avLst/>
          </a:prstGeom>
          <a:noFill/>
        </p:spPr>
        <p:txBody>
          <a:bodyPr wrap="square" rtlCol="0">
            <a:spAutoFit/>
          </a:bodyPr>
          <a:lstStyle/>
          <a:p>
            <a:pPr marL="285750" lvl="0" indent="-285750">
              <a:buFont typeface="Arial" pitchFamily="34" charset="0"/>
              <a:buChar char="•"/>
            </a:pPr>
            <a:r>
              <a:rPr lang="en-US" sz="2800" dirty="0" smtClean="0">
                <a:latin typeface="Calibri" pitchFamily="34" charset="0"/>
              </a:rPr>
              <a:t>Wise</a:t>
            </a:r>
            <a:r>
              <a:rPr lang="en-US" sz="2800" dirty="0">
                <a:latin typeface="Calibri" pitchFamily="34" charset="0"/>
              </a:rPr>
              <a:t>, causing her to worry for her daughter’s future</a:t>
            </a:r>
            <a:endParaRPr lang="en-IN" sz="2800" dirty="0">
              <a:latin typeface="Calibri" pitchFamily="34" charset="0"/>
            </a:endParaRPr>
          </a:p>
          <a:p>
            <a:pPr marL="285750" lvl="0" indent="-285750">
              <a:buFont typeface="Arial" pitchFamily="34" charset="0"/>
              <a:buChar char="•"/>
            </a:pPr>
            <a:r>
              <a:rPr lang="en-US" sz="2800" dirty="0">
                <a:latin typeface="Calibri" pitchFamily="34" charset="0"/>
              </a:rPr>
              <a:t>Very accepting of her daughter’s social inhibitions</a:t>
            </a:r>
            <a:endParaRPr lang="en-IN" sz="2800" dirty="0">
              <a:latin typeface="Calibri" pitchFamily="34" charset="0"/>
            </a:endParaRPr>
          </a:p>
          <a:p>
            <a:pPr marL="285750" lvl="0" indent="-285750">
              <a:buFont typeface="Arial" pitchFamily="34" charset="0"/>
              <a:buChar char="•"/>
            </a:pPr>
            <a:r>
              <a:rPr lang="en-US" sz="2800" dirty="0">
                <a:latin typeface="Calibri" pitchFamily="34" charset="0"/>
              </a:rPr>
              <a:t>Patient with her daughter’s antics, frivolous nature; never scolded her irrationally </a:t>
            </a:r>
            <a:endParaRPr lang="en-IN" sz="2800" dirty="0">
              <a:latin typeface="Calibri" pitchFamily="34" charset="0"/>
            </a:endParaRPr>
          </a:p>
          <a:p>
            <a:pPr marL="285750" lvl="0" indent="-285750">
              <a:buFont typeface="Arial" pitchFamily="34" charset="0"/>
              <a:buChar char="•"/>
            </a:pPr>
            <a:r>
              <a:rPr lang="en-US" sz="2800" dirty="0">
                <a:latin typeface="Calibri" pitchFamily="34" charset="0"/>
              </a:rPr>
              <a:t>Stern, when she needs to be</a:t>
            </a:r>
            <a:endParaRPr lang="en-IN" sz="2800" dirty="0">
              <a:latin typeface="Calibri" pitchFamily="34" charset="0"/>
            </a:endParaRPr>
          </a:p>
          <a:p>
            <a:pPr marL="285750" lvl="0" indent="-285750">
              <a:buFont typeface="Arial" pitchFamily="34" charset="0"/>
              <a:buChar char="•"/>
            </a:pPr>
            <a:r>
              <a:rPr lang="en-US" sz="2800" dirty="0">
                <a:latin typeface="Calibri" pitchFamily="34" charset="0"/>
              </a:rPr>
              <a:t>Understanding of her daughter’s special needs</a:t>
            </a:r>
            <a:endParaRPr lang="en-IN" sz="2800" dirty="0">
              <a:latin typeface="Calibri" pitchFamily="34" charset="0"/>
            </a:endParaRPr>
          </a:p>
          <a:p>
            <a:pPr marL="285750" lvl="0" indent="-285750">
              <a:buFont typeface="Arial" pitchFamily="34" charset="0"/>
              <a:buChar char="•"/>
            </a:pPr>
            <a:r>
              <a:rPr lang="en-US" sz="2800" dirty="0">
                <a:latin typeface="Calibri" pitchFamily="34" charset="0"/>
              </a:rPr>
              <a:t>Open minded towards daughter’s behavior, school’s strange requests </a:t>
            </a:r>
            <a:endParaRPr lang="en-IN" sz="2800" dirty="0">
              <a:latin typeface="Calibri" pitchFamily="34" charset="0"/>
            </a:endParaRPr>
          </a:p>
          <a:p>
            <a:pPr marL="285750" indent="-285750">
              <a:buFont typeface="Arial" pitchFamily="34" charset="0"/>
              <a:buChar char="•"/>
            </a:pPr>
            <a:endParaRPr lang="en-IN" sz="2800" dirty="0">
              <a:latin typeface="Calibri" pitchFamily="34" charset="0"/>
            </a:endParaRPr>
          </a:p>
        </p:txBody>
      </p:sp>
      <p:sp>
        <p:nvSpPr>
          <p:cNvPr id="3" name="TextBox 2"/>
          <p:cNvSpPr txBox="1"/>
          <p:nvPr/>
        </p:nvSpPr>
        <p:spPr>
          <a:xfrm>
            <a:off x="381000" y="163788"/>
            <a:ext cx="2510481" cy="1077218"/>
          </a:xfrm>
          <a:prstGeom prst="rect">
            <a:avLst/>
          </a:prstGeom>
          <a:noFill/>
        </p:spPr>
        <p:txBody>
          <a:bodyPr wrap="square" rtlCol="0">
            <a:spAutoFit/>
          </a:bodyPr>
          <a:lstStyle/>
          <a:p>
            <a:r>
              <a:rPr lang="en-US" sz="3200" dirty="0">
                <a:solidFill>
                  <a:schemeClr val="bg1"/>
                </a:solidFill>
                <a:effectLst>
                  <a:outerShdw blurRad="38100" dist="38100" dir="2700000" algn="tl">
                    <a:srgbClr val="000000">
                      <a:alpha val="43137"/>
                    </a:srgbClr>
                  </a:outerShdw>
                </a:effectLst>
                <a:latin typeface="Calibri" pitchFamily="34" charset="0"/>
              </a:rPr>
              <a:t>MOTHER</a:t>
            </a:r>
            <a:endParaRPr lang="en-IN" sz="3200" dirty="0">
              <a:solidFill>
                <a:schemeClr val="bg1"/>
              </a:solidFill>
              <a:effectLst>
                <a:outerShdw blurRad="38100" dist="38100" dir="2700000" algn="tl">
                  <a:srgbClr val="000000">
                    <a:alpha val="43137"/>
                  </a:srgbClr>
                </a:outerShdw>
              </a:effectLst>
              <a:latin typeface="Calibri" pitchFamily="34" charset="0"/>
            </a:endParaRPr>
          </a:p>
          <a:p>
            <a:endParaRPr lang="en-IN" sz="3200" dirty="0">
              <a:solidFill>
                <a:schemeClr val="bg1"/>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 xmlns:p14="http://schemas.microsoft.com/office/powerpoint/2010/main" val="542116357"/>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6559"/>
            <a:ext cx="8844349" cy="5909310"/>
          </a:xfrm>
          <a:prstGeom prst="rect">
            <a:avLst/>
          </a:prstGeom>
          <a:noFill/>
        </p:spPr>
        <p:txBody>
          <a:bodyPr wrap="square" rtlCol="0">
            <a:spAutoFit/>
          </a:bodyPr>
          <a:lstStyle/>
          <a:p>
            <a:pPr marL="285750" lvl="0" indent="-285750">
              <a:buFont typeface="Arial" pitchFamily="34" charset="0"/>
              <a:buChar char="•"/>
            </a:pPr>
            <a:r>
              <a:rPr lang="en-US" sz="2000" dirty="0" smtClean="0">
                <a:latin typeface="Calibri" pitchFamily="34" charset="0"/>
              </a:rPr>
              <a:t>Understanding</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Warm</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Always seemed interested in what the children had to say, made them feel important</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Loved by his students</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Innovative ways of teaching and engaging his student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Took their suggestions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Didn’t let the student’s dislike affect him, took it in his stride</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Instilled self confidence in students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Never denied the children, followed policy of letting the learn by watching/doing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Didn’t believe it was right for girls and boys to be ‘morbidly curious’ about the differences in their bodies</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Helped the physically handicapped children overcome inhibitions about their bodies, and their shyness</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Innovative in his teaching methods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He put his students’ welfare and happiness above all else</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Took great trouble to ensure the best education for his students </a:t>
            </a:r>
            <a:endParaRPr lang="en-IN" sz="2000" dirty="0">
              <a:latin typeface="Calibri" pitchFamily="34" charset="0"/>
            </a:endParaRPr>
          </a:p>
          <a:p>
            <a:pPr marL="285750" lvl="0" indent="-285750">
              <a:buFont typeface="Arial" pitchFamily="34" charset="0"/>
              <a:buChar char="•"/>
            </a:pPr>
            <a:r>
              <a:rPr lang="en-US" sz="2000" dirty="0">
                <a:latin typeface="Calibri" pitchFamily="34" charset="0"/>
              </a:rPr>
              <a:t>Old and wise </a:t>
            </a:r>
            <a:endParaRPr lang="en-IN" sz="2000" dirty="0">
              <a:latin typeface="Calibri" pitchFamily="34" charset="0"/>
            </a:endParaRPr>
          </a:p>
          <a:p>
            <a:pPr marL="285750" indent="-285750">
              <a:buFont typeface="Arial" pitchFamily="34" charset="0"/>
              <a:buChar char="•"/>
            </a:pPr>
            <a:endParaRPr lang="en-IN" sz="2000" dirty="0">
              <a:latin typeface="Calibri" pitchFamily="34" charset="0"/>
            </a:endParaRPr>
          </a:p>
        </p:txBody>
      </p:sp>
      <p:sp>
        <p:nvSpPr>
          <p:cNvPr id="3" name="TextBox 2"/>
          <p:cNvSpPr txBox="1"/>
          <p:nvPr/>
        </p:nvSpPr>
        <p:spPr>
          <a:xfrm>
            <a:off x="410862" y="228600"/>
            <a:ext cx="4999338" cy="830997"/>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HEADMASTER SOSAKU KOBAYASHI</a:t>
            </a:r>
            <a:endParaRPr lang="en-IN" sz="2400" b="1" dirty="0">
              <a:solidFill>
                <a:schemeClr val="bg1"/>
              </a:solidFill>
              <a:effectLst>
                <a:outerShdw blurRad="38100" dist="38100" dir="2700000" algn="tl">
                  <a:srgbClr val="000000">
                    <a:alpha val="43137"/>
                  </a:srgbClr>
                </a:outerShdw>
              </a:effectLst>
            </a:endParaRPr>
          </a:p>
          <a:p>
            <a:endParaRPr lang="en-IN"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791358493"/>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7772400" cy="1524000"/>
          </a:xfrm>
        </p:spPr>
        <p:txBody>
          <a:bodyPr>
            <a:noAutofit/>
          </a:bodyPr>
          <a:lstStyle/>
          <a:p>
            <a:r>
              <a:rPr lang="en-IN" sz="6600" dirty="0"/>
              <a:t>Introduction and Summary</a:t>
            </a:r>
          </a:p>
        </p:txBody>
      </p:sp>
    </p:spTree>
    <p:extLst>
      <p:ext uri="{BB962C8B-B14F-4D97-AF65-F5344CB8AC3E}">
        <p14:creationId xmlns="" xmlns:p14="http://schemas.microsoft.com/office/powerpoint/2010/main" val="3214011712"/>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00200"/>
            <a:ext cx="8686800" cy="4524315"/>
          </a:xfrm>
          <a:prstGeom prst="rect">
            <a:avLst/>
          </a:prstGeom>
          <a:noFill/>
        </p:spPr>
        <p:txBody>
          <a:bodyPr wrap="square" rtlCol="0">
            <a:spAutoFit/>
          </a:bodyPr>
          <a:lstStyle/>
          <a:p>
            <a:pPr marL="285750" lvl="0" indent="-285750">
              <a:buFont typeface="Arial" pitchFamily="34" charset="0"/>
              <a:buChar char="•"/>
            </a:pPr>
            <a:r>
              <a:rPr lang="en-IN" sz="2400" dirty="0">
                <a:latin typeface="Calibri" pitchFamily="34" charset="0"/>
              </a:rPr>
              <a:t>This book is the story of a Japanese television personality and UNICEF Goodwill Ambassador, </a:t>
            </a:r>
            <a:r>
              <a:rPr lang="en-IN" sz="2400" b="1" dirty="0" err="1">
                <a:latin typeface="Calibri" pitchFamily="34" charset="0"/>
              </a:rPr>
              <a:t>Tetsuko</a:t>
            </a:r>
            <a:r>
              <a:rPr lang="en-IN" sz="2400" b="1" dirty="0">
                <a:latin typeface="Calibri" pitchFamily="34" charset="0"/>
              </a:rPr>
              <a:t> </a:t>
            </a:r>
            <a:r>
              <a:rPr lang="en-IN" sz="2400" b="1" dirty="0" err="1">
                <a:latin typeface="Calibri" pitchFamily="34" charset="0"/>
              </a:rPr>
              <a:t>Kuroyanagi</a:t>
            </a:r>
            <a:r>
              <a:rPr lang="en-IN" sz="2400" dirty="0">
                <a:latin typeface="Calibri" pitchFamily="34" charset="0"/>
              </a:rPr>
              <a:t>, who wrote down her experiences in </a:t>
            </a:r>
            <a:r>
              <a:rPr lang="en-IN" sz="2400" b="1" dirty="0">
                <a:latin typeface="Calibri" pitchFamily="34" charset="0"/>
              </a:rPr>
              <a:t>Tomoe </a:t>
            </a:r>
            <a:r>
              <a:rPr lang="en-IN" sz="2400" b="1" dirty="0" err="1">
                <a:latin typeface="Calibri" pitchFamily="34" charset="0"/>
              </a:rPr>
              <a:t>Gakuen</a:t>
            </a:r>
            <a:r>
              <a:rPr lang="en-IN" sz="2400" dirty="0">
                <a:latin typeface="Calibri" pitchFamily="34" charset="0"/>
              </a:rPr>
              <a:t>, a unique school in </a:t>
            </a:r>
            <a:r>
              <a:rPr lang="en-IN" sz="2400" dirty="0" smtClean="0">
                <a:latin typeface="Calibri" pitchFamily="34" charset="0"/>
              </a:rPr>
              <a:t>1940s</a:t>
            </a:r>
            <a:r>
              <a:rPr lang="en-IN" sz="2400" dirty="0">
                <a:latin typeface="Calibri" pitchFamily="34" charset="0"/>
              </a:rPr>
              <a:t>. The book was published originally as </a:t>
            </a:r>
            <a:r>
              <a:rPr lang="en-IN" sz="2400" b="1" i="1" dirty="0" err="1">
                <a:latin typeface="Calibri" pitchFamily="34" charset="0"/>
              </a:rPr>
              <a:t>Madogiwa</a:t>
            </a:r>
            <a:r>
              <a:rPr lang="en-IN" sz="2400" b="1" i="1" dirty="0">
                <a:latin typeface="Calibri" pitchFamily="34" charset="0"/>
              </a:rPr>
              <a:t> no </a:t>
            </a:r>
            <a:r>
              <a:rPr lang="en-IN" sz="2400" b="1" i="1" dirty="0" err="1">
                <a:latin typeface="Calibri" pitchFamily="34" charset="0"/>
              </a:rPr>
              <a:t>Totto-chan</a:t>
            </a:r>
            <a:r>
              <a:rPr lang="en-IN" sz="2400" dirty="0">
                <a:latin typeface="Calibri" pitchFamily="34" charset="0"/>
              </a:rPr>
              <a:t> in 1981, and became an instant bestseller in Japan</a:t>
            </a:r>
            <a:r>
              <a:rPr lang="en-IN" sz="2400" dirty="0" smtClean="0">
                <a:latin typeface="Calibri" pitchFamily="34" charset="0"/>
              </a:rPr>
              <a:t>.</a:t>
            </a:r>
          </a:p>
          <a:p>
            <a:pPr marL="285750" lvl="0" indent="-285750">
              <a:buFont typeface="Arial" pitchFamily="34" charset="0"/>
              <a:buChar char="•"/>
            </a:pPr>
            <a:endParaRPr lang="en-IN" sz="2400" dirty="0">
              <a:latin typeface="Calibri" pitchFamily="34" charset="0"/>
            </a:endParaRPr>
          </a:p>
          <a:p>
            <a:pPr marL="285750" lvl="0" indent="-285750">
              <a:buFont typeface="Arial" pitchFamily="34" charset="0"/>
              <a:buChar char="•"/>
            </a:pPr>
            <a:r>
              <a:rPr lang="en-IN" sz="2400" dirty="0">
                <a:latin typeface="Calibri" pitchFamily="34" charset="0"/>
              </a:rPr>
              <a:t>The book is a translation from Japanese, and laid out as a series of small incidents.  The book is about the values of the unconventional education that </a:t>
            </a:r>
            <a:r>
              <a:rPr lang="en-IN" sz="2400" dirty="0" err="1">
                <a:latin typeface="Calibri" pitchFamily="34" charset="0"/>
              </a:rPr>
              <a:t>Kuroyanagi</a:t>
            </a:r>
            <a:r>
              <a:rPr lang="en-IN" sz="2400" dirty="0">
                <a:latin typeface="Calibri" pitchFamily="34" charset="0"/>
              </a:rPr>
              <a:t> received at Tomoe </a:t>
            </a:r>
            <a:r>
              <a:rPr lang="en-IN" sz="2400" dirty="0" err="1">
                <a:latin typeface="Calibri" pitchFamily="34" charset="0"/>
              </a:rPr>
              <a:t>Gakuen</a:t>
            </a:r>
            <a:r>
              <a:rPr lang="en-IN" sz="2400" dirty="0">
                <a:latin typeface="Calibri" pitchFamily="34" charset="0"/>
              </a:rPr>
              <a:t>, a Tokyo elementary school founded by educator </a:t>
            </a:r>
            <a:r>
              <a:rPr lang="en-IN" sz="2400" b="1" dirty="0" err="1" smtClean="0">
                <a:latin typeface="Calibri" pitchFamily="34" charset="0"/>
              </a:rPr>
              <a:t>Sosaku</a:t>
            </a:r>
            <a:r>
              <a:rPr lang="en-IN" sz="2400" b="1" dirty="0" smtClean="0">
                <a:latin typeface="Calibri" pitchFamily="34" charset="0"/>
              </a:rPr>
              <a:t> </a:t>
            </a:r>
            <a:r>
              <a:rPr lang="en-IN" sz="2400" b="1" dirty="0">
                <a:latin typeface="Calibri" pitchFamily="34" charset="0"/>
              </a:rPr>
              <a:t>Kobayashi </a:t>
            </a:r>
            <a:r>
              <a:rPr lang="en-IN" sz="2400" dirty="0">
                <a:latin typeface="Calibri" pitchFamily="34" charset="0"/>
              </a:rPr>
              <a:t>during World War </a:t>
            </a:r>
            <a:r>
              <a:rPr lang="en-IN" sz="2400" dirty="0" smtClean="0">
                <a:latin typeface="Calibri" pitchFamily="34" charset="0"/>
              </a:rPr>
              <a:t>II</a:t>
            </a:r>
          </a:p>
          <a:p>
            <a:pPr marL="285750" lvl="0" indent="-285750">
              <a:buFont typeface="Arial" pitchFamily="34" charset="0"/>
              <a:buChar char="•"/>
            </a:pPr>
            <a:r>
              <a:rPr lang="en-IN" sz="2400" dirty="0" smtClean="0">
                <a:latin typeface="Calibri" pitchFamily="34" charset="0"/>
              </a:rPr>
              <a:t>It </a:t>
            </a:r>
            <a:r>
              <a:rPr lang="en-IN" sz="2400" dirty="0">
                <a:latin typeface="Calibri" pitchFamily="34" charset="0"/>
              </a:rPr>
              <a:t>is considered her childhood memoir. </a:t>
            </a:r>
          </a:p>
        </p:txBody>
      </p:sp>
    </p:spTree>
    <p:extLst>
      <p:ext uri="{BB962C8B-B14F-4D97-AF65-F5344CB8AC3E}">
        <p14:creationId xmlns="" xmlns:p14="http://schemas.microsoft.com/office/powerpoint/2010/main" val="1274784120"/>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91491"/>
            <a:ext cx="8382001" cy="5262979"/>
          </a:xfrm>
          <a:prstGeom prst="rect">
            <a:avLst/>
          </a:prstGeom>
          <a:noFill/>
        </p:spPr>
        <p:txBody>
          <a:bodyPr wrap="square" rtlCol="0">
            <a:spAutoFit/>
          </a:bodyPr>
          <a:lstStyle/>
          <a:p>
            <a:pPr marL="285750" lvl="0" indent="-285750">
              <a:buFont typeface="Arial" pitchFamily="34" charset="0"/>
              <a:buChar char="•"/>
            </a:pPr>
            <a:r>
              <a:rPr lang="en-IN" sz="2400" dirty="0">
                <a:latin typeface="Calibri" pitchFamily="34" charset="0"/>
              </a:rPr>
              <a:t> </a:t>
            </a:r>
            <a:r>
              <a:rPr lang="en-IN" sz="2400" dirty="0" err="1">
                <a:latin typeface="Calibri" pitchFamily="34" charset="0"/>
              </a:rPr>
              <a:t>Totto-chan</a:t>
            </a:r>
            <a:r>
              <a:rPr lang="en-IN" sz="2400" dirty="0">
                <a:latin typeface="Calibri" pitchFamily="34" charset="0"/>
              </a:rPr>
              <a:t> never could concentrate in her earlier school, and she seemed to get into trouble much too easily. Every teacher found her to be more than a handful. Being easily bored with seemingly dull classes at school, she would sit by the window of her school and get fascinated by the street musicians walking by</a:t>
            </a:r>
            <a:r>
              <a:rPr lang="en-IN" sz="2400" dirty="0" smtClean="0">
                <a:latin typeface="Calibri" pitchFamily="34" charset="0"/>
              </a:rPr>
              <a:t>.</a:t>
            </a:r>
          </a:p>
          <a:p>
            <a:pPr marL="285750" lvl="0" indent="-285750">
              <a:buFont typeface="Arial" pitchFamily="34" charset="0"/>
              <a:buChar char="•"/>
            </a:pPr>
            <a:r>
              <a:rPr lang="en-IN" sz="2400" dirty="0" smtClean="0">
                <a:latin typeface="Calibri" pitchFamily="34" charset="0"/>
              </a:rPr>
              <a:t>The </a:t>
            </a:r>
            <a:r>
              <a:rPr lang="en-IN" sz="2400" dirty="0">
                <a:latin typeface="Calibri" pitchFamily="34" charset="0"/>
              </a:rPr>
              <a:t>main turning point for </a:t>
            </a:r>
            <a:r>
              <a:rPr lang="en-IN" sz="2400" dirty="0" err="1">
                <a:latin typeface="Calibri" pitchFamily="34" charset="0"/>
              </a:rPr>
              <a:t>Totto-chan</a:t>
            </a:r>
            <a:r>
              <a:rPr lang="en-IN" sz="2400" dirty="0">
                <a:latin typeface="Calibri" pitchFamily="34" charset="0"/>
              </a:rPr>
              <a:t> was when her mother took her to another school, hoping that she can be less of a pain to her classmates and teachers. She takes </a:t>
            </a:r>
            <a:r>
              <a:rPr lang="en-IN" sz="2400" dirty="0" err="1">
                <a:latin typeface="Calibri" pitchFamily="34" charset="0"/>
              </a:rPr>
              <a:t>Totto-chan</a:t>
            </a:r>
            <a:r>
              <a:rPr lang="en-IN" sz="2400" dirty="0">
                <a:latin typeface="Calibri" pitchFamily="34" charset="0"/>
              </a:rPr>
              <a:t> to meet the headmaster of the new school</a:t>
            </a:r>
            <a:r>
              <a:rPr lang="en-IN" sz="2400" b="1" dirty="0">
                <a:latin typeface="Calibri" pitchFamily="34" charset="0"/>
              </a:rPr>
              <a:t>, </a:t>
            </a:r>
            <a:r>
              <a:rPr lang="en-IN" sz="2400" b="1" dirty="0" err="1">
                <a:latin typeface="Calibri" pitchFamily="34" charset="0"/>
              </a:rPr>
              <a:t>Mr.</a:t>
            </a:r>
            <a:r>
              <a:rPr lang="en-IN" sz="2400" b="1" dirty="0">
                <a:latin typeface="Calibri" pitchFamily="34" charset="0"/>
              </a:rPr>
              <a:t> Kobayashi. From that moment a friendship is formed between master and pupil</a:t>
            </a:r>
            <a:r>
              <a:rPr lang="en-IN" sz="2400" b="1" dirty="0" smtClean="0">
                <a:latin typeface="Calibri" pitchFamily="34" charset="0"/>
              </a:rPr>
              <a:t>.</a:t>
            </a:r>
          </a:p>
          <a:p>
            <a:pPr marL="285750" lvl="0" indent="-285750">
              <a:buFont typeface="Arial" pitchFamily="34" charset="0"/>
              <a:buChar char="•"/>
            </a:pPr>
            <a:endParaRPr lang="en-IN" sz="2400" dirty="0">
              <a:latin typeface="Calibri" pitchFamily="34" charset="0"/>
            </a:endParaRPr>
          </a:p>
          <a:p>
            <a:endParaRPr lang="en-IN" sz="2400" dirty="0">
              <a:latin typeface="Calibri" pitchFamily="34" charset="0"/>
            </a:endParaRPr>
          </a:p>
        </p:txBody>
      </p:sp>
    </p:spTree>
    <p:extLst>
      <p:ext uri="{BB962C8B-B14F-4D97-AF65-F5344CB8AC3E}">
        <p14:creationId xmlns="" xmlns:p14="http://schemas.microsoft.com/office/powerpoint/2010/main" val="1182294446"/>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455" y="914400"/>
            <a:ext cx="8610600" cy="6001643"/>
          </a:xfrm>
          <a:prstGeom prst="rect">
            <a:avLst/>
          </a:prstGeom>
          <a:noFill/>
        </p:spPr>
        <p:txBody>
          <a:bodyPr wrap="square" rtlCol="0">
            <a:spAutoFit/>
          </a:bodyPr>
          <a:lstStyle/>
          <a:p>
            <a:pPr marL="285750" indent="-285750">
              <a:buFont typeface="Arial" pitchFamily="34" charset="0"/>
              <a:buChar char="•"/>
            </a:pPr>
            <a:r>
              <a:rPr lang="en-IN" sz="2400" dirty="0" smtClean="0">
                <a:latin typeface="Calibri" pitchFamily="34" charset="0"/>
              </a:rPr>
              <a:t>It is here that </a:t>
            </a:r>
            <a:r>
              <a:rPr lang="en-IN" sz="2400" dirty="0" err="1" smtClean="0">
                <a:latin typeface="Calibri" pitchFamily="34" charset="0"/>
              </a:rPr>
              <a:t>Totto-chan’s</a:t>
            </a:r>
            <a:r>
              <a:rPr lang="en-IN" sz="2400" dirty="0" smtClean="0">
                <a:latin typeface="Calibri" pitchFamily="34" charset="0"/>
              </a:rPr>
              <a:t> appetite for wonder and curiosity, are fed. The classrooms are railroad cars, and the ‘gate’ to the school is an arched tree. She is at Tomoe – a school with an alternate philosophy for education. </a:t>
            </a:r>
          </a:p>
          <a:p>
            <a:pPr marL="285750" lvl="0" indent="-285750">
              <a:buFont typeface="Arial" pitchFamily="34" charset="0"/>
              <a:buChar char="•"/>
            </a:pPr>
            <a:endParaRPr lang="en-IN" sz="2400" dirty="0" smtClean="0">
              <a:latin typeface="Calibri" pitchFamily="34" charset="0"/>
            </a:endParaRPr>
          </a:p>
          <a:p>
            <a:pPr marL="285750" lvl="0" indent="-285750">
              <a:buFont typeface="Arial" pitchFamily="34" charset="0"/>
              <a:buChar char="•"/>
            </a:pPr>
            <a:r>
              <a:rPr lang="en-IN" sz="2400" dirty="0" smtClean="0">
                <a:latin typeface="Calibri" pitchFamily="34" charset="0"/>
              </a:rPr>
              <a:t>The </a:t>
            </a:r>
            <a:r>
              <a:rPr lang="en-IN" sz="2400" dirty="0">
                <a:latin typeface="Calibri" pitchFamily="34" charset="0"/>
              </a:rPr>
              <a:t>book goes on to describe the times that </a:t>
            </a:r>
            <a:r>
              <a:rPr lang="en-IN" sz="2400" dirty="0" err="1">
                <a:latin typeface="Calibri" pitchFamily="34" charset="0"/>
              </a:rPr>
              <a:t>Totto-chan</a:t>
            </a:r>
            <a:r>
              <a:rPr lang="en-IN" sz="2400" dirty="0">
                <a:latin typeface="Calibri" pitchFamily="34" charset="0"/>
              </a:rPr>
              <a:t> has, the friends she makes, the lessons she learns, and the vibrant atmosphere that she imbibes. All of these are presented to the reader through the eyes of a child. Thus the reader sees how the normal world is transformed into a beautiful, exciting place full of joy and enthusiasm.</a:t>
            </a:r>
          </a:p>
          <a:p>
            <a:r>
              <a:rPr lang="en-IN" sz="2400" dirty="0">
                <a:latin typeface="Calibri" pitchFamily="34" charset="0"/>
              </a:rPr>
              <a:t> </a:t>
            </a:r>
          </a:p>
          <a:p>
            <a:pPr marL="285750" lvl="0" indent="-285750">
              <a:buFont typeface="Arial" pitchFamily="34" charset="0"/>
              <a:buChar char="•"/>
            </a:pPr>
            <a:r>
              <a:rPr lang="en-IN" sz="2400" dirty="0">
                <a:latin typeface="Calibri" pitchFamily="34" charset="0"/>
              </a:rPr>
              <a:t>Here, each child is encouraged early to pursue what they enjoy…while there are subjects to learn and bells that ring, the main agenda seems to be to bring out each child’s best. </a:t>
            </a:r>
          </a:p>
          <a:p>
            <a:endParaRPr lang="en-IN" sz="2400" dirty="0">
              <a:latin typeface="Calibri" pitchFamily="34" charset="0"/>
            </a:endParaRPr>
          </a:p>
        </p:txBody>
      </p:sp>
    </p:spTree>
    <p:extLst>
      <p:ext uri="{BB962C8B-B14F-4D97-AF65-F5344CB8AC3E}">
        <p14:creationId xmlns="" xmlns:p14="http://schemas.microsoft.com/office/powerpoint/2010/main" val="501782000"/>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82000" cy="6001643"/>
          </a:xfrm>
          <a:prstGeom prst="rect">
            <a:avLst/>
          </a:prstGeom>
          <a:noFill/>
        </p:spPr>
        <p:txBody>
          <a:bodyPr wrap="square" rtlCol="0">
            <a:spAutoFit/>
          </a:bodyPr>
          <a:lstStyle/>
          <a:p>
            <a:pPr marL="285750" lvl="0" indent="-285750">
              <a:buFont typeface="Arial" pitchFamily="34" charset="0"/>
              <a:buChar char="•"/>
            </a:pPr>
            <a:r>
              <a:rPr lang="en-IN" sz="2400" dirty="0">
                <a:latin typeface="Calibri" pitchFamily="34" charset="0"/>
              </a:rPr>
              <a:t>Handicaps and religions that were different from the worship of the Emperor were not tolerated. But, we see that "</a:t>
            </a:r>
            <a:r>
              <a:rPr lang="en-IN" sz="2400" dirty="0" err="1">
                <a:latin typeface="Calibri" pitchFamily="34" charset="0"/>
              </a:rPr>
              <a:t>Tottochan</a:t>
            </a:r>
            <a:r>
              <a:rPr lang="en-IN" sz="2400" dirty="0">
                <a:latin typeface="Calibri" pitchFamily="34" charset="0"/>
              </a:rPr>
              <a:t>" making best friends with a boy who has polio. And to top things off, this boy is raised in a Christian Family which could have jeopardized everyone who associated with them.</a:t>
            </a:r>
          </a:p>
          <a:p>
            <a:r>
              <a:rPr lang="en-IN" sz="2400" dirty="0">
                <a:latin typeface="Calibri" pitchFamily="34" charset="0"/>
              </a:rPr>
              <a:t> </a:t>
            </a:r>
          </a:p>
          <a:p>
            <a:pPr marL="285750" lvl="0" indent="-285750">
              <a:buFont typeface="Arial" pitchFamily="34" charset="0"/>
              <a:buChar char="•"/>
            </a:pPr>
            <a:r>
              <a:rPr lang="en-IN" sz="2400" dirty="0">
                <a:latin typeface="Calibri" pitchFamily="34" charset="0"/>
              </a:rPr>
              <a:t>The driving force of this setup is their headmaster, </a:t>
            </a:r>
            <a:r>
              <a:rPr lang="en-IN" sz="2400" dirty="0" err="1">
                <a:latin typeface="Calibri" pitchFamily="34" charset="0"/>
              </a:rPr>
              <a:t>Sosaku</a:t>
            </a:r>
            <a:r>
              <a:rPr lang="en-IN" sz="2400" dirty="0">
                <a:latin typeface="Calibri" pitchFamily="34" charset="0"/>
              </a:rPr>
              <a:t> Kobayashi whose heart is forever set on these children who are more than just fee – payers to his institution. The whole school has about 50 students in all, including physically challenged children. Another boy that has joined the school was raised in America for all his life and cannot speak Japanese, let alone know some of the basic rules of etiquette. But the headmaster tells the kids to learn English from him even though there were governmental restraints against using the "enemies" language.</a:t>
            </a:r>
          </a:p>
          <a:p>
            <a:endParaRPr lang="en-IN" sz="2400" dirty="0">
              <a:latin typeface="Calibri" pitchFamily="34" charset="0"/>
            </a:endParaRPr>
          </a:p>
        </p:txBody>
      </p:sp>
    </p:spTree>
    <p:extLst>
      <p:ext uri="{BB962C8B-B14F-4D97-AF65-F5344CB8AC3E}">
        <p14:creationId xmlns="" xmlns:p14="http://schemas.microsoft.com/office/powerpoint/2010/main" val="1934004037"/>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905000"/>
            <a:ext cx="8229600" cy="3416320"/>
          </a:xfrm>
          <a:prstGeom prst="rect">
            <a:avLst/>
          </a:prstGeom>
          <a:noFill/>
        </p:spPr>
        <p:txBody>
          <a:bodyPr wrap="square" rtlCol="0">
            <a:spAutoFit/>
          </a:bodyPr>
          <a:lstStyle/>
          <a:p>
            <a:pPr marL="285750" lvl="0" indent="-285750">
              <a:buFont typeface="Arial" pitchFamily="34" charset="0"/>
              <a:buChar char="•"/>
            </a:pPr>
            <a:r>
              <a:rPr lang="en-IN" sz="2400" dirty="0">
                <a:latin typeface="Calibri" pitchFamily="34" charset="0"/>
              </a:rPr>
              <a:t>The story ends with Tomoe being destroyed in the war. But we read to find out that it is at this very moment that the headmaster asks “What kind of school shall we build next?” as he sees the school burning. But one day, the school is bombed, and was never rebuilt, even though the headmaster claimed that he looked forward to building an even better school the next time round. It was never done and this ends </a:t>
            </a:r>
            <a:r>
              <a:rPr lang="en-IN" sz="2400" dirty="0" err="1">
                <a:latin typeface="Calibri" pitchFamily="34" charset="0"/>
              </a:rPr>
              <a:t>Totto-chan's</a:t>
            </a:r>
            <a:r>
              <a:rPr lang="en-IN" sz="2400" dirty="0">
                <a:latin typeface="Calibri" pitchFamily="34" charset="0"/>
              </a:rPr>
              <a:t> years as a pupil at Tomoe </a:t>
            </a:r>
            <a:r>
              <a:rPr lang="en-IN" sz="2400" dirty="0" err="1">
                <a:latin typeface="Calibri" pitchFamily="34" charset="0"/>
              </a:rPr>
              <a:t>Gakuen</a:t>
            </a:r>
            <a:r>
              <a:rPr lang="en-IN" sz="2400" dirty="0">
                <a:latin typeface="Calibri" pitchFamily="34" charset="0"/>
              </a:rPr>
              <a:t>.</a:t>
            </a:r>
          </a:p>
          <a:p>
            <a:pPr marL="285750" indent="-285750">
              <a:buFont typeface="Arial" pitchFamily="34" charset="0"/>
              <a:buChar char="•"/>
            </a:pPr>
            <a:endParaRPr lang="en-IN" sz="2400" dirty="0">
              <a:latin typeface="Calibri" pitchFamily="34" charset="0"/>
            </a:endParaRPr>
          </a:p>
        </p:txBody>
      </p:sp>
    </p:spTree>
    <p:extLst>
      <p:ext uri="{BB962C8B-B14F-4D97-AF65-F5344CB8AC3E}">
        <p14:creationId xmlns="" xmlns:p14="http://schemas.microsoft.com/office/powerpoint/2010/main" val="1966654012"/>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7772400" cy="1194040"/>
          </a:xfrm>
        </p:spPr>
        <p:txBody>
          <a:bodyPr>
            <a:noAutofit/>
          </a:bodyPr>
          <a:lstStyle/>
          <a:p>
            <a:r>
              <a:rPr lang="en-IN" sz="11500" dirty="0" smtClean="0">
                <a:effectLst>
                  <a:outerShdw blurRad="38100" dist="38100" dir="2700000" algn="tl">
                    <a:srgbClr val="000000">
                      <a:alpha val="43137"/>
                    </a:srgbClr>
                  </a:outerShdw>
                </a:effectLst>
              </a:rPr>
              <a:t>    THEMES</a:t>
            </a:r>
            <a:endParaRPr lang="en-IN" sz="8000"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646517991"/>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378" y="1066800"/>
            <a:ext cx="7994822" cy="5940088"/>
          </a:xfrm>
          <a:prstGeom prst="rect">
            <a:avLst/>
          </a:prstGeom>
          <a:noFill/>
        </p:spPr>
        <p:txBody>
          <a:bodyPr wrap="square" rtlCol="0">
            <a:spAutoFit/>
          </a:bodyPr>
          <a:lstStyle/>
          <a:p>
            <a:pPr marL="285750" indent="-285750">
              <a:buFont typeface="Arial" pitchFamily="34" charset="0"/>
              <a:buChar char="•"/>
            </a:pPr>
            <a:r>
              <a:rPr lang="en-IN" sz="2000" dirty="0"/>
              <a:t>A</a:t>
            </a:r>
            <a:r>
              <a:rPr lang="en-IN" sz="2000" dirty="0" smtClean="0"/>
              <a:t> </a:t>
            </a:r>
            <a:r>
              <a:rPr lang="en-IN" sz="2000" dirty="0"/>
              <a:t>school with an alternate philosophy for education.</a:t>
            </a:r>
          </a:p>
          <a:p>
            <a:pPr marL="285750" indent="-285750">
              <a:buFont typeface="Arial" pitchFamily="34" charset="0"/>
              <a:buChar char="•"/>
            </a:pPr>
            <a:r>
              <a:rPr lang="en-IN" sz="2000" dirty="0"/>
              <a:t>Something from the hills, something from the ocean” – Each day at lunch-time, the headmaster asks the children if they have, in their lunchboxes, something from the ocean and something from the hills. This fascinates the children, for they wonder each day where their food comes from and how it is made, and also starts off discussions on nutrition</a:t>
            </a:r>
            <a:r>
              <a:rPr lang="en-IN" sz="2000" dirty="0" smtClean="0"/>
              <a:t>.</a:t>
            </a:r>
          </a:p>
          <a:p>
            <a:pPr marL="285750" indent="-285750">
              <a:buFont typeface="Arial" pitchFamily="34" charset="0"/>
              <a:buChar char="•"/>
            </a:pPr>
            <a:endParaRPr lang="en-IN" sz="2000" dirty="0"/>
          </a:p>
          <a:p>
            <a:pPr marL="285750" indent="-285750">
              <a:buFont typeface="Arial" pitchFamily="34" charset="0"/>
              <a:buChar char="•"/>
            </a:pPr>
            <a:r>
              <a:rPr lang="en-IN" sz="2000" dirty="0"/>
              <a:t>Can we see the railroad coming in? – When the school is expecting to add a new railroad car to be its library, the children wonder how a railroad car could possibly be transported into their school. They ask the headmaster if they can watch it coming in, and encouraging their curiosity, he asks them to get permission from their parents to watch this event at midnight</a:t>
            </a:r>
            <a:r>
              <a:rPr lang="en-IN" sz="2000" dirty="0" smtClean="0"/>
              <a:t>.</a:t>
            </a:r>
          </a:p>
          <a:p>
            <a:pPr marL="285750" indent="-285750">
              <a:buFont typeface="Arial" pitchFamily="34" charset="0"/>
              <a:buChar char="•"/>
            </a:pPr>
            <a:endParaRPr lang="en-IN" sz="2000" dirty="0"/>
          </a:p>
          <a:p>
            <a:pPr marL="342900" indent="-342900">
              <a:buFont typeface="Arial" pitchFamily="34" charset="0"/>
              <a:buChar char="•"/>
            </a:pPr>
            <a:r>
              <a:rPr lang="en-IN" sz="2000" dirty="0"/>
              <a:t> H</a:t>
            </a:r>
            <a:r>
              <a:rPr lang="en-IN" sz="2000" dirty="0" smtClean="0"/>
              <a:t>e </a:t>
            </a:r>
            <a:r>
              <a:rPr lang="en-IN" sz="2000" dirty="0"/>
              <a:t>teaches the children </a:t>
            </a:r>
            <a:r>
              <a:rPr lang="en-IN" sz="2000" dirty="0" smtClean="0"/>
              <a:t>haiku </a:t>
            </a:r>
            <a:r>
              <a:rPr lang="en-IN" sz="2000" dirty="0"/>
              <a:t>along with maths and science and he runs a school that takes classes in train bogeys</a:t>
            </a:r>
          </a:p>
          <a:p>
            <a:r>
              <a:rPr lang="en-IN" sz="2000" dirty="0"/>
              <a:t> </a:t>
            </a:r>
          </a:p>
          <a:p>
            <a:endParaRPr lang="en-IN" sz="2000" dirty="0"/>
          </a:p>
        </p:txBody>
      </p:sp>
      <p:sp>
        <p:nvSpPr>
          <p:cNvPr id="3" name="Text Placeholder 2"/>
          <p:cNvSpPr txBox="1">
            <a:spLocks/>
          </p:cNvSpPr>
          <p:nvPr/>
        </p:nvSpPr>
        <p:spPr>
          <a:xfrm>
            <a:off x="228600" y="155831"/>
            <a:ext cx="6417734" cy="939801"/>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IN" sz="4000" dirty="0" smtClean="0">
                <a:solidFill>
                  <a:schemeClr val="bg1"/>
                </a:solidFill>
                <a:effectLst>
                  <a:outerShdw blurRad="38100" dist="38100" dir="2700000" algn="tl">
                    <a:srgbClr val="000000">
                      <a:alpha val="43137"/>
                    </a:srgbClr>
                  </a:outerShdw>
                </a:effectLst>
                <a:latin typeface="Calibri" pitchFamily="34" charset="0"/>
              </a:rPr>
              <a:t>                      LEARNING</a:t>
            </a:r>
            <a:endParaRPr lang="en-IN" dirty="0">
              <a:solidFill>
                <a:schemeClr val="bg1"/>
              </a:solidFill>
              <a:effectLst>
                <a:outerShdw blurRad="38100" dist="38100" dir="2700000" algn="tl">
                  <a:srgbClr val="000000">
                    <a:alpha val="43137"/>
                  </a:srgbClr>
                </a:outerShdw>
              </a:effectLst>
              <a:latin typeface="Calibri" pitchFamily="34" charset="0"/>
            </a:endParaRPr>
          </a:p>
        </p:txBody>
      </p:sp>
    </p:spTree>
    <p:extLst>
      <p:ext uri="{BB962C8B-B14F-4D97-AF65-F5344CB8AC3E}">
        <p14:creationId xmlns="" xmlns:p14="http://schemas.microsoft.com/office/powerpoint/2010/main" val="984313211"/>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1115</Words>
  <Application>Microsoft Office PowerPoint</Application>
  <PresentationFormat>On-screen Show (4:3)</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TOTTOCHAN</vt:lpstr>
      <vt:lpstr>Introduction and Summary</vt:lpstr>
      <vt:lpstr>Slide 3</vt:lpstr>
      <vt:lpstr>Slide 4</vt:lpstr>
      <vt:lpstr>Slide 5</vt:lpstr>
      <vt:lpstr>Slide 6</vt:lpstr>
      <vt:lpstr>Slide 7</vt:lpstr>
      <vt:lpstr>    THEMES</vt:lpstr>
      <vt:lpstr>Slide 9</vt:lpstr>
      <vt:lpstr>Slide 10</vt:lpstr>
      <vt:lpstr>Slide 11</vt:lpstr>
      <vt:lpstr>     CHARACTER ANALYSIS</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TOTTOCHAN</dc:title>
  <dc:creator>Mitali Sangal</dc:creator>
  <cp:lastModifiedBy>admin</cp:lastModifiedBy>
  <cp:revision>29</cp:revision>
  <dcterms:created xsi:type="dcterms:W3CDTF">2006-08-16T00:00:00Z</dcterms:created>
  <dcterms:modified xsi:type="dcterms:W3CDTF">2017-06-10T03:30:23Z</dcterms:modified>
</cp:coreProperties>
</file>