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70" r:id="rId14"/>
    <p:sldId id="271" r:id="rId15"/>
    <p:sldId id="272"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1" d="100"/>
          <a:sy n="61" d="100"/>
        </p:scale>
        <p:origin x="-1349"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78FD78-BFFA-4FD5-81DF-82AA06491BF4}" type="datetimeFigureOut">
              <a:rPr lang="en-US" smtClean="0"/>
              <a:pPr/>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0B5BF-8DC6-4F9B-92E0-C8E77746436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78FD78-BFFA-4FD5-81DF-82AA06491BF4}" type="datetimeFigureOut">
              <a:rPr lang="en-US" smtClean="0"/>
              <a:pPr/>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0B5BF-8DC6-4F9B-92E0-C8E7774643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78FD78-BFFA-4FD5-81DF-82AA06491BF4}" type="datetimeFigureOut">
              <a:rPr lang="en-US" smtClean="0"/>
              <a:pPr/>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0B5BF-8DC6-4F9B-92E0-C8E7774643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78FD78-BFFA-4FD5-81DF-82AA06491BF4}" type="datetimeFigureOut">
              <a:rPr lang="en-US" smtClean="0"/>
              <a:pPr/>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0B5BF-8DC6-4F9B-92E0-C8E7774643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78FD78-BFFA-4FD5-81DF-82AA06491BF4}" type="datetimeFigureOut">
              <a:rPr lang="en-US" smtClean="0"/>
              <a:pPr/>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0B5BF-8DC6-4F9B-92E0-C8E77746436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78FD78-BFFA-4FD5-81DF-82AA06491BF4}" type="datetimeFigureOut">
              <a:rPr lang="en-US" smtClean="0"/>
              <a:pPr/>
              <a:t>3/16/2018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80B5BF-8DC6-4F9B-92E0-C8E7774643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78FD78-BFFA-4FD5-81DF-82AA06491BF4}" type="datetimeFigureOut">
              <a:rPr lang="en-US" smtClean="0"/>
              <a:pPr/>
              <a:t>3/16/2018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80B5BF-8DC6-4F9B-92E0-C8E7774643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78FD78-BFFA-4FD5-81DF-82AA06491BF4}" type="datetimeFigureOut">
              <a:rPr lang="en-US" smtClean="0"/>
              <a:pPr/>
              <a:t>3/16/2018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80B5BF-8DC6-4F9B-92E0-C8E7774643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78FD78-BFFA-4FD5-81DF-82AA06491BF4}" type="datetimeFigureOut">
              <a:rPr lang="en-US" smtClean="0"/>
              <a:pPr/>
              <a:t>3/16/2018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80B5BF-8DC6-4F9B-92E0-C8E7774643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78FD78-BFFA-4FD5-81DF-82AA06491BF4}" type="datetimeFigureOut">
              <a:rPr lang="en-US" smtClean="0"/>
              <a:pPr/>
              <a:t>3/16/2018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80B5BF-8DC6-4F9B-92E0-C8E7774643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78FD78-BFFA-4FD5-81DF-82AA06491BF4}" type="datetimeFigureOut">
              <a:rPr lang="en-US" smtClean="0"/>
              <a:pPr/>
              <a:t>3/16/2018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80B5BF-8DC6-4F9B-92E0-C8E77746436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78FD78-BFFA-4FD5-81DF-82AA06491BF4}" type="datetimeFigureOut">
              <a:rPr lang="en-US" smtClean="0"/>
              <a:pPr/>
              <a:t>3/16/2018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80B5BF-8DC6-4F9B-92E0-C8E7774643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Analysis of Algorithms: </a:t>
            </a:r>
            <a:r>
              <a:rPr lang="en-US" dirty="0"/>
              <a:t>Introduction, What to Count and Consider, Rates of Growth, Sequential Search Analysis.</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Rates of growth</a:t>
            </a:r>
            <a:endParaRPr lang="en-US" dirty="0"/>
          </a:p>
        </p:txBody>
      </p:sp>
      <p:sp>
        <p:nvSpPr>
          <p:cNvPr id="3" name="Content Placeholder 2"/>
          <p:cNvSpPr>
            <a:spLocks noGrp="1"/>
          </p:cNvSpPr>
          <p:nvPr>
            <p:ph idx="1"/>
          </p:nvPr>
        </p:nvSpPr>
        <p:spPr/>
        <p:txBody>
          <a:bodyPr/>
          <a:lstStyle/>
          <a:p>
            <a:r>
              <a:rPr lang="en-US" dirty="0" smtClean="0"/>
              <a:t>While doing the analysis of algorithms more than the exact number of operations performed by the algorithm it is the rate of increase in operations as the size of the problem increases is of </a:t>
            </a:r>
            <a:r>
              <a:rPr lang="en-US" smtClean="0"/>
              <a:t>more importance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Rate of increase in algorithms</a:t>
            </a:r>
            <a:endParaRPr lang="en-US" dirty="0"/>
          </a:p>
        </p:txBody>
      </p:sp>
      <p:pic>
        <p:nvPicPr>
          <p:cNvPr id="4" name="Content Placeholder 3" descr="alg-tab.jpg"/>
          <p:cNvPicPr>
            <a:picLocks noGrp="1" noChangeAspect="1"/>
          </p:cNvPicPr>
          <p:nvPr>
            <p:ph idx="1"/>
          </p:nvPr>
        </p:nvPicPr>
        <p:blipFill>
          <a:blip r:embed="rId2"/>
          <a:stretch>
            <a:fillRect/>
          </a:stretch>
        </p:blipFill>
        <p:spPr>
          <a:xfrm>
            <a:off x="1004887" y="2001044"/>
            <a:ext cx="7134225" cy="372427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Analysis of sequential search algorithm</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err="1" smtClean="0"/>
              <a:t>Sequentialsearch</a:t>
            </a:r>
            <a:r>
              <a:rPr lang="en-US" dirty="0" smtClean="0"/>
              <a:t>(</a:t>
            </a:r>
            <a:r>
              <a:rPr lang="en-US" dirty="0" err="1" smtClean="0"/>
              <a:t>list,value,N</a:t>
            </a:r>
            <a:r>
              <a:rPr lang="en-US" dirty="0" smtClean="0"/>
              <a:t>)</a:t>
            </a:r>
          </a:p>
          <a:p>
            <a:pPr>
              <a:buNone/>
            </a:pPr>
            <a:r>
              <a:rPr lang="en-US" dirty="0" smtClean="0"/>
              <a:t>List the elements to be searched</a:t>
            </a:r>
          </a:p>
          <a:p>
            <a:pPr>
              <a:buNone/>
            </a:pPr>
            <a:r>
              <a:rPr lang="en-US" dirty="0" smtClean="0"/>
              <a:t>Value – the value being searched for</a:t>
            </a:r>
          </a:p>
          <a:p>
            <a:pPr>
              <a:buNone/>
            </a:pPr>
            <a:r>
              <a:rPr lang="en-US" dirty="0" smtClean="0"/>
              <a:t>N-the number of elements in the list</a:t>
            </a:r>
          </a:p>
          <a:p>
            <a:pPr>
              <a:buNone/>
            </a:pPr>
            <a:r>
              <a:rPr lang="en-US" dirty="0" smtClean="0"/>
              <a:t>For </a:t>
            </a:r>
            <a:r>
              <a:rPr lang="en-US" dirty="0" err="1" smtClean="0"/>
              <a:t>i</a:t>
            </a:r>
            <a:r>
              <a:rPr lang="en-US" dirty="0" smtClean="0"/>
              <a:t>= 1 to N</a:t>
            </a:r>
          </a:p>
          <a:p>
            <a:pPr>
              <a:buNone/>
            </a:pPr>
            <a:r>
              <a:rPr lang="en-US" dirty="0" smtClean="0"/>
              <a:t>  if(Value=list[</a:t>
            </a:r>
            <a:r>
              <a:rPr lang="en-US" dirty="0" err="1" smtClean="0"/>
              <a:t>i</a:t>
            </a:r>
            <a:r>
              <a:rPr lang="en-US" dirty="0" smtClean="0"/>
              <a:t>])</a:t>
            </a:r>
          </a:p>
          <a:p>
            <a:pPr>
              <a:buNone/>
            </a:pPr>
            <a:r>
              <a:rPr lang="en-US" dirty="0" smtClean="0"/>
              <a:t>     return </a:t>
            </a:r>
            <a:r>
              <a:rPr lang="en-US" dirty="0" err="1" smtClean="0"/>
              <a:t>i</a:t>
            </a:r>
            <a:endParaRPr lang="en-US" dirty="0" smtClean="0"/>
          </a:p>
          <a:p>
            <a:pPr>
              <a:buNone/>
            </a:pPr>
            <a:r>
              <a:rPr lang="en-US" dirty="0" smtClean="0"/>
              <a:t>    End if</a:t>
            </a:r>
          </a:p>
          <a:p>
            <a:pPr>
              <a:buNone/>
            </a:pPr>
            <a:r>
              <a:rPr lang="en-US" dirty="0" smtClean="0"/>
              <a:t>End for</a:t>
            </a:r>
          </a:p>
          <a:p>
            <a:pPr>
              <a:buNone/>
            </a:pPr>
            <a:r>
              <a:rPr lang="en-US" dirty="0" smtClean="0"/>
              <a:t>Return 0</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Worst case analysis</a:t>
            </a:r>
            <a:endParaRPr lang="en-US" dirty="0"/>
          </a:p>
        </p:txBody>
      </p:sp>
      <p:sp>
        <p:nvSpPr>
          <p:cNvPr id="3" name="Content Placeholder 2"/>
          <p:cNvSpPr>
            <a:spLocks noGrp="1"/>
          </p:cNvSpPr>
          <p:nvPr>
            <p:ph idx="1"/>
          </p:nvPr>
        </p:nvSpPr>
        <p:spPr/>
        <p:txBody>
          <a:bodyPr/>
          <a:lstStyle/>
          <a:p>
            <a:r>
              <a:rPr lang="en-US" dirty="0" smtClean="0"/>
              <a:t>Two worst cases</a:t>
            </a:r>
          </a:p>
          <a:p>
            <a:pPr lvl="1"/>
            <a:r>
              <a:rPr lang="en-US" dirty="0" smtClean="0"/>
              <a:t>The value being searched matches the last element in the list</a:t>
            </a:r>
          </a:p>
          <a:p>
            <a:pPr lvl="1"/>
            <a:r>
              <a:rPr lang="en-US" dirty="0" smtClean="0"/>
              <a:t>The value being searched is not present in the list</a:t>
            </a:r>
          </a:p>
          <a:p>
            <a:pPr lvl="1">
              <a:buNone/>
            </a:pPr>
            <a:r>
              <a:rPr lang="en-US" dirty="0" smtClean="0"/>
              <a:t>Since the elements are unique(assumption) in both cases N comparisons would be made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Case analysis</a:t>
            </a:r>
            <a:endParaRPr lang="en-US" dirty="0"/>
          </a:p>
        </p:txBody>
      </p:sp>
      <p:sp>
        <p:nvSpPr>
          <p:cNvPr id="3" name="Content Placeholder 2"/>
          <p:cNvSpPr>
            <a:spLocks noGrp="1"/>
          </p:cNvSpPr>
          <p:nvPr>
            <p:ph idx="1"/>
          </p:nvPr>
        </p:nvSpPr>
        <p:spPr/>
        <p:txBody>
          <a:bodyPr/>
          <a:lstStyle/>
          <a:p>
            <a:r>
              <a:rPr lang="en-US" dirty="0" smtClean="0"/>
              <a:t>Two cases</a:t>
            </a:r>
          </a:p>
          <a:p>
            <a:pPr lvl="1"/>
            <a:r>
              <a:rPr lang="en-US" dirty="0" smtClean="0"/>
              <a:t>The first assumes that the search is always successful</a:t>
            </a:r>
          </a:p>
          <a:p>
            <a:pPr lvl="1"/>
            <a:r>
              <a:rPr lang="en-US" dirty="0" smtClean="0"/>
              <a:t>The second assumes that the value being searched will sometimes not be found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the value being searched is present in the list ,it can be present at any one of the N places</a:t>
            </a:r>
          </a:p>
          <a:p>
            <a:r>
              <a:rPr lang="en-US" dirty="0" smtClean="0"/>
              <a:t>There is a probability of 1/N for each potential location</a:t>
            </a:r>
          </a:p>
          <a:p>
            <a:r>
              <a:rPr lang="en-US" dirty="0" smtClean="0"/>
              <a:t>A(N)= (N+1)/2</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case</a:t>
            </a:r>
            <a:endParaRPr lang="en-US" dirty="0"/>
          </a:p>
        </p:txBody>
      </p:sp>
      <p:sp>
        <p:nvSpPr>
          <p:cNvPr id="3" name="Content Placeholder 2"/>
          <p:cNvSpPr>
            <a:spLocks noGrp="1"/>
          </p:cNvSpPr>
          <p:nvPr>
            <p:ph idx="1"/>
          </p:nvPr>
        </p:nvSpPr>
        <p:spPr/>
        <p:txBody>
          <a:bodyPr/>
          <a:lstStyle/>
          <a:p>
            <a:r>
              <a:rPr lang="en-US" dirty="0" smtClean="0"/>
              <a:t>There will be N comparisons</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1600200"/>
          <a:ext cx="8229600" cy="222504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Algorithm</a:t>
                      </a:r>
                      <a:endParaRPr lang="en-US" dirty="0"/>
                    </a:p>
                  </a:txBody>
                  <a:tcPr/>
                </a:tc>
                <a:tc>
                  <a:txBody>
                    <a:bodyPr/>
                    <a:lstStyle/>
                    <a:p>
                      <a:r>
                        <a:rPr lang="en-US" dirty="0" smtClean="0"/>
                        <a:t>Efficiency</a:t>
                      </a:r>
                      <a:endParaRPr lang="en-US" dirty="0"/>
                    </a:p>
                  </a:txBody>
                  <a:tcPr/>
                </a:tc>
              </a:tr>
              <a:tr h="370840">
                <a:tc>
                  <a:txBody>
                    <a:bodyPr/>
                    <a:lstStyle/>
                    <a:p>
                      <a:r>
                        <a:rPr lang="en-US" dirty="0" smtClean="0"/>
                        <a:t>Linear Search</a:t>
                      </a:r>
                      <a:endParaRPr lang="en-US" dirty="0"/>
                    </a:p>
                  </a:txBody>
                  <a:tcPr/>
                </a:tc>
                <a:tc>
                  <a:txBody>
                    <a:bodyPr/>
                    <a:lstStyle/>
                    <a:p>
                      <a:r>
                        <a:rPr lang="en-US" dirty="0" smtClean="0"/>
                        <a:t>O(n)</a:t>
                      </a:r>
                      <a:endParaRPr lang="en-US" dirty="0"/>
                    </a:p>
                  </a:txBody>
                  <a:tcPr/>
                </a:tc>
              </a:tr>
              <a:tr h="370840">
                <a:tc>
                  <a:txBody>
                    <a:bodyPr/>
                    <a:lstStyle/>
                    <a:p>
                      <a:r>
                        <a:rPr lang="en-US" dirty="0" smtClean="0"/>
                        <a:t>Binary Search</a:t>
                      </a:r>
                      <a:endParaRPr lang="en-US" dirty="0"/>
                    </a:p>
                  </a:txBody>
                  <a:tcPr/>
                </a:tc>
                <a:tc>
                  <a:txBody>
                    <a:bodyPr/>
                    <a:lstStyle/>
                    <a:p>
                      <a:r>
                        <a:rPr lang="en-US" dirty="0" smtClean="0"/>
                        <a:t>O(log</a:t>
                      </a:r>
                      <a:r>
                        <a:rPr lang="en-US" baseline="-25000" dirty="0" smtClean="0"/>
                        <a:t>2</a:t>
                      </a:r>
                      <a:r>
                        <a:rPr lang="en-US" dirty="0" smtClean="0"/>
                        <a:t> n)    </a:t>
                      </a:r>
                      <a:endParaRPr lang="en-US" dirty="0"/>
                    </a:p>
                  </a:txBody>
                  <a:tcPr/>
                </a:tc>
              </a:tr>
              <a:tr h="370840">
                <a:tc>
                  <a:txBody>
                    <a:bodyPr/>
                    <a:lstStyle/>
                    <a:p>
                      <a:r>
                        <a:rPr lang="en-US" dirty="0" smtClean="0"/>
                        <a:t>Bubble Sort</a:t>
                      </a:r>
                      <a:endParaRPr lang="en-US" dirty="0"/>
                    </a:p>
                  </a:txBody>
                  <a:tcPr/>
                </a:tc>
                <a:tc>
                  <a:txBody>
                    <a:bodyPr/>
                    <a:lstStyle/>
                    <a:p>
                      <a:r>
                        <a:rPr lang="en-US" dirty="0" smtClean="0"/>
                        <a:t>O(n</a:t>
                      </a:r>
                      <a:r>
                        <a:rPr lang="en-US" baseline="30000" dirty="0" smtClean="0"/>
                        <a:t>2</a:t>
                      </a:r>
                      <a:r>
                        <a:rPr lang="en-US" dirty="0" smtClean="0"/>
                        <a:t>) –[</a:t>
                      </a:r>
                      <a:r>
                        <a:rPr lang="en-US" dirty="0" err="1" smtClean="0"/>
                        <a:t>wc</a:t>
                      </a:r>
                      <a:r>
                        <a:rPr lang="en-US" dirty="0" smtClean="0"/>
                        <a:t>]</a:t>
                      </a:r>
                      <a:r>
                        <a:rPr lang="en-US" baseline="0" dirty="0" smtClean="0"/>
                        <a:t> O(n</a:t>
                      </a:r>
                      <a:r>
                        <a:rPr lang="en-US" baseline="30000" dirty="0" smtClean="0"/>
                        <a:t>2</a:t>
                      </a:r>
                      <a:r>
                        <a:rPr lang="en-US" baseline="0" dirty="0" smtClean="0"/>
                        <a:t>) [AC]  O(n</a:t>
                      </a:r>
                      <a:r>
                        <a:rPr lang="en-US" baseline="30000" dirty="0" smtClean="0"/>
                        <a:t>2</a:t>
                      </a:r>
                      <a:r>
                        <a:rPr lang="en-US" baseline="0" dirty="0" smtClean="0"/>
                        <a:t>) [BC]</a:t>
                      </a:r>
                      <a:endParaRPr lang="en-US" dirty="0"/>
                    </a:p>
                  </a:txBody>
                  <a:tcPr/>
                </a:tc>
              </a:tr>
              <a:tr h="370840">
                <a:tc>
                  <a:txBody>
                    <a:bodyPr/>
                    <a:lstStyle/>
                    <a:p>
                      <a:r>
                        <a:rPr lang="en-US" dirty="0" smtClean="0"/>
                        <a:t>Selection Sort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a:t>
                      </a:r>
                      <a:r>
                        <a:rPr lang="en-US" baseline="30000" dirty="0" smtClean="0"/>
                        <a:t>2</a:t>
                      </a:r>
                      <a:r>
                        <a:rPr lang="en-US" dirty="0" smtClean="0"/>
                        <a:t>) –[</a:t>
                      </a:r>
                      <a:r>
                        <a:rPr lang="en-US" dirty="0" err="1" smtClean="0"/>
                        <a:t>wc</a:t>
                      </a:r>
                      <a:r>
                        <a:rPr lang="en-US" dirty="0" smtClean="0"/>
                        <a:t>]</a:t>
                      </a:r>
                      <a:r>
                        <a:rPr lang="en-US" baseline="0" dirty="0" smtClean="0"/>
                        <a:t> O(n</a:t>
                      </a:r>
                      <a:r>
                        <a:rPr lang="en-US" baseline="30000" dirty="0" smtClean="0"/>
                        <a:t>2</a:t>
                      </a:r>
                      <a:r>
                        <a:rPr lang="en-US" baseline="0" dirty="0" smtClean="0"/>
                        <a:t>) [AC]  O(n</a:t>
                      </a:r>
                      <a:r>
                        <a:rPr lang="en-US" baseline="30000" dirty="0" smtClean="0"/>
                        <a:t>2</a:t>
                      </a:r>
                      <a:r>
                        <a:rPr lang="en-US" baseline="0" dirty="0" smtClean="0"/>
                        <a:t>) [BC]</a:t>
                      </a:r>
                      <a:endParaRPr lang="en-US" dirty="0"/>
                    </a:p>
                  </a:txBody>
                  <a:tcPr/>
                </a:tc>
              </a:tr>
              <a:tr h="370840">
                <a:tc>
                  <a:txBody>
                    <a:bodyPr/>
                    <a:lstStyle/>
                    <a:p>
                      <a:r>
                        <a:rPr lang="en-US" dirty="0" smtClean="0"/>
                        <a:t>Insertion Sort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a:t>
                      </a:r>
                      <a:r>
                        <a:rPr lang="en-US" baseline="30000" dirty="0" smtClean="0"/>
                        <a:t>2</a:t>
                      </a:r>
                      <a:r>
                        <a:rPr lang="en-US" dirty="0" smtClean="0"/>
                        <a:t>) –[</a:t>
                      </a:r>
                      <a:r>
                        <a:rPr lang="en-US" dirty="0" err="1" smtClean="0"/>
                        <a:t>wc</a:t>
                      </a:r>
                      <a:r>
                        <a:rPr lang="en-US" dirty="0" smtClean="0"/>
                        <a:t>]</a:t>
                      </a:r>
                      <a:r>
                        <a:rPr lang="en-US" baseline="0" dirty="0" smtClean="0"/>
                        <a:t> O(n</a:t>
                      </a:r>
                      <a:r>
                        <a:rPr lang="en-US" baseline="30000" dirty="0" smtClean="0"/>
                        <a:t>2</a:t>
                      </a:r>
                      <a:r>
                        <a:rPr lang="en-US" baseline="0" dirty="0" smtClean="0"/>
                        <a:t>) [AC]  O(n-1)[BC]</a:t>
                      </a:r>
                      <a:endParaRPr lang="en-US"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normAutofit fontScale="77500" lnSpcReduction="20000"/>
          </a:bodyPr>
          <a:lstStyle/>
          <a:p>
            <a:r>
              <a:rPr lang="en-US" dirty="0"/>
              <a:t>An algorithm is a finite set of instructions that if followed accomplishes a particular </a:t>
            </a:r>
            <a:r>
              <a:rPr lang="en-US" dirty="0" smtClean="0"/>
              <a:t>task</a:t>
            </a:r>
          </a:p>
          <a:p>
            <a:r>
              <a:rPr lang="en-US" dirty="0" smtClean="0"/>
              <a:t> </a:t>
            </a:r>
            <a:r>
              <a:rPr lang="en-US" dirty="0"/>
              <a:t>All algorithms must satisfy the following criteria:</a:t>
            </a:r>
          </a:p>
          <a:p>
            <a:pPr lvl="1"/>
            <a:r>
              <a:rPr lang="en-US" dirty="0"/>
              <a:t>Input- There are zero or more quantities that are externally supplied</a:t>
            </a:r>
          </a:p>
          <a:p>
            <a:pPr lvl="1"/>
            <a:r>
              <a:rPr lang="en-US" dirty="0"/>
              <a:t>Output- At least one quantity is produced</a:t>
            </a:r>
          </a:p>
          <a:p>
            <a:pPr lvl="1"/>
            <a:r>
              <a:rPr lang="en-US" dirty="0"/>
              <a:t>Definiteness- Each instruction is clear and unambiguous</a:t>
            </a:r>
          </a:p>
          <a:p>
            <a:pPr lvl="1"/>
            <a:r>
              <a:rPr lang="en-US" dirty="0"/>
              <a:t>Finiteness- If we trace out the instructions of an algorithm then for all cases the algorithm terminates after a finite number of steps</a:t>
            </a:r>
          </a:p>
          <a:p>
            <a:pPr lvl="1"/>
            <a:r>
              <a:rPr lang="en-US" dirty="0"/>
              <a:t>Effectiveness- Every instruction must be basic enough to be carried out, in principle, by a person using only pencil and paper; it also must be feasible</a:t>
            </a:r>
          </a:p>
          <a:p>
            <a:pPr>
              <a:buNone/>
            </a:pPr>
            <a:r>
              <a:rPr lang="en-US" dirty="0"/>
              <a:t>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count and consider?</a:t>
            </a:r>
            <a:endParaRPr lang="en-US" dirty="0"/>
          </a:p>
        </p:txBody>
      </p:sp>
      <p:sp>
        <p:nvSpPr>
          <p:cNvPr id="3" name="Content Placeholder 2"/>
          <p:cNvSpPr>
            <a:spLocks noGrp="1"/>
          </p:cNvSpPr>
          <p:nvPr>
            <p:ph idx="1"/>
          </p:nvPr>
        </p:nvSpPr>
        <p:spPr/>
        <p:txBody>
          <a:bodyPr/>
          <a:lstStyle/>
          <a:p>
            <a:r>
              <a:rPr lang="en-US" dirty="0" smtClean="0"/>
              <a:t>An algorithm may consist of several operations</a:t>
            </a:r>
          </a:p>
          <a:p>
            <a:r>
              <a:rPr lang="en-US" dirty="0" smtClean="0"/>
              <a:t>May not be possible to count every one of them as a function of N(number of inputs)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a:t>
            </a:r>
            <a:r>
              <a:rPr lang="en-US" dirty="0" err="1" smtClean="0"/>
              <a:t>algo</a:t>
            </a:r>
            <a:r>
              <a:rPr lang="en-US" dirty="0" smtClean="0"/>
              <a:t> to count the number of characters in a file</a:t>
            </a:r>
            <a:endParaRPr lang="en-US" dirty="0"/>
          </a:p>
        </p:txBody>
      </p:sp>
      <p:sp>
        <p:nvSpPr>
          <p:cNvPr id="3" name="Content Placeholder 2"/>
          <p:cNvSpPr>
            <a:spLocks noGrp="1"/>
          </p:cNvSpPr>
          <p:nvPr>
            <p:ph idx="1"/>
          </p:nvPr>
        </p:nvSpPr>
        <p:spPr>
          <a:xfrm>
            <a:off x="381000" y="1143000"/>
            <a:ext cx="8229600" cy="3429000"/>
          </a:xfrm>
        </p:spPr>
        <p:txBody>
          <a:bodyPr>
            <a:normAutofit fontScale="85000" lnSpcReduction="20000"/>
          </a:bodyPr>
          <a:lstStyle/>
          <a:p>
            <a:r>
              <a:rPr lang="en-US" dirty="0" smtClean="0"/>
              <a:t>Count=0</a:t>
            </a:r>
          </a:p>
          <a:p>
            <a:r>
              <a:rPr lang="en-US" dirty="0" smtClean="0"/>
              <a:t>While there are more characters in the file do</a:t>
            </a:r>
          </a:p>
          <a:p>
            <a:pPr lvl="1"/>
            <a:r>
              <a:rPr lang="en-US" dirty="0" smtClean="0"/>
              <a:t>Increment count by 1</a:t>
            </a:r>
          </a:p>
          <a:p>
            <a:pPr lvl="1"/>
            <a:r>
              <a:rPr lang="en-US" dirty="0" smtClean="0"/>
              <a:t>Get the next character</a:t>
            </a:r>
          </a:p>
          <a:p>
            <a:r>
              <a:rPr lang="en-US" dirty="0" smtClean="0"/>
              <a:t>End while</a:t>
            </a:r>
          </a:p>
          <a:p>
            <a:r>
              <a:rPr lang="en-US" dirty="0" smtClean="0"/>
              <a:t>Print count</a:t>
            </a:r>
          </a:p>
          <a:p>
            <a:r>
              <a:rPr lang="en-US" dirty="0" smtClean="0"/>
              <a:t>If there are 500 characters then Total number of operations is </a:t>
            </a:r>
            <a:endParaRPr lang="en-US" dirty="0"/>
          </a:p>
        </p:txBody>
      </p:sp>
      <p:graphicFrame>
        <p:nvGraphicFramePr>
          <p:cNvPr id="4" name="Table 3"/>
          <p:cNvGraphicFramePr>
            <a:graphicFrameLocks noGrp="1"/>
          </p:cNvGraphicFramePr>
          <p:nvPr/>
        </p:nvGraphicFramePr>
        <p:xfrm>
          <a:off x="1143000" y="4419600"/>
          <a:ext cx="6096000" cy="1854200"/>
        </p:xfrm>
        <a:graphic>
          <a:graphicData uri="http://schemas.openxmlformats.org/drawingml/2006/table">
            <a:tbl>
              <a:tblPr firstRow="1" bandRow="1">
                <a:tableStyleId>{5C22544A-7EE6-4342-B048-85BDC9FD1C3A}</a:tableStyleId>
              </a:tblPr>
              <a:tblGrid>
                <a:gridCol w="3048000"/>
                <a:gridCol w="3048000"/>
              </a:tblGrid>
              <a:tr h="370840">
                <a:tc>
                  <a:txBody>
                    <a:bodyPr/>
                    <a:lstStyle/>
                    <a:p>
                      <a:endParaRPr lang="en-US" dirty="0"/>
                    </a:p>
                  </a:txBody>
                  <a:tcPr/>
                </a:tc>
                <a:tc>
                  <a:txBody>
                    <a:bodyPr/>
                    <a:lstStyle/>
                    <a:p>
                      <a:endParaRPr lang="en-US"/>
                    </a:p>
                  </a:txBody>
                  <a:tcPr/>
                </a:tc>
              </a:tr>
              <a:tr h="370840">
                <a:tc>
                  <a:txBody>
                    <a:bodyPr/>
                    <a:lstStyle/>
                    <a:p>
                      <a:r>
                        <a:rPr lang="en-US" dirty="0" err="1" smtClean="0"/>
                        <a:t>Intializations</a:t>
                      </a:r>
                      <a:endParaRPr lang="en-US" dirty="0"/>
                    </a:p>
                  </a:txBody>
                  <a:tcPr/>
                </a:tc>
                <a:tc>
                  <a:txBody>
                    <a:bodyPr/>
                    <a:lstStyle/>
                    <a:p>
                      <a:r>
                        <a:rPr lang="en-US" dirty="0" smtClean="0"/>
                        <a:t>1</a:t>
                      </a:r>
                      <a:endParaRPr lang="en-US" dirty="0"/>
                    </a:p>
                  </a:txBody>
                  <a:tcPr/>
                </a:tc>
              </a:tr>
              <a:tr h="370840">
                <a:tc>
                  <a:txBody>
                    <a:bodyPr/>
                    <a:lstStyle/>
                    <a:p>
                      <a:r>
                        <a:rPr lang="en-US" dirty="0" smtClean="0"/>
                        <a:t>Increments</a:t>
                      </a:r>
                      <a:endParaRPr lang="en-US" dirty="0"/>
                    </a:p>
                  </a:txBody>
                  <a:tcPr/>
                </a:tc>
                <a:tc>
                  <a:txBody>
                    <a:bodyPr/>
                    <a:lstStyle/>
                    <a:p>
                      <a:r>
                        <a:rPr lang="en-US" dirty="0" smtClean="0"/>
                        <a:t>500</a:t>
                      </a:r>
                      <a:endParaRPr lang="en-US" dirty="0"/>
                    </a:p>
                  </a:txBody>
                  <a:tcPr/>
                </a:tc>
              </a:tr>
              <a:tr h="370840">
                <a:tc>
                  <a:txBody>
                    <a:bodyPr/>
                    <a:lstStyle/>
                    <a:p>
                      <a:r>
                        <a:rPr lang="en-US" dirty="0" smtClean="0"/>
                        <a:t>Conditional</a:t>
                      </a:r>
                      <a:r>
                        <a:rPr lang="en-US" baseline="0" dirty="0" smtClean="0"/>
                        <a:t> checks</a:t>
                      </a:r>
                      <a:endParaRPr lang="en-US" dirty="0"/>
                    </a:p>
                  </a:txBody>
                  <a:tcPr/>
                </a:tc>
                <a:tc>
                  <a:txBody>
                    <a:bodyPr/>
                    <a:lstStyle/>
                    <a:p>
                      <a:r>
                        <a:rPr lang="en-US" dirty="0" smtClean="0"/>
                        <a:t>500+1</a:t>
                      </a:r>
                      <a:endParaRPr lang="en-US" dirty="0"/>
                    </a:p>
                  </a:txBody>
                  <a:tcPr/>
                </a:tc>
              </a:tr>
              <a:tr h="370840">
                <a:tc>
                  <a:txBody>
                    <a:bodyPr/>
                    <a:lstStyle/>
                    <a:p>
                      <a:r>
                        <a:rPr lang="en-US" dirty="0" smtClean="0"/>
                        <a:t>Printing</a:t>
                      </a:r>
                      <a:endParaRPr lang="en-US" dirty="0"/>
                    </a:p>
                  </a:txBody>
                  <a:tcPr/>
                </a:tc>
                <a:tc>
                  <a:txBody>
                    <a:bodyPr/>
                    <a:lstStyle/>
                    <a:p>
                      <a:r>
                        <a:rPr lang="en-US" dirty="0" smtClean="0"/>
                        <a:t>1</a:t>
                      </a:r>
                      <a:endParaRPr lang="en-US"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number of initialization and printing operations remain same for a file of any size</a:t>
            </a:r>
          </a:p>
          <a:p>
            <a:r>
              <a:rPr lang="en-US" dirty="0" smtClean="0"/>
              <a:t>Identify which is the significant operation/s in the algorithm</a:t>
            </a:r>
          </a:p>
          <a:p>
            <a:r>
              <a:rPr lang="en-US" dirty="0" smtClean="0"/>
              <a:t>Once that is decided we should determine which of these operations are integral to the algorithm and which merely contribute to the overheads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significant operations</a:t>
            </a:r>
            <a:endParaRPr lang="en-US" dirty="0"/>
          </a:p>
        </p:txBody>
      </p:sp>
      <p:sp>
        <p:nvSpPr>
          <p:cNvPr id="3" name="Content Placeholder 2"/>
          <p:cNvSpPr>
            <a:spLocks noGrp="1"/>
          </p:cNvSpPr>
          <p:nvPr>
            <p:ph idx="1"/>
          </p:nvPr>
        </p:nvSpPr>
        <p:spPr/>
        <p:txBody>
          <a:bodyPr/>
          <a:lstStyle/>
          <a:p>
            <a:r>
              <a:rPr lang="en-US" dirty="0" smtClean="0"/>
              <a:t>Comparison</a:t>
            </a:r>
          </a:p>
          <a:p>
            <a:r>
              <a:rPr lang="en-US" dirty="0" smtClean="0"/>
              <a:t>arithmetic</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Cases to consider during analysis</a:t>
            </a:r>
            <a:endParaRPr lang="en-US" dirty="0"/>
          </a:p>
        </p:txBody>
      </p:sp>
      <p:sp>
        <p:nvSpPr>
          <p:cNvPr id="3" name="Content Placeholder 2"/>
          <p:cNvSpPr>
            <a:spLocks noGrp="1"/>
          </p:cNvSpPr>
          <p:nvPr>
            <p:ph idx="1"/>
          </p:nvPr>
        </p:nvSpPr>
        <p:spPr/>
        <p:txBody>
          <a:bodyPr/>
          <a:lstStyle/>
          <a:p>
            <a:r>
              <a:rPr lang="en-US" dirty="0" smtClean="0"/>
              <a:t>Best case input</a:t>
            </a:r>
          </a:p>
          <a:p>
            <a:pPr lvl="1"/>
            <a:r>
              <a:rPr lang="en-US" dirty="0" smtClean="0"/>
              <a:t>Input set that allows an algorithm to perform most quickly</a:t>
            </a:r>
          </a:p>
          <a:p>
            <a:pPr lvl="1"/>
            <a:r>
              <a:rPr lang="en-US" dirty="0" smtClean="0"/>
              <a:t>The algorithm takes the shortest time to execute</a:t>
            </a:r>
          </a:p>
          <a:p>
            <a:pPr lvl="1"/>
            <a:r>
              <a:rPr lang="en-US" dirty="0" smtClean="0"/>
              <a:t>Ex- search- if the value is found in the first location</a:t>
            </a:r>
          </a:p>
          <a:p>
            <a:pPr lvl="1"/>
            <a:r>
              <a:rPr lang="en-US" dirty="0" smtClean="0"/>
              <a:t>Best case will result in a constant time of 1</a:t>
            </a:r>
          </a:p>
          <a:p>
            <a:pPr lvl="1">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Worst case input</a:t>
            </a:r>
          </a:p>
          <a:p>
            <a:pPr lvl="1"/>
            <a:r>
              <a:rPr lang="en-US" dirty="0" smtClean="0"/>
              <a:t>Input set that allows an algorithm to perform most slowly</a:t>
            </a:r>
          </a:p>
          <a:p>
            <a:pPr lvl="1"/>
            <a:r>
              <a:rPr lang="en-US" dirty="0" smtClean="0"/>
              <a:t>Is an important analysis because it gives us an idea of the most time an algorithm will ever take</a:t>
            </a:r>
          </a:p>
          <a:p>
            <a:pPr lvl="1"/>
            <a:r>
              <a:rPr lang="en-US" dirty="0" smtClean="0"/>
              <a:t>Ex- search- value is in the last or not in the list</a:t>
            </a:r>
          </a:p>
          <a:p>
            <a:pPr lvl="1"/>
            <a:r>
              <a:rPr lang="en-US" dirty="0" smtClean="0"/>
              <a:t>N comparisons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2400"/>
            <a:ext cx="8229600" cy="4525963"/>
          </a:xfrm>
        </p:spPr>
        <p:txBody>
          <a:bodyPr>
            <a:normAutofit fontScale="77500" lnSpcReduction="20000"/>
          </a:bodyPr>
          <a:lstStyle/>
          <a:p>
            <a:r>
              <a:rPr lang="en-US" dirty="0" smtClean="0"/>
              <a:t>Average case input</a:t>
            </a:r>
          </a:p>
          <a:p>
            <a:pPr lvl="1"/>
            <a:r>
              <a:rPr lang="en-US" dirty="0" smtClean="0"/>
              <a:t>Input set that allows an algorithm to give an average performance</a:t>
            </a:r>
          </a:p>
          <a:p>
            <a:pPr lvl="1"/>
            <a:r>
              <a:rPr lang="en-US" dirty="0" smtClean="0"/>
              <a:t>Four steps </a:t>
            </a:r>
            <a:endParaRPr lang="en-US" dirty="0"/>
          </a:p>
          <a:p>
            <a:pPr marL="1371600" lvl="2" indent="-457200">
              <a:buFont typeface="+mj-lt"/>
              <a:buAutoNum type="arabicPeriod"/>
            </a:pPr>
            <a:r>
              <a:rPr lang="en-US" dirty="0" smtClean="0"/>
              <a:t>Determine the number of different groups into which all possible input sets can be divided</a:t>
            </a:r>
          </a:p>
          <a:p>
            <a:pPr marL="1371600" lvl="2" indent="-457200">
              <a:buFont typeface="+mj-lt"/>
              <a:buAutoNum type="arabicPeriod"/>
            </a:pPr>
            <a:r>
              <a:rPr lang="en-US" dirty="0" smtClean="0"/>
              <a:t>Determine the probability that the input will come from each of these groups</a:t>
            </a:r>
          </a:p>
          <a:p>
            <a:pPr marL="1371600" lvl="2" indent="-457200">
              <a:buFont typeface="+mj-lt"/>
              <a:buAutoNum type="arabicPeriod"/>
            </a:pPr>
            <a:r>
              <a:rPr lang="en-US" dirty="0" smtClean="0"/>
              <a:t>Determine how long the algorithm will run for each of these groups. All of the input in each group should take the same amount of time and if they do not the group must be split into two separate groups</a:t>
            </a:r>
          </a:p>
          <a:p>
            <a:pPr marL="1371600" lvl="2" indent="-457200">
              <a:buFont typeface="+mj-lt"/>
              <a:buAutoNum type="arabicPeriod"/>
            </a:pPr>
            <a:r>
              <a:rPr lang="en-US" dirty="0" smtClean="0"/>
              <a:t>Calculate average case time using the formula:</a:t>
            </a:r>
          </a:p>
          <a:p>
            <a:pPr marL="1371600" lvl="2" indent="-457200">
              <a:buNone/>
            </a:pPr>
            <a:r>
              <a:rPr lang="en-US" dirty="0" smtClean="0"/>
              <a:t>                  m</a:t>
            </a:r>
          </a:p>
          <a:p>
            <a:pPr marL="1371600" lvl="2" indent="-457200">
              <a:buNone/>
            </a:pPr>
            <a:r>
              <a:rPr lang="en-US" dirty="0"/>
              <a:t> </a:t>
            </a:r>
            <a:r>
              <a:rPr lang="en-US" dirty="0" smtClean="0"/>
              <a:t>       A(n)=∑P</a:t>
            </a:r>
            <a:r>
              <a:rPr lang="en-US" baseline="-25000" dirty="0" smtClean="0"/>
              <a:t>i </a:t>
            </a:r>
            <a:r>
              <a:rPr lang="en-US" dirty="0" smtClean="0"/>
              <a:t>*</a:t>
            </a:r>
            <a:r>
              <a:rPr lang="en-US" dirty="0" err="1" smtClean="0"/>
              <a:t>t</a:t>
            </a:r>
            <a:r>
              <a:rPr lang="en-US" baseline="-25000" dirty="0" err="1" smtClean="0"/>
              <a:t>i</a:t>
            </a:r>
            <a:r>
              <a:rPr lang="en-US" baseline="-25000" dirty="0" smtClean="0"/>
              <a:t>                                            </a:t>
            </a:r>
          </a:p>
          <a:p>
            <a:pPr marL="1371600" lvl="2" indent="-457200">
              <a:buNone/>
            </a:pPr>
            <a:r>
              <a:rPr lang="en-US" baseline="-25000" dirty="0" smtClean="0"/>
              <a:t>                           </a:t>
            </a:r>
            <a:r>
              <a:rPr lang="en-US" baseline="-25000" dirty="0" err="1" smtClean="0"/>
              <a:t>i</a:t>
            </a:r>
            <a:r>
              <a:rPr lang="en-US" baseline="-25000" dirty="0" smtClean="0"/>
              <a:t>=1</a:t>
            </a:r>
            <a:endParaRPr lang="en-US" baseline="-25000" dirty="0"/>
          </a:p>
        </p:txBody>
      </p:sp>
      <p:graphicFrame>
        <p:nvGraphicFramePr>
          <p:cNvPr id="4" name="Table 3"/>
          <p:cNvGraphicFramePr>
            <a:graphicFrameLocks noGrp="1"/>
          </p:cNvGraphicFramePr>
          <p:nvPr/>
        </p:nvGraphicFramePr>
        <p:xfrm>
          <a:off x="1600200" y="4572000"/>
          <a:ext cx="6096000" cy="1648218"/>
        </p:xfrm>
        <a:graphic>
          <a:graphicData uri="http://schemas.openxmlformats.org/drawingml/2006/table">
            <a:tbl>
              <a:tblPr firstRow="1" bandRow="1">
                <a:tableStyleId>{5C22544A-7EE6-4342-B048-85BDC9FD1C3A}</a:tableStyleId>
              </a:tblPr>
              <a:tblGrid>
                <a:gridCol w="1219200"/>
                <a:gridCol w="4876800"/>
              </a:tblGrid>
              <a:tr h="265551">
                <a:tc>
                  <a:txBody>
                    <a:bodyPr/>
                    <a:lstStyle/>
                    <a:p>
                      <a:r>
                        <a:rPr lang="en-US" dirty="0" smtClean="0"/>
                        <a:t>n</a:t>
                      </a:r>
                      <a:endParaRPr lang="en-US" dirty="0"/>
                    </a:p>
                  </a:txBody>
                  <a:tcPr/>
                </a:tc>
                <a:tc>
                  <a:txBody>
                    <a:bodyPr/>
                    <a:lstStyle/>
                    <a:p>
                      <a:r>
                        <a:rPr lang="en-US" dirty="0" smtClean="0"/>
                        <a:t>Size of input</a:t>
                      </a:r>
                      <a:endParaRPr lang="en-US" dirty="0"/>
                    </a:p>
                  </a:txBody>
                  <a:tcPr/>
                </a:tc>
              </a:tr>
              <a:tr h="265551">
                <a:tc>
                  <a:txBody>
                    <a:bodyPr/>
                    <a:lstStyle/>
                    <a:p>
                      <a:r>
                        <a:rPr lang="en-US" dirty="0" smtClean="0"/>
                        <a:t>m</a:t>
                      </a:r>
                      <a:endParaRPr lang="en-US" dirty="0"/>
                    </a:p>
                  </a:txBody>
                  <a:tcPr/>
                </a:tc>
                <a:tc>
                  <a:txBody>
                    <a:bodyPr/>
                    <a:lstStyle/>
                    <a:p>
                      <a:r>
                        <a:rPr lang="en-US" dirty="0" smtClean="0"/>
                        <a:t>Number of groups</a:t>
                      </a:r>
                      <a:endParaRPr lang="en-US" dirty="0"/>
                    </a:p>
                  </a:txBody>
                  <a:tcPr/>
                </a:tc>
              </a:tr>
              <a:tr h="458349">
                <a:tc>
                  <a:txBody>
                    <a:bodyPr/>
                    <a:lstStyle/>
                    <a:p>
                      <a:r>
                        <a:rPr lang="en-US" dirty="0" smtClean="0"/>
                        <a:t>P</a:t>
                      </a:r>
                      <a:r>
                        <a:rPr lang="en-US" baseline="-25000" dirty="0" smtClean="0"/>
                        <a:t>i</a:t>
                      </a:r>
                      <a:endParaRPr lang="en-US" dirty="0"/>
                    </a:p>
                  </a:txBody>
                  <a:tcPr/>
                </a:tc>
                <a:tc>
                  <a:txBody>
                    <a:bodyPr/>
                    <a:lstStyle/>
                    <a:p>
                      <a:r>
                        <a:rPr lang="en-US" dirty="0" smtClean="0"/>
                        <a:t>Probability</a:t>
                      </a:r>
                      <a:r>
                        <a:rPr lang="en-US" baseline="0" dirty="0" smtClean="0"/>
                        <a:t> that the input will be from group </a:t>
                      </a:r>
                      <a:r>
                        <a:rPr lang="en-US" baseline="0" dirty="0" err="1" smtClean="0"/>
                        <a:t>i</a:t>
                      </a:r>
                      <a:endParaRPr lang="en-US" dirty="0"/>
                    </a:p>
                  </a:txBody>
                  <a:tcPr/>
                </a:tc>
              </a:tr>
              <a:tr h="458349">
                <a:tc>
                  <a:txBody>
                    <a:bodyPr/>
                    <a:lstStyle/>
                    <a:p>
                      <a:r>
                        <a:rPr lang="en-US" dirty="0" err="1" smtClean="0"/>
                        <a:t>t</a:t>
                      </a:r>
                      <a:r>
                        <a:rPr lang="en-US" baseline="-25000" dirty="0" err="1" smtClean="0"/>
                        <a:t>i</a:t>
                      </a:r>
                      <a:r>
                        <a:rPr lang="en-US" baseline="-25000" dirty="0" smtClean="0"/>
                        <a:t> </a:t>
                      </a:r>
                      <a:endParaRPr lang="en-US" dirty="0"/>
                    </a:p>
                  </a:txBody>
                  <a:tcPr/>
                </a:tc>
                <a:tc>
                  <a:txBody>
                    <a:bodyPr/>
                    <a:lstStyle/>
                    <a:p>
                      <a:r>
                        <a:rPr lang="en-US" dirty="0" smtClean="0"/>
                        <a:t>Time that algorithm takes for</a:t>
                      </a:r>
                      <a:r>
                        <a:rPr lang="en-US" baseline="0" dirty="0" smtClean="0"/>
                        <a:t> input from group </a:t>
                      </a:r>
                      <a:r>
                        <a:rPr lang="en-US" baseline="0" dirty="0" err="1" smtClean="0"/>
                        <a:t>i</a:t>
                      </a:r>
                      <a:endParaRPr lang="en-US" dirty="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747</Words>
  <Application>Microsoft Office PowerPoint</Application>
  <PresentationFormat>On-screen Show (4:3)</PresentationFormat>
  <Paragraphs>104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Algorithm</vt:lpstr>
      <vt:lpstr>What to count and consider?</vt:lpstr>
      <vt:lpstr>Example- algo to count the number of characters in a file</vt:lpstr>
      <vt:lpstr>Slide 5</vt:lpstr>
      <vt:lpstr>Major significant operations</vt:lpstr>
      <vt:lpstr>Cases to consider during analysis</vt:lpstr>
      <vt:lpstr>Slide 8</vt:lpstr>
      <vt:lpstr>Slide 9</vt:lpstr>
      <vt:lpstr>Rates of growth</vt:lpstr>
      <vt:lpstr>Rate of increase in algorithms</vt:lpstr>
      <vt:lpstr>Analysis of sequential search algorithm</vt:lpstr>
      <vt:lpstr>Worst case analysis</vt:lpstr>
      <vt:lpstr>Average Case analysis</vt:lpstr>
      <vt:lpstr>Slide 15</vt:lpstr>
      <vt:lpstr>Second case</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christ</dc:creator>
  <cp:lastModifiedBy>christ</cp:lastModifiedBy>
  <cp:revision>19</cp:revision>
  <dcterms:created xsi:type="dcterms:W3CDTF">2016-03-11T06:35:27Z</dcterms:created>
  <dcterms:modified xsi:type="dcterms:W3CDTF">2018-03-16T03:34:17Z</dcterms:modified>
</cp:coreProperties>
</file>