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1" r:id="rId5"/>
    <p:sldId id="272" r:id="rId6"/>
    <p:sldId id="273" r:id="rId7"/>
    <p:sldId id="274" r:id="rId8"/>
    <p:sldId id="275" r:id="rId9"/>
    <p:sldId id="261" r:id="rId10"/>
    <p:sldId id="268" r:id="rId11"/>
    <p:sldId id="269" r:id="rId12"/>
    <p:sldId id="270" r:id="rId13"/>
    <p:sldId id="262" r:id="rId14"/>
    <p:sldId id="263" r:id="rId15"/>
    <p:sldId id="264" r:id="rId16"/>
    <p:sldId id="265"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349"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E33DF07-16D2-4161-ACA7-F08526EE2D88}" type="datetimeFigureOut">
              <a:rPr lang="en-US" smtClean="0"/>
              <a:pPr/>
              <a:t>2/19/2018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5D6F98ED-0C48-44FA-A806-521D6B99F9E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33DF07-16D2-4161-ACA7-F08526EE2D88}"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F98ED-0C48-44FA-A806-521D6B99F9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33DF07-16D2-4161-ACA7-F08526EE2D88}"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F98ED-0C48-44FA-A806-521D6B99F9E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E33DF07-16D2-4161-ACA7-F08526EE2D88}"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F98ED-0C48-44FA-A806-521D6B99F9E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E33DF07-16D2-4161-ACA7-F08526EE2D88}" type="datetimeFigureOut">
              <a:rPr lang="en-US" smtClean="0"/>
              <a:pPr/>
              <a:t>2/19/2018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5D6F98ED-0C48-44FA-A806-521D6B99F9E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E33DF07-16D2-4161-ACA7-F08526EE2D88}" type="datetimeFigureOut">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F98ED-0C48-44FA-A806-521D6B99F9E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E33DF07-16D2-4161-ACA7-F08526EE2D88}" type="datetimeFigureOut">
              <a:rPr lang="en-US" smtClean="0"/>
              <a:pPr/>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6F98ED-0C48-44FA-A806-521D6B99F9E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33DF07-16D2-4161-ACA7-F08526EE2D88}" type="datetimeFigureOut">
              <a:rPr lang="en-US" smtClean="0"/>
              <a:pPr/>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6F98ED-0C48-44FA-A806-521D6B99F9E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3DF07-16D2-4161-ACA7-F08526EE2D88}" type="datetimeFigureOut">
              <a:rPr lang="en-US" smtClean="0"/>
              <a:pPr/>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6F98ED-0C48-44FA-A806-521D6B99F9E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33DF07-16D2-4161-ACA7-F08526EE2D88}" type="datetimeFigureOut">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F98ED-0C48-44FA-A806-521D6B99F9E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33DF07-16D2-4161-ACA7-F08526EE2D88}" type="datetimeFigureOut">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F98ED-0C48-44FA-A806-521D6B99F9E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E33DF07-16D2-4161-ACA7-F08526EE2D88}" type="datetimeFigureOut">
              <a:rPr lang="en-US" smtClean="0"/>
              <a:pPr/>
              <a:t>2/19/2018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D6F98ED-0C48-44FA-A806-521D6B99F9E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Trees</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binary trees in memory</a:t>
            </a:r>
            <a:endParaRPr lang="en-US" dirty="0"/>
          </a:p>
        </p:txBody>
      </p:sp>
      <p:sp>
        <p:nvSpPr>
          <p:cNvPr id="3" name="Content Placeholder 2"/>
          <p:cNvSpPr>
            <a:spLocks noGrp="1"/>
          </p:cNvSpPr>
          <p:nvPr>
            <p:ph sz="quarter" idx="1"/>
          </p:nvPr>
        </p:nvSpPr>
        <p:spPr/>
        <p:txBody>
          <a:bodyPr/>
          <a:lstStyle/>
          <a:p>
            <a:r>
              <a:rPr lang="en-US" dirty="0" smtClean="0"/>
              <a:t>Array representation</a:t>
            </a:r>
          </a:p>
          <a:p>
            <a:r>
              <a:rPr lang="en-US" dirty="0" smtClean="0"/>
              <a:t>Linked list representation</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representation</a:t>
            </a:r>
            <a:endParaRPr lang="en-IN" dirty="0"/>
          </a:p>
        </p:txBody>
      </p:sp>
      <p:sp>
        <p:nvSpPr>
          <p:cNvPr id="3" name="Content Placeholder 2"/>
          <p:cNvSpPr>
            <a:spLocks noGrp="1"/>
          </p:cNvSpPr>
          <p:nvPr>
            <p:ph sz="quarter" idx="1"/>
          </p:nvPr>
        </p:nvSpPr>
        <p:spPr/>
        <p:txBody>
          <a:bodyPr/>
          <a:lstStyle/>
          <a:p>
            <a:r>
              <a:rPr lang="en-US" dirty="0" smtClean="0"/>
              <a:t>Suppose T is a binary tree . Then T is represented using a single linear array TREE as follows:</a:t>
            </a:r>
          </a:p>
          <a:p>
            <a:r>
              <a:rPr lang="en-US" dirty="0" smtClean="0"/>
              <a:t>(a) The root R of T is stored in TREE[1]</a:t>
            </a:r>
          </a:p>
          <a:p>
            <a:r>
              <a:rPr lang="en-US" dirty="0" smtClean="0"/>
              <a:t>(b) If a node N occupies TREE[k] then its left child is stored in TREE[2*k] and its right child is stored in TREE[2*k+1]</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representation</a:t>
            </a:r>
            <a:endParaRPr lang="en-IN" dirty="0"/>
          </a:p>
        </p:txBody>
      </p:sp>
      <p:sp>
        <p:nvSpPr>
          <p:cNvPr id="3" name="Content Placeholder 2"/>
          <p:cNvSpPr>
            <a:spLocks noGrp="1"/>
          </p:cNvSpPr>
          <p:nvPr>
            <p:ph sz="quarter" idx="1"/>
          </p:nvPr>
        </p:nvSpPr>
        <p:spPr>
          <a:xfrm>
            <a:off x="457200" y="1234440"/>
            <a:ext cx="8229600" cy="4937760"/>
          </a:xfrm>
        </p:spPr>
        <p:txBody>
          <a:bodyPr/>
          <a:lstStyle/>
          <a:p>
            <a:r>
              <a:rPr lang="en-US" dirty="0" smtClean="0"/>
              <a:t>Info contains the information of N</a:t>
            </a:r>
          </a:p>
          <a:p>
            <a:r>
              <a:rPr lang="en-US" dirty="0" smtClean="0"/>
              <a:t>Left </a:t>
            </a:r>
            <a:r>
              <a:rPr lang="en-US" dirty="0" err="1" smtClean="0"/>
              <a:t>ptr</a:t>
            </a:r>
            <a:r>
              <a:rPr lang="en-US" dirty="0" smtClean="0"/>
              <a:t> field contains the address of left child of N</a:t>
            </a:r>
            <a:endParaRPr lang="en-IN" dirty="0" smtClean="0"/>
          </a:p>
          <a:p>
            <a:r>
              <a:rPr lang="en-US" dirty="0" smtClean="0"/>
              <a:t>Right </a:t>
            </a:r>
            <a:r>
              <a:rPr lang="en-US" dirty="0" err="1" smtClean="0"/>
              <a:t>ptr</a:t>
            </a:r>
            <a:r>
              <a:rPr lang="en-US" dirty="0" smtClean="0"/>
              <a:t> field contains the address of right child of N</a:t>
            </a:r>
          </a:p>
          <a:p>
            <a:r>
              <a:rPr lang="en-US" dirty="0" smtClean="0"/>
              <a:t>ROOT contains the location of the root node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Traversals of binary tree</a:t>
            </a:r>
            <a:endParaRPr lang="en-US" dirty="0"/>
          </a:p>
        </p:txBody>
      </p:sp>
      <p:sp>
        <p:nvSpPr>
          <p:cNvPr id="3" name="Content Placeholder 2"/>
          <p:cNvSpPr>
            <a:spLocks noGrp="1"/>
          </p:cNvSpPr>
          <p:nvPr>
            <p:ph sz="quarter" idx="1"/>
          </p:nvPr>
        </p:nvSpPr>
        <p:spPr/>
        <p:txBody>
          <a:bodyPr/>
          <a:lstStyle/>
          <a:p>
            <a:r>
              <a:rPr lang="en-US" dirty="0" smtClean="0"/>
              <a:t>The traversal of a binary tree is to visit each node in the tree exactly once</a:t>
            </a:r>
          </a:p>
          <a:p>
            <a:r>
              <a:rPr lang="en-US" dirty="0" smtClean="0"/>
              <a:t>Pre-order</a:t>
            </a:r>
          </a:p>
          <a:p>
            <a:r>
              <a:rPr lang="en-US" dirty="0" smtClean="0"/>
              <a:t>In-order</a:t>
            </a:r>
          </a:p>
          <a:p>
            <a:r>
              <a:rPr lang="en-US" dirty="0" smtClean="0"/>
              <a:t>Post-order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Pre-order</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Visit the root</a:t>
            </a:r>
          </a:p>
          <a:p>
            <a:pPr marL="514350" indent="-514350">
              <a:buFont typeface="+mj-lt"/>
              <a:buAutoNum type="arabicPeriod"/>
            </a:pPr>
            <a:r>
              <a:rPr lang="en-US" dirty="0" smtClean="0"/>
              <a:t>Traverse the left sub-tree in pre-order</a:t>
            </a:r>
          </a:p>
          <a:p>
            <a:pPr marL="514350" indent="-514350">
              <a:buFont typeface="+mj-lt"/>
              <a:buAutoNum type="arabicPeriod"/>
            </a:pPr>
            <a:r>
              <a:rPr lang="en-US" dirty="0" smtClean="0"/>
              <a:t>Traverse the right sub-tree in pre-order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In-order</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Traverse the left sub-tree in in-order</a:t>
            </a:r>
          </a:p>
          <a:p>
            <a:pPr marL="514350" indent="-514350">
              <a:buFont typeface="+mj-lt"/>
              <a:buAutoNum type="arabicPeriod"/>
            </a:pPr>
            <a:r>
              <a:rPr lang="en-US" dirty="0" smtClean="0"/>
              <a:t>Visit the root</a:t>
            </a:r>
          </a:p>
          <a:p>
            <a:pPr marL="514350" indent="-514350">
              <a:buFont typeface="+mj-lt"/>
              <a:buAutoNum type="arabicPeriod"/>
            </a:pPr>
            <a:r>
              <a:rPr lang="en-US" dirty="0" smtClean="0"/>
              <a:t>Traverse the right sub-tree in in-order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Post-order</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Traverse the left sub-tree in post-order</a:t>
            </a:r>
          </a:p>
          <a:p>
            <a:pPr marL="514350" indent="-514350">
              <a:buFont typeface="+mj-lt"/>
              <a:buAutoNum type="arabicPeriod"/>
            </a:pPr>
            <a:r>
              <a:rPr lang="en-US" dirty="0" smtClean="0"/>
              <a:t>Traverse the right sub-tree in post-order</a:t>
            </a:r>
          </a:p>
          <a:p>
            <a:pPr marL="514350" indent="-514350">
              <a:buFont typeface="+mj-lt"/>
              <a:buAutoNum type="arabicPeriod"/>
            </a:pPr>
            <a:r>
              <a:rPr lang="en-US" dirty="0" smtClean="0"/>
              <a:t>Visit the root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IN" dirty="0"/>
          </a:p>
        </p:txBody>
      </p:sp>
      <p:sp>
        <p:nvSpPr>
          <p:cNvPr id="3" name="Content Placeholder 2"/>
          <p:cNvSpPr>
            <a:spLocks noGrp="1"/>
          </p:cNvSpPr>
          <p:nvPr>
            <p:ph sz="quarter" idx="1"/>
          </p:nvPr>
        </p:nvSpPr>
        <p:spPr/>
        <p:txBody>
          <a:bodyPr/>
          <a:lstStyle/>
          <a:p>
            <a:r>
              <a:rPr lang="en-US" dirty="0" smtClean="0"/>
              <a:t>Suppose T is a binary tree. Then T is called a binary search tree if each node N of T has the following property:</a:t>
            </a:r>
          </a:p>
          <a:p>
            <a:pPr lvl="1"/>
            <a:r>
              <a:rPr lang="en-US" dirty="0" smtClean="0"/>
              <a:t>The value at N is greater than every value in the left </a:t>
            </a:r>
            <a:r>
              <a:rPr lang="en-US" dirty="0" err="1" smtClean="0"/>
              <a:t>subtree</a:t>
            </a:r>
            <a:r>
              <a:rPr lang="en-US" dirty="0" smtClean="0"/>
              <a:t> of N and is less than every value in the right </a:t>
            </a:r>
            <a:r>
              <a:rPr lang="en-US" dirty="0" err="1" smtClean="0"/>
              <a:t>subtree</a:t>
            </a:r>
            <a:r>
              <a:rPr lang="en-US" dirty="0" smtClean="0"/>
              <a:t> of N</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Trees: </a:t>
            </a:r>
            <a:r>
              <a:rPr lang="en-US" dirty="0" smtClean="0"/>
              <a:t>Introduction, Binary Trees, Properties of Binary Trees, Binary Tree Representations, Binary Tree Traversals.</a:t>
            </a:r>
          </a:p>
          <a:p>
            <a:r>
              <a:rPr lang="en-US" b="1" dirty="0" smtClean="0"/>
              <a:t> </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a:t>
            </a:r>
            <a:endParaRPr lang="en-US" dirty="0"/>
          </a:p>
        </p:txBody>
      </p:sp>
      <p:sp>
        <p:nvSpPr>
          <p:cNvPr id="3" name="Content Placeholder 2"/>
          <p:cNvSpPr>
            <a:spLocks noGrp="1"/>
          </p:cNvSpPr>
          <p:nvPr>
            <p:ph sz="quarter" idx="1"/>
          </p:nvPr>
        </p:nvSpPr>
        <p:spPr/>
        <p:txBody>
          <a:bodyPr/>
          <a:lstStyle/>
          <a:p>
            <a:r>
              <a:rPr lang="en-US" dirty="0" smtClean="0"/>
              <a:t>Non linear data structure</a:t>
            </a:r>
          </a:p>
          <a:p>
            <a:r>
              <a:rPr lang="en-US" dirty="0" smtClean="0"/>
              <a:t>Linked list each node has a link which points to another node </a:t>
            </a:r>
          </a:p>
          <a:p>
            <a:r>
              <a:rPr lang="en-US" dirty="0" smtClean="0"/>
              <a:t>In trees each node may point to several other nodes</a:t>
            </a:r>
          </a:p>
          <a:p>
            <a:r>
              <a:rPr lang="en-US" dirty="0" smtClean="0"/>
              <a:t>Represent a person and all of his or her descendants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A binary tree T is defined  as a finite set of elements called nodes such that:</a:t>
            </a:r>
          </a:p>
          <a:p>
            <a:pPr lvl="1"/>
            <a:r>
              <a:rPr lang="en-US" dirty="0" smtClean="0"/>
              <a:t>   T is empty(null tree or empty tree) or</a:t>
            </a:r>
          </a:p>
          <a:p>
            <a:pPr lvl="1"/>
            <a:r>
              <a:rPr lang="en-US" dirty="0" smtClean="0"/>
              <a:t>T contains a distinguished node R called the root of T and the remaining nodes of T form an ordered pair of disjoint binary trees T1 and T2</a:t>
            </a:r>
          </a:p>
          <a:p>
            <a:r>
              <a:rPr lang="en-US" dirty="0" smtClean="0"/>
              <a:t>If T contain a root R then the two trees T1 and T2 are called the left and right </a:t>
            </a:r>
            <a:r>
              <a:rPr lang="en-US" dirty="0" err="1" smtClean="0"/>
              <a:t>subtrees</a:t>
            </a:r>
            <a:r>
              <a:rPr lang="en-US" dirty="0" smtClean="0"/>
              <a:t> of R.</a:t>
            </a:r>
          </a:p>
          <a:p>
            <a:r>
              <a:rPr lang="en-US" dirty="0" smtClean="0"/>
              <a:t>If T1 is non empty then its root is called the left successor of R </a:t>
            </a:r>
          </a:p>
          <a:p>
            <a:r>
              <a:rPr lang="en-US" dirty="0" smtClean="0"/>
              <a:t>If T2 is non empty then its root is called the right successor of 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Any node N in a binary tree has either 0,1 or 2 successors</a:t>
            </a:r>
          </a:p>
          <a:p>
            <a:r>
              <a:rPr lang="en-US" dirty="0" smtClean="0"/>
              <a:t>The nodes with no successors are called terminal nodes</a:t>
            </a:r>
          </a:p>
          <a:p>
            <a:r>
              <a:rPr lang="en-US" dirty="0" smtClean="0"/>
              <a:t>Binary trees T and T’ are said to be similar if they have the same structure </a:t>
            </a:r>
          </a:p>
          <a:p>
            <a:r>
              <a:rPr lang="en-US" dirty="0" smtClean="0"/>
              <a:t>The trees are said to be copies if they are similar and if they have the same contents at corresponding nodes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IN" dirty="0"/>
          </a:p>
        </p:txBody>
      </p:sp>
      <p:sp>
        <p:nvSpPr>
          <p:cNvPr id="3" name="Content Placeholder 2"/>
          <p:cNvSpPr>
            <a:spLocks noGrp="1"/>
          </p:cNvSpPr>
          <p:nvPr>
            <p:ph sz="quarter" idx="1"/>
          </p:nvPr>
        </p:nvSpPr>
        <p:spPr/>
        <p:txBody>
          <a:bodyPr/>
          <a:lstStyle/>
          <a:p>
            <a:r>
              <a:rPr lang="en-US" dirty="0" smtClean="0"/>
              <a:t>Suppose  N is a node in T with left successor S1 and the right successor S2. Then N is called the parent of S1 and S2.</a:t>
            </a:r>
          </a:p>
          <a:p>
            <a:r>
              <a:rPr lang="en-US" dirty="0" smtClean="0"/>
              <a:t>S1 is called the left child and S2 right child of N</a:t>
            </a:r>
          </a:p>
          <a:p>
            <a:r>
              <a:rPr lang="en-US" dirty="0" smtClean="0"/>
              <a:t>S1 and S2 are siblings</a:t>
            </a:r>
          </a:p>
          <a:p>
            <a:r>
              <a:rPr lang="en-US" dirty="0" smtClean="0"/>
              <a:t>Every node N in a binary tree has a unique parent called the predecessor of N</a:t>
            </a:r>
          </a:p>
          <a:p>
            <a:r>
              <a:rPr lang="en-US" dirty="0" smtClean="0"/>
              <a:t>The line drawn from a node N of T to a successor is called an edge </a:t>
            </a:r>
          </a:p>
          <a:p>
            <a:r>
              <a:rPr lang="en-US" dirty="0" smtClean="0"/>
              <a:t>A sequence of consecutive edges is called a path</a:t>
            </a:r>
          </a:p>
          <a:p>
            <a:r>
              <a:rPr lang="en-US" dirty="0" smtClean="0"/>
              <a:t>A terminal node is called a leaf</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A path ending in a leaf is called a branch</a:t>
            </a:r>
          </a:p>
          <a:p>
            <a:r>
              <a:rPr lang="en-US" dirty="0" smtClean="0"/>
              <a:t>Each node in a binary tree T is assigned a level number as follows:</a:t>
            </a:r>
          </a:p>
          <a:p>
            <a:pPr lvl="1"/>
            <a:r>
              <a:rPr lang="en-US" dirty="0" smtClean="0"/>
              <a:t>The root R of the tree is assigned a level number 0</a:t>
            </a:r>
          </a:p>
          <a:p>
            <a:pPr lvl="1"/>
            <a:r>
              <a:rPr lang="en-US" dirty="0" smtClean="0"/>
              <a:t>And every other node is assigned a level number which is 1 more than the largest level number of its parent</a:t>
            </a:r>
          </a:p>
          <a:p>
            <a:r>
              <a:rPr lang="en-US" dirty="0" smtClean="0"/>
              <a:t>Those nodes with the same level number are said to belong to the same generation</a:t>
            </a:r>
          </a:p>
          <a:p>
            <a:r>
              <a:rPr lang="en-US" dirty="0" smtClean="0"/>
              <a:t>The depth(height) of a tree is the maximum number of nodes in a branch of 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binary trees</a:t>
            </a:r>
            <a:endParaRPr lang="en-IN" dirty="0"/>
          </a:p>
        </p:txBody>
      </p:sp>
      <p:sp>
        <p:nvSpPr>
          <p:cNvPr id="3" name="Content Placeholder 2"/>
          <p:cNvSpPr>
            <a:spLocks noGrp="1"/>
          </p:cNvSpPr>
          <p:nvPr>
            <p:ph sz="quarter" idx="1"/>
          </p:nvPr>
        </p:nvSpPr>
        <p:spPr/>
        <p:txBody>
          <a:bodyPr/>
          <a:lstStyle/>
          <a:p>
            <a:r>
              <a:rPr lang="en-US" dirty="0" smtClean="0"/>
              <a:t>The tree T is said to complete if all its levels except possibly the last have the maximum number of possible nodes and if all the nodes at the last level appear as far left as possible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number of nodes connected to a particular node is called the degree of a particular node</a:t>
            </a:r>
          </a:p>
          <a:p>
            <a:r>
              <a:rPr lang="en-US" dirty="0" smtClean="0"/>
              <a:t>Level of a node- The root of the tree has a level 0 and the level of any other node in the tree is one more than the level of its father</a:t>
            </a:r>
          </a:p>
          <a:p>
            <a:r>
              <a:rPr lang="en-US" dirty="0" smtClean="0"/>
              <a:t>The depth of the binary tree is the maximum level of any leaf in the tree(this equals the length of the longest path from the root to any leaf)</a:t>
            </a:r>
          </a:p>
          <a:p>
            <a:r>
              <a:rPr lang="en-US" dirty="0" smtClean="0"/>
              <a:t>A complete binary tree of depth d is a strictly binary tree all of whose leaves are at the same level 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444</TotalTime>
  <Words>792</Words>
  <Application>Microsoft Office PowerPoint</Application>
  <PresentationFormat>On-screen Show (4:3)</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Origin</vt:lpstr>
      <vt:lpstr>Trees</vt:lpstr>
      <vt:lpstr>Slide 2</vt:lpstr>
      <vt:lpstr>Trees</vt:lpstr>
      <vt:lpstr>Binary Tree</vt:lpstr>
      <vt:lpstr>Slide 5</vt:lpstr>
      <vt:lpstr>Terminology</vt:lpstr>
      <vt:lpstr>Slide 7</vt:lpstr>
      <vt:lpstr>Complete binary trees</vt:lpstr>
      <vt:lpstr>Slide 9</vt:lpstr>
      <vt:lpstr>Representation of binary trees in memory</vt:lpstr>
      <vt:lpstr>Array representation</vt:lpstr>
      <vt:lpstr>Linked representation</vt:lpstr>
      <vt:lpstr>Traversals of binary tree</vt:lpstr>
      <vt:lpstr>Pre-order</vt:lpstr>
      <vt:lpstr>In-order</vt:lpstr>
      <vt:lpstr>Post-order</vt:lpstr>
      <vt:lpstr>Binary Search Tree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christ</dc:creator>
  <cp:lastModifiedBy>christ</cp:lastModifiedBy>
  <cp:revision>22</cp:revision>
  <dcterms:created xsi:type="dcterms:W3CDTF">2014-02-24T05:46:04Z</dcterms:created>
  <dcterms:modified xsi:type="dcterms:W3CDTF">2018-02-19T03:20:59Z</dcterms:modified>
</cp:coreProperties>
</file>