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59" r:id="rId6"/>
    <p:sldId id="265" r:id="rId7"/>
    <p:sldId id="260" r:id="rId8"/>
    <p:sldId id="262" r:id="rId9"/>
    <p:sldId id="263" r:id="rId10"/>
    <p:sldId id="264" r:id="rId11"/>
    <p:sldId id="266" r:id="rId12"/>
    <p:sldId id="267" r:id="rId13"/>
    <p:sldId id="268" r:id="rId14"/>
  </p:sldIdLst>
  <p:sldSz cx="9144000" cy="6858000" type="screen4x3"/>
  <p:notesSz cx="6858000" cy="9144000"/>
  <p:defaultTextStyle>
    <a:defPPr>
      <a:defRPr lang="en-US"/>
    </a:defPPr>
    <a:lvl1pPr algn="l" rtl="0" fontAlgn="base">
      <a:spcBef>
        <a:spcPct val="20000"/>
      </a:spcBef>
      <a:spcAft>
        <a:spcPct val="0"/>
      </a:spcAft>
      <a:defRPr sz="3200" kern="1200">
        <a:solidFill>
          <a:schemeClr val="tx1"/>
        </a:solidFill>
        <a:latin typeface="Arial" charset="0"/>
        <a:ea typeface="+mn-ea"/>
        <a:cs typeface="+mn-cs"/>
      </a:defRPr>
    </a:lvl1pPr>
    <a:lvl2pPr marL="457200" algn="l" rtl="0" fontAlgn="base">
      <a:spcBef>
        <a:spcPct val="20000"/>
      </a:spcBef>
      <a:spcAft>
        <a:spcPct val="0"/>
      </a:spcAft>
      <a:defRPr sz="3200" kern="1200">
        <a:solidFill>
          <a:schemeClr val="tx1"/>
        </a:solidFill>
        <a:latin typeface="Arial" charset="0"/>
        <a:ea typeface="+mn-ea"/>
        <a:cs typeface="+mn-cs"/>
      </a:defRPr>
    </a:lvl2pPr>
    <a:lvl3pPr marL="914400" algn="l" rtl="0" fontAlgn="base">
      <a:spcBef>
        <a:spcPct val="20000"/>
      </a:spcBef>
      <a:spcAft>
        <a:spcPct val="0"/>
      </a:spcAft>
      <a:defRPr sz="3200" kern="1200">
        <a:solidFill>
          <a:schemeClr val="tx1"/>
        </a:solidFill>
        <a:latin typeface="Arial" charset="0"/>
        <a:ea typeface="+mn-ea"/>
        <a:cs typeface="+mn-cs"/>
      </a:defRPr>
    </a:lvl3pPr>
    <a:lvl4pPr marL="1371600" algn="l" rtl="0" fontAlgn="base">
      <a:spcBef>
        <a:spcPct val="20000"/>
      </a:spcBef>
      <a:spcAft>
        <a:spcPct val="0"/>
      </a:spcAft>
      <a:defRPr sz="3200" kern="1200">
        <a:solidFill>
          <a:schemeClr val="tx1"/>
        </a:solidFill>
        <a:latin typeface="Arial" charset="0"/>
        <a:ea typeface="+mn-ea"/>
        <a:cs typeface="+mn-cs"/>
      </a:defRPr>
    </a:lvl4pPr>
    <a:lvl5pPr marL="1828800" algn="l" rtl="0" fontAlgn="base">
      <a:spcBef>
        <a:spcPct val="20000"/>
      </a:spcBef>
      <a:spcAft>
        <a:spcPct val="0"/>
      </a:spcAft>
      <a:defRPr sz="3200" kern="1200">
        <a:solidFill>
          <a:schemeClr val="tx1"/>
        </a:solidFill>
        <a:latin typeface="Arial" charset="0"/>
        <a:ea typeface="+mn-ea"/>
        <a:cs typeface="+mn-cs"/>
      </a:defRPr>
    </a:lvl5pPr>
    <a:lvl6pPr marL="2286000" algn="l" defTabSz="914400" rtl="0" eaLnBrk="1" latinLnBrk="0" hangingPunct="1">
      <a:defRPr sz="3200" kern="1200">
        <a:solidFill>
          <a:schemeClr val="tx1"/>
        </a:solidFill>
        <a:latin typeface="Arial" charset="0"/>
        <a:ea typeface="+mn-ea"/>
        <a:cs typeface="+mn-cs"/>
      </a:defRPr>
    </a:lvl6pPr>
    <a:lvl7pPr marL="2743200" algn="l" defTabSz="914400" rtl="0" eaLnBrk="1" latinLnBrk="0" hangingPunct="1">
      <a:defRPr sz="3200" kern="1200">
        <a:solidFill>
          <a:schemeClr val="tx1"/>
        </a:solidFill>
        <a:latin typeface="Arial" charset="0"/>
        <a:ea typeface="+mn-ea"/>
        <a:cs typeface="+mn-cs"/>
      </a:defRPr>
    </a:lvl7pPr>
    <a:lvl8pPr marL="3200400" algn="l" defTabSz="914400" rtl="0" eaLnBrk="1" latinLnBrk="0" hangingPunct="1">
      <a:defRPr sz="3200" kern="1200">
        <a:solidFill>
          <a:schemeClr val="tx1"/>
        </a:solidFill>
        <a:latin typeface="Arial" charset="0"/>
        <a:ea typeface="+mn-ea"/>
        <a:cs typeface="+mn-cs"/>
      </a:defRPr>
    </a:lvl8pPr>
    <a:lvl9pPr marL="3657600" algn="l" defTabSz="914400" rtl="0" eaLnBrk="1" latinLnBrk="0" hangingPunct="1">
      <a:defRPr sz="3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28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BE0B1ED-7CCF-457D-9638-3FF497521D8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261FE-D921-471C-A4FC-3F9B3AE597C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7CCAC0-2929-4BFF-8221-7CDFC5ED98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0F29A-2075-4BD0-AD03-DC3DEF315E0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15779-6DD5-4852-8DB7-DB01E3EAC6C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E87D3-6C4C-40D3-9757-CBB80B9E59E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5F4A12-138D-43F1-9CAE-18F9F1A260C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B713F2-7B35-4C7A-971A-F3C18A5EF7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86547F-4A57-40AF-9854-58792FE516B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770108-F2EB-4C9A-8C1C-D4287050EB6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1705684-43B6-431B-A1B6-47D8A591227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964A111-E9F0-44EA-A847-B226D671A31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t>THE MEMORANDUM</a:t>
            </a:r>
          </a:p>
        </p:txBody>
      </p:sp>
      <p:sp>
        <p:nvSpPr>
          <p:cNvPr id="2051"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r>
              <a:rPr lang="en-US" sz="4000"/>
              <a:t>3. End your memo in a courteous manner</a:t>
            </a:r>
          </a:p>
        </p:txBody>
      </p:sp>
      <p:sp>
        <p:nvSpPr>
          <p:cNvPr id="10243" name="Rectangle 3"/>
          <p:cNvSpPr>
            <a:spLocks noGrp="1" noChangeArrowheads="1"/>
          </p:cNvSpPr>
          <p:nvPr>
            <p:ph idx="1"/>
          </p:nvPr>
        </p:nvSpPr>
        <p:spPr/>
        <p:txBody>
          <a:bodyPr/>
          <a:lstStyle/>
          <a:p>
            <a:r>
              <a:rPr lang="en-US"/>
              <a:t>Courteously request a specific action and indicate gratitude.</a:t>
            </a:r>
          </a:p>
          <a:p>
            <a:pPr>
              <a:buFontTx/>
              <a:buNone/>
            </a:pPr>
            <a:r>
              <a:rPr lang="en-US"/>
              <a:t>	</a:t>
            </a:r>
          </a:p>
          <a:p>
            <a:pPr>
              <a:buFontTx/>
              <a:buNone/>
            </a:pPr>
            <a:r>
              <a:rPr lang="en-US"/>
              <a:t>	Could I please have your comments on this new company handbook? Any suggestions you wish to make regarding the amendments would be appreciated.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endParaRPr lang="en-US"/>
          </a:p>
        </p:txBody>
      </p:sp>
      <p:sp>
        <p:nvSpPr>
          <p:cNvPr id="12291" name="Rectangle 3"/>
          <p:cNvSpPr>
            <a:spLocks noGrp="1" noChangeArrowheads="1"/>
          </p:cNvSpPr>
          <p:nvPr>
            <p:ph idx="1"/>
          </p:nvPr>
        </p:nvSpPr>
        <p:spPr/>
        <p:txBody>
          <a:bodyPr/>
          <a:lstStyle/>
          <a:p>
            <a:r>
              <a:rPr lang="en-US"/>
              <a:t>Clearly state any deadline or time frame, and briefly justify if it is genuinely important.</a:t>
            </a:r>
          </a:p>
          <a:p>
            <a:endParaRPr lang="en-US"/>
          </a:p>
          <a:p>
            <a:pPr>
              <a:buFontTx/>
              <a:buNone/>
            </a:pPr>
            <a:r>
              <a:rPr lang="en-US"/>
              <a:t>	The printer will be coming to finalise the proof on Monday, 7 August, so your prompt reply would be appreciated.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Grp="1" noChangeArrowheads="1"/>
          </p:cNvSpPr>
          <p:nvPr>
            <p:ph type="ctrTitle"/>
          </p:nvPr>
        </p:nvSpPr>
        <p:spPr/>
        <p:txBody>
          <a:bodyPr/>
          <a:lstStyle/>
          <a:p>
            <a:r>
              <a:rPr lang="en-US"/>
              <a:t>LET’S TRY THIS!</a:t>
            </a:r>
          </a:p>
        </p:txBody>
      </p:sp>
      <p:sp>
        <p:nvSpPr>
          <p:cNvPr id="13317" name="Rectangle 5"/>
          <p:cNvSpPr>
            <a:spLocks noGrp="1" noChangeArrowheads="1"/>
          </p:cNvSpPr>
          <p:nvPr>
            <p:ph type="subTitle" idx="1"/>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endParaRPr lang="en-US"/>
          </a:p>
        </p:txBody>
      </p:sp>
      <p:sp>
        <p:nvSpPr>
          <p:cNvPr id="15363" name="Rectangle 3"/>
          <p:cNvSpPr>
            <a:spLocks noGrp="1" noChangeArrowheads="1"/>
          </p:cNvSpPr>
          <p:nvPr>
            <p:ph idx="1"/>
          </p:nvPr>
        </p:nvSpPr>
        <p:spPr/>
        <p:txBody>
          <a:bodyPr/>
          <a:lstStyle/>
          <a:p>
            <a:pPr>
              <a:lnSpc>
                <a:spcPct val="90000"/>
              </a:lnSpc>
            </a:pPr>
            <a:r>
              <a:rPr lang="en-US" sz="2800"/>
              <a:t>You are the manager of Juicy Fresh Food M’sia (JFF, Cheras Branch). Write a memo to all junior employees informing them that a special course is being arranged at Head Office in Subang Jaya to train new staff who have not previously spent time at the store’s check-out counters. It will be held from 21-23 July. All expenses will be absorbed by the company. Those who wish to attend the course should submit their names to Syarifah Norish Syed Mohammad of Staff Training Department by the end of this week.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t>MEMO</a:t>
            </a:r>
          </a:p>
        </p:txBody>
      </p:sp>
      <p:sp>
        <p:nvSpPr>
          <p:cNvPr id="3075" name="Rectangle 3"/>
          <p:cNvSpPr>
            <a:spLocks noGrp="1" noChangeArrowheads="1"/>
          </p:cNvSpPr>
          <p:nvPr>
            <p:ph idx="1"/>
          </p:nvPr>
        </p:nvSpPr>
        <p:spPr/>
        <p:txBody>
          <a:bodyPr/>
          <a:lstStyle/>
          <a:p>
            <a:pPr>
              <a:buFontTx/>
              <a:buNone/>
            </a:pPr>
            <a:r>
              <a:rPr lang="en-US" dirty="0"/>
              <a:t>The word memorandum (plural: memoranda) is a Latin word, which means ‘something to remember.’ it is often shortened to ‘memo’ (plural: memos).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Format of Memo Reports</a:t>
            </a:r>
          </a:p>
        </p:txBody>
      </p:sp>
      <p:sp>
        <p:nvSpPr>
          <p:cNvPr id="7171" name="Rectangle 3"/>
          <p:cNvSpPr>
            <a:spLocks noGrp="1" noChangeArrowheads="1"/>
          </p:cNvSpPr>
          <p:nvPr>
            <p:ph idx="1"/>
          </p:nvPr>
        </p:nvSpPr>
        <p:spPr>
          <a:noFill/>
          <a:ln>
            <a:solidFill>
              <a:schemeClr val="tx1"/>
            </a:solidFill>
          </a:ln>
        </p:spPr>
        <p:txBody>
          <a:bodyPr/>
          <a:lstStyle/>
          <a:p>
            <a:pPr algn="ctr">
              <a:buFontTx/>
              <a:buNone/>
            </a:pPr>
            <a:r>
              <a:rPr lang="en-US"/>
              <a:t>MEMORANDUM</a:t>
            </a:r>
          </a:p>
          <a:p>
            <a:pPr>
              <a:buFontTx/>
              <a:buNone/>
            </a:pPr>
            <a:r>
              <a:rPr lang="en-US"/>
              <a:t>TO			:</a:t>
            </a:r>
          </a:p>
          <a:p>
            <a:pPr>
              <a:buFontTx/>
              <a:buNone/>
            </a:pPr>
            <a:r>
              <a:rPr lang="en-US"/>
              <a:t>FROM		:</a:t>
            </a:r>
          </a:p>
          <a:p>
            <a:pPr>
              <a:buFontTx/>
              <a:buNone/>
            </a:pPr>
            <a:r>
              <a:rPr lang="en-US"/>
              <a:t>DATE	 	:</a:t>
            </a:r>
          </a:p>
          <a:p>
            <a:pPr>
              <a:buFontTx/>
              <a:buNone/>
            </a:pPr>
            <a:r>
              <a:rPr lang="en-US"/>
              <a:t>SUBJECT	:</a:t>
            </a:r>
          </a:p>
          <a:p>
            <a:pPr>
              <a:buFontTx/>
              <a:buNone/>
            </a:pPr>
            <a:endParaRPr lang="en-US"/>
          </a:p>
          <a:p>
            <a:pPr>
              <a:buFontTx/>
              <a:buNone/>
            </a:pPr>
            <a:r>
              <a:rPr lang="en-US"/>
              <a:t>(Details/Content of the report)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endParaRPr lang="en-US"/>
          </a:p>
        </p:txBody>
      </p:sp>
      <p:sp>
        <p:nvSpPr>
          <p:cNvPr id="4099" name="Rectangle 3"/>
          <p:cNvSpPr>
            <a:spLocks noGrp="1" noChangeArrowheads="1"/>
          </p:cNvSpPr>
          <p:nvPr>
            <p:ph idx="1"/>
          </p:nvPr>
        </p:nvSpPr>
        <p:spPr/>
        <p:txBody>
          <a:bodyPr/>
          <a:lstStyle/>
          <a:p>
            <a:pPr marL="609600" indent="-609600">
              <a:buFontTx/>
              <a:buAutoNum type="arabicPeriod"/>
            </a:pPr>
            <a:r>
              <a:rPr lang="en-US" dirty="0"/>
              <a:t>Memos are not </a:t>
            </a:r>
            <a:r>
              <a:rPr lang="en-US" dirty="0" smtClean="0"/>
              <a:t>distributed </a:t>
            </a:r>
            <a:r>
              <a:rPr lang="en-US" dirty="0"/>
              <a:t>outside the organization, so they may not need the best-quality paper.</a:t>
            </a:r>
          </a:p>
          <a:p>
            <a:pPr marL="609600" indent="-609600">
              <a:buFontTx/>
              <a:buAutoNum type="arabicPeriod"/>
            </a:pPr>
            <a:endParaRPr lang="en-US" dirty="0"/>
          </a:p>
          <a:p>
            <a:pPr marL="609600" indent="-609600">
              <a:buFontTx/>
              <a:buAutoNum type="arabicPeriod"/>
            </a:pPr>
            <a:r>
              <a:rPr lang="en-US" dirty="0"/>
              <a:t>As they may convey important information, </a:t>
            </a:r>
            <a:r>
              <a:rPr lang="en-US" dirty="0" smtClean="0"/>
              <a:t>it is important to have clarity</a:t>
            </a:r>
            <a:r>
              <a:rPr lang="en-US" dirty="0"/>
              <a:t>, careful arrangement, and </a:t>
            </a:r>
            <a:r>
              <a:rPr lang="en-US" dirty="0" smtClean="0"/>
              <a:t>neatness.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endParaRPr lang="en-US"/>
          </a:p>
        </p:txBody>
      </p:sp>
      <p:sp>
        <p:nvSpPr>
          <p:cNvPr id="5123" name="Rectangle 3"/>
          <p:cNvSpPr>
            <a:spLocks noGrp="1" noChangeArrowheads="1"/>
          </p:cNvSpPr>
          <p:nvPr>
            <p:ph idx="1"/>
          </p:nvPr>
        </p:nvSpPr>
        <p:spPr/>
        <p:txBody>
          <a:bodyPr/>
          <a:lstStyle/>
          <a:p>
            <a:pPr marL="533400" indent="-533400">
              <a:buFontTx/>
              <a:buNone/>
            </a:pPr>
            <a:r>
              <a:rPr lang="en-US" dirty="0"/>
              <a:t>3. A memo does not require a complimentary close or a signature.</a:t>
            </a:r>
          </a:p>
          <a:p>
            <a:pPr marL="533400" indent="-533400">
              <a:buFontTx/>
              <a:buNone/>
            </a:pPr>
            <a:endParaRPr lang="en-US" dirty="0"/>
          </a:p>
          <a:p>
            <a:pPr marL="533400" indent="-533400">
              <a:buFontTx/>
              <a:buNone/>
            </a:pPr>
            <a:r>
              <a:rPr lang="en-US" dirty="0"/>
              <a:t>4. However, it is all right to initial the memo  - beside the name </a:t>
            </a:r>
            <a:r>
              <a:rPr lang="en-US" dirty="0" smtClean="0"/>
              <a:t>typed </a:t>
            </a:r>
            <a:r>
              <a:rPr lang="en-US" dirty="0"/>
              <a:t>at the top or at the bottom of the memo – or even sign your name at the bottom.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endParaRPr lang="en-US"/>
          </a:p>
        </p:txBody>
      </p:sp>
      <p:sp>
        <p:nvSpPr>
          <p:cNvPr id="11267" name="Rectangle 3"/>
          <p:cNvSpPr>
            <a:spLocks noGrp="1" noChangeArrowheads="1"/>
          </p:cNvSpPr>
          <p:nvPr>
            <p:ph idx="1"/>
          </p:nvPr>
        </p:nvSpPr>
        <p:spPr/>
        <p:txBody>
          <a:bodyPr/>
          <a:lstStyle/>
          <a:p>
            <a:pPr marL="533400" indent="-533400">
              <a:buFontTx/>
              <a:buNone/>
            </a:pPr>
            <a:r>
              <a:rPr lang="en-US" dirty="0"/>
              <a:t>5. The style and tone of your memo should be the same – whether you are writing to your colleague or </a:t>
            </a:r>
            <a:r>
              <a:rPr lang="en-US" dirty="0" smtClean="0"/>
              <a:t>to your </a:t>
            </a:r>
            <a:r>
              <a:rPr lang="en-US" dirty="0"/>
              <a:t>superior.</a:t>
            </a:r>
          </a:p>
          <a:p>
            <a:pPr marL="533400" indent="-533400">
              <a:buFontTx/>
              <a:buNone/>
            </a:pPr>
            <a:endParaRPr lang="en-US" dirty="0"/>
          </a:p>
          <a:p>
            <a:pPr marL="533400" indent="-533400">
              <a:buFontTx/>
              <a:buNone/>
            </a:pPr>
            <a:r>
              <a:rPr lang="en-US" dirty="0"/>
              <a:t>6.	 An over-friendly memo in an informal style to the manager may be a sign of disrespect.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endParaRPr lang="en-US"/>
          </a:p>
        </p:txBody>
      </p:sp>
      <p:sp>
        <p:nvSpPr>
          <p:cNvPr id="6147" name="Rectangle 3"/>
          <p:cNvSpPr>
            <a:spLocks noGrp="1" noChangeArrowheads="1"/>
          </p:cNvSpPr>
          <p:nvPr>
            <p:ph idx="1"/>
          </p:nvPr>
        </p:nvSpPr>
        <p:spPr/>
        <p:txBody>
          <a:bodyPr/>
          <a:lstStyle/>
          <a:p>
            <a:pPr>
              <a:buFontTx/>
              <a:buNone/>
            </a:pPr>
            <a:r>
              <a:rPr lang="en-US"/>
              <a:t>7. Paragraphs, however short, must always be numbered to make it easy to read.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1. Put the message in context</a:t>
            </a:r>
          </a:p>
        </p:txBody>
      </p:sp>
      <p:sp>
        <p:nvSpPr>
          <p:cNvPr id="8195" name="Rectangle 3"/>
          <p:cNvSpPr>
            <a:spLocks noGrp="1" noChangeArrowheads="1"/>
          </p:cNvSpPr>
          <p:nvPr>
            <p:ph idx="1"/>
          </p:nvPr>
        </p:nvSpPr>
        <p:spPr/>
        <p:txBody>
          <a:bodyPr/>
          <a:lstStyle/>
          <a:p>
            <a:pPr>
              <a:lnSpc>
                <a:spcPct val="90000"/>
              </a:lnSpc>
            </a:pPr>
            <a:r>
              <a:rPr lang="en-US" sz="2400"/>
              <a:t>Give any background information which the receiver needs to know before he can fully understand the message. For example, reference to a conversation, a meeting or a previous memo.</a:t>
            </a:r>
          </a:p>
          <a:p>
            <a:pPr>
              <a:lnSpc>
                <a:spcPct val="90000"/>
              </a:lnSpc>
            </a:pPr>
            <a:r>
              <a:rPr lang="en-US" sz="2400"/>
              <a:t>Phrase the opening sentence very clearly and simple so that the main idea is understood.</a:t>
            </a:r>
          </a:p>
          <a:p>
            <a:pPr>
              <a:lnSpc>
                <a:spcPct val="90000"/>
              </a:lnSpc>
            </a:pPr>
            <a:endParaRPr lang="en-US" sz="2400"/>
          </a:p>
          <a:p>
            <a:pPr>
              <a:lnSpc>
                <a:spcPct val="90000"/>
              </a:lnSpc>
              <a:buFontTx/>
              <a:buNone/>
            </a:pPr>
            <a:r>
              <a:rPr lang="en-US" sz="2400"/>
              <a:t>	With reference to…</a:t>
            </a:r>
          </a:p>
          <a:p>
            <a:pPr>
              <a:lnSpc>
                <a:spcPct val="90000"/>
              </a:lnSpc>
              <a:buFontTx/>
              <a:buNone/>
            </a:pPr>
            <a:r>
              <a:rPr lang="en-US" sz="2400"/>
              <a:t>	I expect that you already know that…</a:t>
            </a:r>
          </a:p>
          <a:p>
            <a:pPr>
              <a:lnSpc>
                <a:spcPct val="90000"/>
              </a:lnSpc>
              <a:buFontTx/>
              <a:buNone/>
            </a:pPr>
            <a:r>
              <a:rPr lang="en-US" sz="2400"/>
              <a:t>	Regarding your memo of 10 October,…</a:t>
            </a:r>
          </a:p>
          <a:p>
            <a:pPr>
              <a:lnSpc>
                <a:spcPct val="90000"/>
              </a:lnSpc>
              <a:buFontTx/>
              <a:buNone/>
            </a:pPr>
            <a:r>
              <a:rPr lang="en-US" sz="2400"/>
              <a:t>	At the last sales meeting, it was decided that…</a:t>
            </a:r>
          </a:p>
        </p:txBody>
      </p:sp>
      <p:sp>
        <p:nvSpPr>
          <p:cNvPr id="8196" name="Rectangle 4"/>
          <p:cNvSpPr>
            <a:spLocks noChangeArrowheads="1"/>
          </p:cNvSpPr>
          <p:nvPr/>
        </p:nvSpPr>
        <p:spPr bwMode="auto">
          <a:xfrm>
            <a:off x="609600" y="3962400"/>
            <a:ext cx="7848600" cy="2057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z="4000"/>
              <a:t>2. Provide the details of the message</a:t>
            </a:r>
          </a:p>
        </p:txBody>
      </p:sp>
      <p:sp>
        <p:nvSpPr>
          <p:cNvPr id="9219" name="Rectangle 3"/>
          <p:cNvSpPr>
            <a:spLocks noGrp="1" noChangeArrowheads="1"/>
          </p:cNvSpPr>
          <p:nvPr>
            <p:ph idx="1"/>
          </p:nvPr>
        </p:nvSpPr>
        <p:spPr/>
        <p:txBody>
          <a:bodyPr/>
          <a:lstStyle/>
          <a:p>
            <a:pPr>
              <a:lnSpc>
                <a:spcPct val="90000"/>
              </a:lnSpc>
            </a:pPr>
            <a:r>
              <a:rPr lang="en-US" sz="2400" dirty="0"/>
              <a:t>Depends on the purpose of the </a:t>
            </a:r>
            <a:r>
              <a:rPr lang="en-US" sz="2400" dirty="0" smtClean="0"/>
              <a:t>memo: </a:t>
            </a:r>
            <a:r>
              <a:rPr lang="en-US" sz="2400" dirty="0"/>
              <a:t>Are you giving some information, making a request, giving instruction or justifying certain </a:t>
            </a:r>
            <a:r>
              <a:rPr lang="en-US" sz="2400" dirty="0" smtClean="0"/>
              <a:t>actions </a:t>
            </a:r>
            <a:r>
              <a:rPr lang="en-US" sz="2400" dirty="0"/>
              <a:t>you have taken?</a:t>
            </a:r>
          </a:p>
          <a:p>
            <a:pPr>
              <a:lnSpc>
                <a:spcPct val="90000"/>
              </a:lnSpc>
            </a:pPr>
            <a:r>
              <a:rPr lang="en-US" sz="2400" dirty="0"/>
              <a:t>Write in a polite, undemanding, personal tone. Justify the request, or explain the importance. State desired action in a positive and supportive, not negative or dictatorial manner.</a:t>
            </a:r>
          </a:p>
          <a:p>
            <a:pPr>
              <a:lnSpc>
                <a:spcPct val="90000"/>
              </a:lnSpc>
            </a:pPr>
            <a:endParaRPr lang="en-US" sz="2400" dirty="0"/>
          </a:p>
          <a:p>
            <a:pPr>
              <a:lnSpc>
                <a:spcPct val="90000"/>
              </a:lnSpc>
              <a:buFontTx/>
              <a:buNone/>
            </a:pPr>
            <a:r>
              <a:rPr lang="en-US" sz="2400" dirty="0"/>
              <a:t>	I wish to inform you that…</a:t>
            </a:r>
          </a:p>
          <a:p>
            <a:pPr>
              <a:lnSpc>
                <a:spcPct val="90000"/>
              </a:lnSpc>
              <a:buFontTx/>
              <a:buNone/>
            </a:pPr>
            <a:r>
              <a:rPr lang="en-US" sz="2400" dirty="0"/>
              <a:t>	Could you please…</a:t>
            </a:r>
          </a:p>
          <a:p>
            <a:pPr>
              <a:lnSpc>
                <a:spcPct val="90000"/>
              </a:lnSpc>
              <a:buFontTx/>
              <a:buNone/>
            </a:pPr>
            <a:r>
              <a:rPr lang="en-US" sz="2400" dirty="0"/>
              <a:t>	I would be grateful if you could…</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26</TotalTime>
  <Words>438</Words>
  <Application>Microsoft Office PowerPoint</Application>
  <PresentationFormat>On-screen Show (4:3)</PresentationFormat>
  <Paragraphs>45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Constantia</vt:lpstr>
      <vt:lpstr>Wingdings 2</vt:lpstr>
      <vt:lpstr>Flow</vt:lpstr>
      <vt:lpstr>THE MEMORANDUM</vt:lpstr>
      <vt:lpstr>MEMO</vt:lpstr>
      <vt:lpstr>Format of Memo Reports</vt:lpstr>
      <vt:lpstr>PowerPoint Presentation</vt:lpstr>
      <vt:lpstr>PowerPoint Presentation</vt:lpstr>
      <vt:lpstr>PowerPoint Presentation</vt:lpstr>
      <vt:lpstr>PowerPoint Presentation</vt:lpstr>
      <vt:lpstr>1. Put the message in context</vt:lpstr>
      <vt:lpstr>2. Provide the details of the message</vt:lpstr>
      <vt:lpstr>3. End your memo in a courteous manner</vt:lpstr>
      <vt:lpstr>PowerPoint Presentation</vt:lpstr>
      <vt:lpstr>LET’S TRY THIS!</vt:lpstr>
      <vt:lpstr>PowerPoint Presentation</vt:lpstr>
    </vt:vector>
  </TitlesOfParts>
  <Company>unisel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MEMORANDUM</dc:title>
  <dc:creator>user</dc:creator>
  <cp:lastModifiedBy>user</cp:lastModifiedBy>
  <cp:revision>6</cp:revision>
  <dcterms:created xsi:type="dcterms:W3CDTF">2009-07-16T01:38:16Z</dcterms:created>
  <dcterms:modified xsi:type="dcterms:W3CDTF">2018-08-03T01:06:27Z</dcterms:modified>
</cp:coreProperties>
</file>