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2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9ED80D8-0C64-4EB1-8140-598D22EEEC32}" type="datetimeFigureOut">
              <a:rPr lang="en-US" smtClean="0"/>
              <a:pPr/>
              <a:t>6/23/2018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D180E9F-715C-4596-A776-287575A3E9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ED80D8-0C64-4EB1-8140-598D22EEEC32}"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ED80D8-0C64-4EB1-8140-598D22EEEC32}"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9ED80D8-0C64-4EB1-8140-598D22EEEC32}"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9ED80D8-0C64-4EB1-8140-598D22EEEC32}" type="datetimeFigureOut">
              <a:rPr lang="en-US" smtClean="0"/>
              <a:pPr/>
              <a:t>6/23/2018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180E9F-715C-4596-A776-287575A3E90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ED80D8-0C64-4EB1-8140-598D22EEEC32}"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9ED80D8-0C64-4EB1-8140-598D22EEEC32}" type="datetimeFigureOut">
              <a:rPr lang="en-US" smtClean="0"/>
              <a:pPr/>
              <a:t>6/23/2018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9ED80D8-0C64-4EB1-8140-598D22EEEC32}" type="datetimeFigureOut">
              <a:rPr lang="en-US" smtClean="0"/>
              <a:pPr/>
              <a:t>6/23/2018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ED80D8-0C64-4EB1-8140-598D22EEEC32}" type="datetimeFigureOut">
              <a:rPr lang="en-US" smtClean="0"/>
              <a:pPr/>
              <a:t>6/23/2018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9ED80D8-0C64-4EB1-8140-598D22EEEC32}"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180E9F-715C-4596-A776-287575A3E90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9ED80D8-0C64-4EB1-8140-598D22EEEC32}" type="datetimeFigureOut">
              <a:rPr lang="en-US" smtClean="0"/>
              <a:pPr/>
              <a:t>6/23/2018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D180E9F-715C-4596-A776-287575A3E90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9ED80D8-0C64-4EB1-8140-598D22EEEC32}" type="datetimeFigureOut">
              <a:rPr lang="en-US" smtClean="0"/>
              <a:pPr/>
              <a:t>6/23/2018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D180E9F-715C-4596-A776-287575A3E90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erriam-webster.com/dictionary/ambiguities" TargetMode="External"/><Relationship Id="rId2" Type="http://schemas.openxmlformats.org/officeDocument/2006/relationships/hyperlink" Target="https://www.merriam-webster.com/dictionary/moral" TargetMode="External"/><Relationship Id="rId1" Type="http://schemas.openxmlformats.org/officeDocument/2006/relationships/slideLayout" Target="../slideLayouts/slideLayout2.xml"/><Relationship Id="rId4" Type="http://schemas.openxmlformats.org/officeDocument/2006/relationships/hyperlink" Target="https://www.merriam-webster.com/dictionary/contex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Case for </a:t>
            </a:r>
            <a:r>
              <a:rPr lang="en-US" dirty="0" err="1"/>
              <a:t>Defence</a:t>
            </a:r>
            <a:br>
              <a:rPr lang="en-US" dirty="0"/>
            </a:br>
            <a:endParaRPr lang="en-US" dirty="0"/>
          </a:p>
        </p:txBody>
      </p:sp>
      <p:sp>
        <p:nvSpPr>
          <p:cNvPr id="3" name="Subtitle 2"/>
          <p:cNvSpPr>
            <a:spLocks noGrp="1"/>
          </p:cNvSpPr>
          <p:nvPr>
            <p:ph type="subTitle" idx="1"/>
          </p:nvPr>
        </p:nvSpPr>
        <p:spPr/>
        <p:txBody>
          <a:bodyPr/>
          <a:lstStyle/>
          <a:p>
            <a:r>
              <a:rPr lang="en-US" dirty="0"/>
              <a:t>Graham Greene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Motifs</a:t>
            </a:r>
            <a:endParaRPr lang="en-US" dirty="0"/>
          </a:p>
          <a:p>
            <a:r>
              <a:rPr lang="en-US" dirty="0"/>
              <a:t>In the story, we can identify several motifs: fear, uncertainty and capital punishment.</a:t>
            </a:r>
          </a:p>
          <a:p>
            <a:r>
              <a:rPr lang="en-US" dirty="0"/>
              <a:t>The motif of fear is explored through Mrs. Salmon’s character. The woman was the key witness in a murder trial, yet the murderer got away. Given these circumstances, her sense of fear is natural and is actually caused by uncertainty. She cannot possibly know if the real murder died or if it was the innocent brother who got killed by the bus: </a:t>
            </a:r>
          </a:p>
          <a:p>
            <a:r>
              <a:rPr lang="en-US" dirty="0"/>
              <a:t>“I talked afterwards to Mrs. Salmon, who naturally after the astonishing verdict went in fear herself.”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Nisarga\Desktop\45889-004-ACCB5ABD.jpg"/>
          <p:cNvPicPr>
            <a:picLocks noGrp="1" noChangeAspect="1" noChangeArrowheads="1"/>
          </p:cNvPicPr>
          <p:nvPr>
            <p:ph idx="1"/>
          </p:nvPr>
        </p:nvPicPr>
        <p:blipFill>
          <a:blip r:embed="rId2"/>
          <a:stretch>
            <a:fillRect/>
          </a:stretch>
        </p:blipFill>
        <p:spPr bwMode="auto">
          <a:xfrm>
            <a:off x="2972294" y="1935163"/>
            <a:ext cx="3199412" cy="438943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English novelist, short-story writer, playwright, and journalist whose novels treat life’s </a:t>
            </a:r>
            <a:r>
              <a:rPr lang="en-US" u="sng" dirty="0">
                <a:hlinkClick r:id="rId2"/>
              </a:rPr>
              <a:t>moral</a:t>
            </a:r>
            <a:r>
              <a:rPr lang="en-US" dirty="0"/>
              <a:t> </a:t>
            </a:r>
            <a:r>
              <a:rPr lang="en-US" u="sng" dirty="0">
                <a:hlinkClick r:id="rId3"/>
              </a:rPr>
              <a:t>ambiguities</a:t>
            </a:r>
            <a:r>
              <a:rPr lang="en-US" dirty="0"/>
              <a:t> in the </a:t>
            </a:r>
            <a:r>
              <a:rPr lang="en-US" u="sng" dirty="0">
                <a:hlinkClick r:id="rId4"/>
              </a:rPr>
              <a:t>context</a:t>
            </a:r>
            <a:r>
              <a:rPr lang="en-US" dirty="0"/>
              <a:t> of contemporary Socio-political settings.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Characters</a:t>
            </a:r>
          </a:p>
        </p:txBody>
      </p:sp>
      <p:sp>
        <p:nvSpPr>
          <p:cNvPr id="3" name="Content Placeholder 2"/>
          <p:cNvSpPr>
            <a:spLocks noGrp="1"/>
          </p:cNvSpPr>
          <p:nvPr>
            <p:ph idx="1"/>
          </p:nvPr>
        </p:nvSpPr>
        <p:spPr/>
        <p:txBody>
          <a:bodyPr>
            <a:normAutofit/>
          </a:bodyPr>
          <a:lstStyle/>
          <a:p>
            <a:r>
              <a:rPr lang="en-US" b="1" dirty="0"/>
              <a:t>The narrator</a:t>
            </a:r>
            <a:endParaRPr lang="en-US" dirty="0"/>
          </a:p>
          <a:p>
            <a:r>
              <a:rPr lang="en-US" dirty="0"/>
              <a:t>The narrator is a reporter who is used to covering crime trials, yet he is astonished by a particular case which ended with an acquittal of a man who, by all evidence, appeared to be guilty.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Adams twins</a:t>
            </a:r>
            <a:endParaRPr lang="en-US" dirty="0"/>
          </a:p>
          <a:p>
            <a:r>
              <a:rPr lang="en-US" dirty="0"/>
              <a:t>Though, at first, we do not know the accused has a twin brother, the two characters can be analyzed together, as they look the same and cannot be differentiated.</a:t>
            </a:r>
          </a:p>
          <a:p>
            <a:r>
              <a:rPr lang="en-US" dirty="0"/>
              <a:t>Adams is mostly depicted physically, but his traits are meant to reflect his evil character:</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br>
              <a:rPr lang="en-US" b="1" dirty="0"/>
            </a:br>
            <a:r>
              <a:rPr lang="en-US" b="1" dirty="0"/>
              <a:t>                  Mrs. Salmon</a:t>
            </a:r>
            <a:br>
              <a:rPr lang="en-US" dirty="0"/>
            </a:br>
            <a:endParaRPr lang="en-US" dirty="0"/>
          </a:p>
        </p:txBody>
      </p:sp>
      <p:sp>
        <p:nvSpPr>
          <p:cNvPr id="3" name="Content Placeholder 2"/>
          <p:cNvSpPr>
            <a:spLocks noGrp="1"/>
          </p:cNvSpPr>
          <p:nvPr>
            <p:ph idx="1"/>
          </p:nvPr>
        </p:nvSpPr>
        <p:spPr/>
        <p:txBody>
          <a:bodyPr/>
          <a:lstStyle/>
          <a:p>
            <a:r>
              <a:rPr lang="en-US" dirty="0"/>
              <a:t>Mrs. Salmon is the main witness of the prosecution, the first to have seen the murderer flee </a:t>
            </a:r>
            <a:r>
              <a:rPr lang="en-US" dirty="0" err="1"/>
              <a:t>Mrs</a:t>
            </a:r>
            <a:r>
              <a:rPr lang="en-US" dirty="0"/>
              <a:t> Parker’s house and throw away a hammer. She is depicted with both sympathy and empathy by the narrator.</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endParaRPr lang="en-US" dirty="0"/>
          </a:p>
        </p:txBody>
      </p:sp>
      <p:sp>
        <p:nvSpPr>
          <p:cNvPr id="3" name="Content Placeholder 2"/>
          <p:cNvSpPr>
            <a:spLocks noGrp="1"/>
          </p:cNvSpPr>
          <p:nvPr>
            <p:ph idx="1"/>
          </p:nvPr>
        </p:nvSpPr>
        <p:spPr/>
        <p:txBody>
          <a:bodyPr/>
          <a:lstStyle/>
          <a:p>
            <a:r>
              <a:rPr lang="en-US" b="1" dirty="0"/>
              <a:t>The </a:t>
            </a:r>
            <a:r>
              <a:rPr lang="en-US" b="1" dirty="0" err="1"/>
              <a:t>Defence</a:t>
            </a:r>
            <a:r>
              <a:rPr lang="en-US" b="1" dirty="0"/>
              <a:t> Counsellor</a:t>
            </a:r>
            <a:endParaRPr lang="en-US" dirty="0"/>
          </a:p>
          <a:p>
            <a:r>
              <a:rPr lang="en-US" dirty="0"/>
              <a:t>Though there are no descriptive words that could pinpoint the traits of the </a:t>
            </a:r>
            <a:r>
              <a:rPr lang="en-US" dirty="0" err="1"/>
              <a:t>defence</a:t>
            </a:r>
            <a:r>
              <a:rPr lang="en-US" dirty="0"/>
              <a:t> lawyer, we can still draw some conclusions about him based on the way he built his case and managed to get his client acquitted.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Theme and message </a:t>
            </a:r>
            <a:br>
              <a:rPr lang="en-US" dirty="0"/>
            </a:br>
            <a:endParaRPr lang="en-US" dirty="0"/>
          </a:p>
        </p:txBody>
      </p:sp>
      <p:sp>
        <p:nvSpPr>
          <p:cNvPr id="3" name="Content Placeholder 2"/>
          <p:cNvSpPr>
            <a:spLocks noGrp="1"/>
          </p:cNvSpPr>
          <p:nvPr>
            <p:ph idx="1"/>
          </p:nvPr>
        </p:nvSpPr>
        <p:spPr/>
        <p:txBody>
          <a:bodyPr/>
          <a:lstStyle/>
          <a:p>
            <a:pPr>
              <a:buNone/>
            </a:pPr>
            <a:endParaRPr lang="en-US" dirty="0"/>
          </a:p>
          <a:p>
            <a:r>
              <a:rPr lang="en-US" dirty="0"/>
              <a:t>The main theme of the story “The Case for the </a:t>
            </a:r>
            <a:r>
              <a:rPr lang="en-US" dirty="0" err="1"/>
              <a:t>Defence</a:t>
            </a:r>
            <a:r>
              <a:rPr lang="en-US" dirty="0"/>
              <a:t>” by Graham Greene is earthly justice versus divine justice. </a:t>
            </a:r>
          </a:p>
          <a:p>
            <a:r>
              <a:rPr lang="en-US" dirty="0"/>
              <a:t>This theme is enhanced by motifs such as fear, uncertainty and capital punishment.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Earthly justice versus Divine justice</a:t>
            </a:r>
            <a:endParaRPr lang="en-US" dirty="0"/>
          </a:p>
          <a:p>
            <a:r>
              <a:rPr lang="en-US" dirty="0"/>
              <a:t>Earthly justice refers to the judicial systems people have implemented throughout history in order to punish crimes and maintain social stability and security. The story targets the justice system of the UK in the 1930s, a time when capital punishment was still used as a way to punish crimes.</a:t>
            </a:r>
          </a:p>
          <a:p>
            <a:r>
              <a:rPr lang="en-US" dirty="0"/>
              <a:t>The story clearly shows how defective the justice is and raises many dilemmas. Since capital punishment is the ultimate definitive sentence, passing a judgment becomes a delicate issue that needs to be dealt with caution.</a:t>
            </a:r>
          </a:p>
          <a:p>
            <a:r>
              <a:rPr lang="en-US" dirty="0"/>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TotalTime>
  <Words>422</Words>
  <Application>Microsoft Office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Constantia</vt:lpstr>
      <vt:lpstr>Wingdings 2</vt:lpstr>
      <vt:lpstr>Flow</vt:lpstr>
      <vt:lpstr>The Case for Defence </vt:lpstr>
      <vt:lpstr>PowerPoint Presentation</vt:lpstr>
      <vt:lpstr>PowerPoint Presentation</vt:lpstr>
      <vt:lpstr>Characters</vt:lpstr>
      <vt:lpstr>PowerPoint Presentation</vt:lpstr>
      <vt:lpstr>                     Mrs. Salmon </vt:lpstr>
      <vt:lpstr> </vt:lpstr>
      <vt:lpstr>Theme and message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Defence</dc:title>
  <dc:creator>Nisarga</dc:creator>
  <cp:lastModifiedBy>merin.rose83@live.com</cp:lastModifiedBy>
  <cp:revision>5</cp:revision>
  <dcterms:created xsi:type="dcterms:W3CDTF">2017-06-09T03:23:19Z</dcterms:created>
  <dcterms:modified xsi:type="dcterms:W3CDTF">2018-06-23T05:55:01Z</dcterms:modified>
</cp:coreProperties>
</file>