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7" r:id="rId2"/>
    <p:sldId id="268" r:id="rId3"/>
    <p:sldId id="264" r:id="rId4"/>
    <p:sldId id="259" r:id="rId5"/>
    <p:sldId id="260" r:id="rId6"/>
    <p:sldId id="261" r:id="rId7"/>
    <p:sldId id="265"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2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377583-A2B4-4A0B-8C19-D3F4B6AF201A}" type="datetimeFigureOut">
              <a:rPr lang="en-US" smtClean="0"/>
              <a:pPr/>
              <a:t>6/29/2018</a:t>
            </a:fld>
            <a:endParaRPr lang="en-MY"/>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154C37-30A2-452F-9C7D-46B5AA13F0C3}" type="slidenum">
              <a:rPr lang="en-MY" smtClean="0"/>
              <a:pPr/>
              <a:t>‹#›</a:t>
            </a:fld>
            <a:endParaRPr lang="en-MY"/>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AA643-7206-41E7-BEBC-64FABAA2BD0A}" type="datetimeFigureOut">
              <a:rPr lang="en-US" smtClean="0"/>
              <a:pPr/>
              <a:t>6/29/2018</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38E8F4-6F5A-422C-9C0D-B64FDC59B88D}" type="slidenum">
              <a:rPr lang="en-MY" smtClean="0"/>
              <a:pPr/>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fld id="{A338E8F4-6F5A-422C-9C0D-B64FDC59B88D}" type="slidenum">
              <a:rPr lang="en-MY" smtClean="0"/>
              <a:pPr/>
              <a:t>1</a:t>
            </a:fld>
            <a:endParaRPr lang="en-M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A1492B8-8CA2-4DB9-94CC-7AF9D6730808}" type="datetimeFigureOut">
              <a:rPr lang="en-US" smtClean="0"/>
              <a:pPr/>
              <a:t>6/29/2018</a:t>
            </a:fld>
            <a:endParaRPr lang="en-MY"/>
          </a:p>
        </p:txBody>
      </p:sp>
      <p:sp>
        <p:nvSpPr>
          <p:cNvPr id="19" name="Footer Placeholder 18"/>
          <p:cNvSpPr>
            <a:spLocks noGrp="1"/>
          </p:cNvSpPr>
          <p:nvPr>
            <p:ph type="ftr" sz="quarter" idx="11"/>
          </p:nvPr>
        </p:nvSpPr>
        <p:spPr/>
        <p:txBody>
          <a:bodyPr/>
          <a:lstStyle/>
          <a:p>
            <a:endParaRPr lang="en-MY"/>
          </a:p>
        </p:txBody>
      </p:sp>
      <p:sp>
        <p:nvSpPr>
          <p:cNvPr id="27" name="Slide Number Placeholder 26"/>
          <p:cNvSpPr>
            <a:spLocks noGrp="1"/>
          </p:cNvSpPr>
          <p:nvPr>
            <p:ph type="sldNum" sz="quarter" idx="12"/>
          </p:nvPr>
        </p:nvSpPr>
        <p:spPr/>
        <p:txBody>
          <a:bodyPr/>
          <a:lstStyle/>
          <a:p>
            <a:fld id="{435B0CEF-707A-4EC9-A1DE-2EA77A03818C}" type="slidenum">
              <a:rPr lang="en-MY" smtClean="0"/>
              <a:pPr/>
              <a:t>‹#›</a:t>
            </a:fld>
            <a:endParaRPr lang="en-M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1492B8-8CA2-4DB9-94CC-7AF9D6730808}" type="datetimeFigureOut">
              <a:rPr lang="en-US" smtClean="0"/>
              <a:pPr/>
              <a:t>6/29/2018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35B0CEF-707A-4EC9-A1DE-2EA77A03818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1492B8-8CA2-4DB9-94CC-7AF9D6730808}" type="datetimeFigureOut">
              <a:rPr lang="en-US" smtClean="0"/>
              <a:pPr/>
              <a:t>6/29/2018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35B0CEF-707A-4EC9-A1DE-2EA77A03818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1492B8-8CA2-4DB9-94CC-7AF9D6730808}" type="datetimeFigureOut">
              <a:rPr lang="en-US" smtClean="0"/>
              <a:pPr/>
              <a:t>6/29/2018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35B0CEF-707A-4EC9-A1DE-2EA77A03818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1492B8-8CA2-4DB9-94CC-7AF9D6730808}" type="datetimeFigureOut">
              <a:rPr lang="en-US" smtClean="0"/>
              <a:pPr/>
              <a:t>6/29/2018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35B0CEF-707A-4EC9-A1DE-2EA77A03818C}" type="slidenum">
              <a:rPr lang="en-MY" smtClean="0"/>
              <a:pPr/>
              <a:t>‹#›</a:t>
            </a:fld>
            <a:endParaRPr lang="en-MY"/>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1492B8-8CA2-4DB9-94CC-7AF9D6730808}" type="datetimeFigureOut">
              <a:rPr lang="en-US" smtClean="0"/>
              <a:pPr/>
              <a:t>6/29/2018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35B0CEF-707A-4EC9-A1DE-2EA77A03818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1492B8-8CA2-4DB9-94CC-7AF9D6730808}" type="datetimeFigureOut">
              <a:rPr lang="en-US" smtClean="0"/>
              <a:pPr/>
              <a:t>6/29/2018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435B0CEF-707A-4EC9-A1DE-2EA77A03818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A1492B8-8CA2-4DB9-94CC-7AF9D6730808}" type="datetimeFigureOut">
              <a:rPr lang="en-US" smtClean="0"/>
              <a:pPr/>
              <a:t>6/29/2018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35B0CEF-707A-4EC9-A1DE-2EA77A03818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492B8-8CA2-4DB9-94CC-7AF9D6730808}" type="datetimeFigureOut">
              <a:rPr lang="en-US" smtClean="0"/>
              <a:pPr/>
              <a:t>6/29/2018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435B0CEF-707A-4EC9-A1DE-2EA77A03818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1492B8-8CA2-4DB9-94CC-7AF9D6730808}" type="datetimeFigureOut">
              <a:rPr lang="en-US" smtClean="0"/>
              <a:pPr/>
              <a:t>6/29/2018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35B0CEF-707A-4EC9-A1DE-2EA77A03818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1492B8-8CA2-4DB9-94CC-7AF9D6730808}" type="datetimeFigureOut">
              <a:rPr lang="en-US" smtClean="0"/>
              <a:pPr/>
              <a:t>6/29/2018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a:xfrm>
            <a:off x="8077200" y="6356350"/>
            <a:ext cx="609600" cy="365125"/>
          </a:xfrm>
        </p:spPr>
        <p:txBody>
          <a:bodyPr/>
          <a:lstStyle/>
          <a:p>
            <a:fld id="{435B0CEF-707A-4EC9-A1DE-2EA77A03818C}" type="slidenum">
              <a:rPr lang="en-MY" smtClean="0"/>
              <a:pPr/>
              <a:t>‹#›</a:t>
            </a:fld>
            <a:endParaRPr lang="en-MY"/>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1492B8-8CA2-4DB9-94CC-7AF9D6730808}" type="datetimeFigureOut">
              <a:rPr lang="en-US" smtClean="0"/>
              <a:pPr/>
              <a:t>6/29/2018</a:t>
            </a:fld>
            <a:endParaRPr lang="en-MY"/>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MY"/>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5B0CEF-707A-4EC9-A1DE-2EA77A03818C}" type="slidenum">
              <a:rPr lang="en-MY" smtClean="0"/>
              <a:pPr/>
              <a:t>‹#›</a:t>
            </a:fld>
            <a:endParaRPr lang="en-MY"/>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2439982"/>
          </a:xfrm>
        </p:spPr>
        <p:txBody>
          <a:bodyPr/>
          <a:lstStyle/>
          <a:p>
            <a:r>
              <a:rPr lang="en-US" dirty="0"/>
              <a:t>THE GARDEN PARTY</a:t>
            </a:r>
            <a:endParaRPr lang="en-MY" dirty="0"/>
          </a:p>
        </p:txBody>
      </p:sp>
      <p:sp>
        <p:nvSpPr>
          <p:cNvPr id="3" name="Content Placeholder 2"/>
          <p:cNvSpPr>
            <a:spLocks noGrp="1"/>
          </p:cNvSpPr>
          <p:nvPr>
            <p:ph idx="1"/>
          </p:nvPr>
        </p:nvSpPr>
        <p:spPr>
          <a:xfrm>
            <a:off x="428596" y="1000108"/>
            <a:ext cx="8229600" cy="5214974"/>
          </a:xfrm>
        </p:spPr>
        <p:txBody>
          <a:bodyPr/>
          <a:lstStyle/>
          <a:p>
            <a:pPr algn="ctr">
              <a:buNone/>
            </a:pPr>
            <a:endParaRPr lang="en-US" dirty="0"/>
          </a:p>
          <a:p>
            <a:pPr>
              <a:buNone/>
            </a:pPr>
            <a:endParaRPr lang="en-US" dirty="0">
              <a:latin typeface="Andalus" pitchFamily="18" charset="-78"/>
              <a:cs typeface="Andalus" pitchFamily="18" charset="-78"/>
            </a:endParaRPr>
          </a:p>
        </p:txBody>
      </p:sp>
      <p:pic>
        <p:nvPicPr>
          <p:cNvPr id="4" name="Picture 3" descr="mansfield1.jpg"/>
          <p:cNvPicPr>
            <a:picLocks noChangeAspect="1"/>
          </p:cNvPicPr>
          <p:nvPr/>
        </p:nvPicPr>
        <p:blipFill>
          <a:blip r:embed="rId3" cstate="print"/>
          <a:stretch>
            <a:fillRect/>
          </a:stretch>
        </p:blipFill>
        <p:spPr>
          <a:xfrm>
            <a:off x="3643306" y="3000372"/>
            <a:ext cx="2076451" cy="26288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a:latin typeface="Andalus" pitchFamily="18" charset="-78"/>
                <a:cs typeface="Andalus" pitchFamily="18" charset="-78"/>
              </a:rPr>
              <a:t>Author Biography</a:t>
            </a:r>
            <a:endParaRPr lang="en-US" dirty="0"/>
          </a:p>
        </p:txBody>
      </p:sp>
      <p:sp>
        <p:nvSpPr>
          <p:cNvPr id="3" name="Content Placeholder 2"/>
          <p:cNvSpPr>
            <a:spLocks noGrp="1"/>
          </p:cNvSpPr>
          <p:nvPr>
            <p:ph idx="1"/>
          </p:nvPr>
        </p:nvSpPr>
        <p:spPr/>
        <p:txBody>
          <a:bodyPr>
            <a:normAutofit fontScale="92500" lnSpcReduction="10000"/>
          </a:bodyPr>
          <a:lstStyle/>
          <a:p>
            <a:r>
              <a:rPr lang="en-MY" sz="2800" b="1" dirty="0"/>
              <a:t>Katherine Mansfield was born to a wealthy family in Wellington, New Zealand, on October 14, 1888. She was educated in London, deciding early on that she wanted to be a writer. She studied music, wrote for the school newspaper. </a:t>
            </a:r>
          </a:p>
          <a:p>
            <a:r>
              <a:rPr lang="en-MY" sz="2800" b="1" dirty="0"/>
              <a:t>However, Mansfield was rebellious, adventurous, and more enamoured of the artistic community than of polite society.</a:t>
            </a:r>
          </a:p>
          <a:p>
            <a:r>
              <a:rPr lang="en-MY" sz="2800" b="1" dirty="0"/>
              <a:t>Mansfield began publishing stories in Australian magazines in 1907, and shortly thereafter returned to London.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ndalus" pitchFamily="18" charset="-78"/>
                <a:cs typeface="Andalus" pitchFamily="18" charset="-78"/>
              </a:rPr>
              <a:t>Synopsis</a:t>
            </a:r>
            <a:endParaRPr lang="en-MY" dirty="0">
              <a:latin typeface="Andalus" pitchFamily="18" charset="-78"/>
              <a:cs typeface="Andalus" pitchFamily="18" charset="-78"/>
            </a:endParaRPr>
          </a:p>
        </p:txBody>
      </p:sp>
      <p:sp>
        <p:nvSpPr>
          <p:cNvPr id="3" name="Content Placeholder 2"/>
          <p:cNvSpPr>
            <a:spLocks noGrp="1"/>
          </p:cNvSpPr>
          <p:nvPr>
            <p:ph idx="1"/>
          </p:nvPr>
        </p:nvSpPr>
        <p:spPr/>
        <p:txBody>
          <a:bodyPr>
            <a:normAutofit fontScale="92500" lnSpcReduction="10000"/>
          </a:bodyPr>
          <a:lstStyle/>
          <a:p>
            <a:r>
              <a:rPr lang="en-US" dirty="0">
                <a:solidFill>
                  <a:schemeClr val="tx1"/>
                </a:solidFill>
                <a:latin typeface="Times New Roman" pitchFamily="18" charset="0"/>
                <a:cs typeface="Times New Roman" pitchFamily="18" charset="0"/>
              </a:rPr>
              <a:t>"The Garden Party", written by Katherine Mansfield, is the story of an upper-class British family who is throwing a party for friends. It is a warm, summer day while the family makes preparations, by cooking food and setting up a location for the marquee and band. While preparing, the family hears about a tragic accident which occurred in the poor part of the neighborhood, at the bottom of the hill. A young man was thrown from a horse, and killed, leaving behind his wife and five children. The one daughter, Laura, is upset about the news and wants to cancel the entire party. Her family thinks she is overreacting, and doesn't believe the death should affect them because their house is at the top of the hill and is separated from the lower-class families</a:t>
            </a:r>
            <a:r>
              <a:rPr lang="en-US" dirty="0"/>
              <a:t>.  </a:t>
            </a:r>
            <a:endParaRPr lang="ms-MY" dirty="0"/>
          </a:p>
          <a:p>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fontScale="90000"/>
          </a:bodyPr>
          <a:lstStyle/>
          <a:p>
            <a:r>
              <a:rPr lang="en-MY" sz="4900" b="1" dirty="0">
                <a:latin typeface="Andalus" pitchFamily="18" charset="-78"/>
                <a:cs typeface="Andalus" pitchFamily="18" charset="-78"/>
              </a:rPr>
              <a:t>Characters</a:t>
            </a:r>
            <a:br>
              <a:rPr lang="en-MY" b="1" dirty="0"/>
            </a:br>
            <a:endParaRPr lang="en-MY" dirty="0"/>
          </a:p>
        </p:txBody>
      </p:sp>
      <p:sp>
        <p:nvSpPr>
          <p:cNvPr id="3" name="Content Placeholder 2"/>
          <p:cNvSpPr>
            <a:spLocks noGrp="1"/>
          </p:cNvSpPr>
          <p:nvPr>
            <p:ph idx="1"/>
          </p:nvPr>
        </p:nvSpPr>
        <p:spPr>
          <a:xfrm>
            <a:off x="500034" y="1643050"/>
            <a:ext cx="8229600" cy="4525963"/>
          </a:xfrm>
        </p:spPr>
        <p:txBody>
          <a:bodyPr>
            <a:normAutofit fontScale="70000" lnSpcReduction="20000"/>
          </a:bodyPr>
          <a:lstStyle/>
          <a:p>
            <a:r>
              <a:rPr lang="en-MY" b="1" dirty="0"/>
              <a:t>Laura Sheridan</a:t>
            </a:r>
            <a:r>
              <a:rPr lang="en-MY" dirty="0"/>
              <a:t>: Pretty teenager who undergoes a conflict on the day of a garden party.  </a:t>
            </a:r>
            <a:br>
              <a:rPr lang="en-MY" dirty="0"/>
            </a:br>
            <a:r>
              <a:rPr lang="en-MY" b="1" dirty="0"/>
              <a:t>Laurie Sheridan: </a:t>
            </a:r>
            <a:r>
              <a:rPr lang="en-MY" dirty="0"/>
              <a:t>Laura's brother. </a:t>
            </a:r>
            <a:r>
              <a:rPr lang="en-MY" i="1" dirty="0"/>
              <a:t>Laurie</a:t>
            </a:r>
            <a:r>
              <a:rPr lang="en-MY" dirty="0"/>
              <a:t> could be a nickname for Laurence.  </a:t>
            </a:r>
            <a:br>
              <a:rPr lang="en-MY" dirty="0"/>
            </a:br>
            <a:r>
              <a:rPr lang="en-MY" b="1" dirty="0"/>
              <a:t>Meg, Jose</a:t>
            </a:r>
            <a:r>
              <a:rPr lang="en-MY" dirty="0"/>
              <a:t>: Sisters of Laura and Laurie. </a:t>
            </a:r>
            <a:br>
              <a:rPr lang="en-MY" dirty="0"/>
            </a:br>
            <a:r>
              <a:rPr lang="en-MY" b="1" dirty="0"/>
              <a:t>Mrs. Sheridan</a:t>
            </a:r>
            <a:r>
              <a:rPr lang="en-MY" dirty="0"/>
              <a:t>: Class-conscious mother of the Sheridan children.  </a:t>
            </a:r>
            <a:br>
              <a:rPr lang="en-MY" dirty="0"/>
            </a:br>
            <a:r>
              <a:rPr lang="en-MY" b="1" dirty="0"/>
              <a:t>Mr. Sheridan</a:t>
            </a:r>
            <a:r>
              <a:rPr lang="en-MY" dirty="0"/>
              <a:t>: Husband of Mrs. Sheridan and father of the Sheridan children. </a:t>
            </a:r>
            <a:br>
              <a:rPr lang="en-MY" dirty="0"/>
            </a:br>
            <a:r>
              <a:rPr lang="en-MY" b="1" dirty="0"/>
              <a:t>Mr. Scott</a:t>
            </a:r>
            <a:r>
              <a:rPr lang="en-MY" dirty="0"/>
              <a:t>: Cart driver killed in an accident. His family lives in a settlement of commoners down the road from the Sheridan home. </a:t>
            </a:r>
            <a:br>
              <a:rPr lang="en-MY" dirty="0"/>
            </a:br>
            <a:r>
              <a:rPr lang="en-MY" b="1" dirty="0" err="1"/>
              <a:t>Em</a:t>
            </a:r>
            <a:r>
              <a:rPr lang="en-MY" dirty="0"/>
              <a:t>: Grieving widow of the cart driver. </a:t>
            </a:r>
            <a:br>
              <a:rPr lang="en-MY" dirty="0"/>
            </a:br>
            <a:r>
              <a:rPr lang="en-MY" b="1" dirty="0"/>
              <a:t>Woman in Black</a:t>
            </a:r>
            <a:r>
              <a:rPr lang="en-MY" dirty="0"/>
              <a:t>: Sister of </a:t>
            </a:r>
            <a:r>
              <a:rPr lang="en-MY" dirty="0" err="1"/>
              <a:t>Em</a:t>
            </a:r>
            <a:r>
              <a:rPr lang="en-MY" dirty="0"/>
              <a:t>. </a:t>
            </a:r>
            <a:br>
              <a:rPr lang="en-MY" dirty="0"/>
            </a:br>
            <a:r>
              <a:rPr lang="en-MY" b="1" dirty="0"/>
              <a:t>Kitty </a:t>
            </a:r>
            <a:r>
              <a:rPr lang="en-MY" b="1" dirty="0" err="1"/>
              <a:t>Maintland</a:t>
            </a:r>
            <a:r>
              <a:rPr lang="en-MY" dirty="0"/>
              <a:t>: Friend of Laura. </a:t>
            </a:r>
            <a:br>
              <a:rPr lang="en-MY" dirty="0"/>
            </a:br>
            <a:r>
              <a:rPr lang="en-MY" b="1" dirty="0"/>
              <a:t>Florist</a:t>
            </a:r>
            <a:r>
              <a:rPr lang="en-MY" dirty="0"/>
              <a:t>: Person who delivers lilies to the Sheridan home before the garden party. </a:t>
            </a:r>
            <a:br>
              <a:rPr lang="en-MY" dirty="0"/>
            </a:br>
            <a:r>
              <a:rPr lang="en-MY" b="1" dirty="0"/>
              <a:t>Man From </a:t>
            </a:r>
            <a:r>
              <a:rPr lang="en-MY" b="1" dirty="0" err="1"/>
              <a:t>Godber's</a:t>
            </a:r>
            <a:r>
              <a:rPr lang="en-MY" dirty="0"/>
              <a:t>: Man from a bakery who delivers pastries to the Sheridan home. While making the delivery, he reports the death of Mr. Scott and describes how he was killed.  </a:t>
            </a:r>
            <a:br>
              <a:rPr lang="en-MY" dirty="0"/>
            </a:br>
            <a:r>
              <a:rPr lang="en-MY" b="1" dirty="0"/>
              <a:t>Cook: </a:t>
            </a:r>
            <a:r>
              <a:rPr lang="en-MY" dirty="0"/>
              <a:t>The cook in the Sheridan home. </a:t>
            </a:r>
            <a:br>
              <a:rPr lang="en-MY" dirty="0"/>
            </a:br>
            <a:r>
              <a:rPr lang="en-MY" b="1" dirty="0"/>
              <a:t>Sadie, Hans</a:t>
            </a:r>
            <a:r>
              <a:rPr lang="en-MY" dirty="0"/>
              <a:t>: Servants. </a:t>
            </a:r>
            <a:br>
              <a:rPr lang="en-MY" dirty="0"/>
            </a:br>
            <a:r>
              <a:rPr lang="en-MY" b="1" dirty="0"/>
              <a:t>Four Workmen</a:t>
            </a:r>
            <a:r>
              <a:rPr lang="en-MY" dirty="0"/>
              <a:t>: Men who set up the marquee for the garden party. </a:t>
            </a:r>
            <a:br>
              <a:rPr lang="en-MY" dirty="0"/>
            </a:br>
            <a:r>
              <a:rPr lang="en-MY" b="1" dirty="0"/>
              <a:t>Gardener</a:t>
            </a:r>
            <a:r>
              <a:rPr lang="en-MY" dirty="0"/>
              <a:t>: Worker who arose at dawn to cut the grass on the Sheridan estate. </a:t>
            </a:r>
          </a:p>
          <a:p>
            <a:endParaRPr lang="en-MY"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Andalus" pitchFamily="18" charset="-78"/>
                <a:cs typeface="Andalus" pitchFamily="18" charset="-78"/>
              </a:rPr>
              <a:t>Themes</a:t>
            </a:r>
            <a:endParaRPr lang="en-MY" sz="4800" dirty="0">
              <a:latin typeface="Andalus" pitchFamily="18" charset="-78"/>
              <a:cs typeface="Andalus" pitchFamily="18" charset="-78"/>
            </a:endParaRPr>
          </a:p>
        </p:txBody>
      </p:sp>
      <p:sp>
        <p:nvSpPr>
          <p:cNvPr id="3" name="Content Placeholder 2"/>
          <p:cNvSpPr>
            <a:spLocks noGrp="1"/>
          </p:cNvSpPr>
          <p:nvPr>
            <p:ph idx="1"/>
          </p:nvPr>
        </p:nvSpPr>
        <p:spPr/>
        <p:txBody>
          <a:bodyPr>
            <a:normAutofit fontScale="77500" lnSpcReduction="20000"/>
          </a:bodyPr>
          <a:lstStyle/>
          <a:p>
            <a:r>
              <a:rPr lang="en-MY" b="1" dirty="0"/>
              <a:t>Class consciousness</a:t>
            </a:r>
            <a:r>
              <a:rPr lang="en-MY" dirty="0"/>
              <a:t>. Laura feels a certain sense of kinship with the workers and again with the </a:t>
            </a:r>
            <a:r>
              <a:rPr lang="en-MY" dirty="0" err="1"/>
              <a:t>Scotts</a:t>
            </a:r>
            <a:r>
              <a:rPr lang="en-MY" dirty="0"/>
              <a:t>. Her mother thinks it would embarrass them to receive flowers from the poor. An omniscient narrator also explains that as children Laura, Jose, Meg and Laurie were not allowed to go near the poor's dwellings, which spoil their vista.</a:t>
            </a:r>
          </a:p>
          <a:p>
            <a:r>
              <a:rPr lang="en-MY" b="1" dirty="0"/>
              <a:t>Illusion versus reality</a:t>
            </a:r>
            <a:r>
              <a:rPr lang="en-MY" dirty="0"/>
              <a:t>. Laura is stuck in a world of high class housing, food, family and garden parties. She then discovers her neighbour from a lower class has died and she clicks back to reality upon discovering death.</a:t>
            </a:r>
          </a:p>
          <a:p>
            <a:r>
              <a:rPr lang="en-MY" b="1" dirty="0"/>
              <a:t>Sensitivity and insensitivity;</a:t>
            </a:r>
            <a:r>
              <a:rPr lang="en-MY" dirty="0"/>
              <a:t> </a:t>
            </a:r>
            <a:r>
              <a:rPr lang="en-MY" b="1" dirty="0"/>
              <a:t>Death and Life</a:t>
            </a:r>
            <a:r>
              <a:rPr lang="en-MY" dirty="0"/>
              <a:t>. The writer masterfully handles the theme of death and life in the short story. The realization of Laura that life is simply marvellous shows death of human being in a positive light. Death and life co-exist together and death seems to Laura merely a sound sleep far away from troubles in human life.</a:t>
            </a:r>
          </a:p>
          <a:p>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ndalus" pitchFamily="18" charset="-78"/>
                <a:cs typeface="Andalus" pitchFamily="18" charset="-78"/>
              </a:rPr>
              <a:t>Setting</a:t>
            </a:r>
            <a:endParaRPr lang="en-MY" dirty="0">
              <a:latin typeface="Andalus" pitchFamily="18" charset="-78"/>
              <a:cs typeface="Andalus" pitchFamily="18" charset="-78"/>
            </a:endParaRPr>
          </a:p>
        </p:txBody>
      </p:sp>
      <p:sp>
        <p:nvSpPr>
          <p:cNvPr id="3" name="Content Placeholder 2"/>
          <p:cNvSpPr>
            <a:spLocks noGrp="1"/>
          </p:cNvSpPr>
          <p:nvPr>
            <p:ph idx="1"/>
          </p:nvPr>
        </p:nvSpPr>
        <p:spPr/>
        <p:txBody>
          <a:bodyPr>
            <a:normAutofit lnSpcReduction="10000"/>
          </a:bodyPr>
          <a:lstStyle/>
          <a:p>
            <a:r>
              <a:rPr lang="en-MY" sz="2400" dirty="0"/>
              <a:t>The time is early summer in a year in the first decade of the 20th Century. The story unfolds at the estate of a well-to-do upper-class family on </a:t>
            </a:r>
            <a:r>
              <a:rPr lang="en-MY" sz="2400" dirty="0" err="1"/>
              <a:t>Tinakori</a:t>
            </a:r>
            <a:r>
              <a:rPr lang="en-MY" sz="2400" dirty="0"/>
              <a:t> Road in Wellington, New Zealand (which was the real-life locale where author Katherine Mansfield lived beginning in 1898), at the nearby home of a poor lower-class family, and on the road between the two dwellings. Mansfield, grew up in Wellington, attended school there, furthered her education in England in 1903, returned to Wellington in 1906, and returned to England while still under age twenty to pursue  a writing career. Her father, a prosperous banker, supported her move with a generous financial allotment.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ndalus" pitchFamily="18" charset="-78"/>
                <a:cs typeface="Andalus" pitchFamily="18" charset="-78"/>
              </a:rPr>
              <a:t>Literary devices</a:t>
            </a:r>
            <a:endParaRPr lang="en-MY" dirty="0">
              <a:latin typeface="Andalus" pitchFamily="18" charset="-78"/>
              <a:cs typeface="Andalus" pitchFamily="18" charset="-78"/>
            </a:endParaRPr>
          </a:p>
        </p:txBody>
      </p:sp>
      <p:sp>
        <p:nvSpPr>
          <p:cNvPr id="3" name="Content Placeholder 2"/>
          <p:cNvSpPr>
            <a:spLocks noGrp="1"/>
          </p:cNvSpPr>
          <p:nvPr>
            <p:ph idx="1"/>
          </p:nvPr>
        </p:nvSpPr>
        <p:spPr/>
        <p:txBody>
          <a:bodyPr>
            <a:normAutofit/>
          </a:bodyPr>
          <a:lstStyle/>
          <a:p>
            <a:pPr>
              <a:lnSpc>
                <a:spcPct val="150000"/>
              </a:lnSpc>
            </a:pPr>
            <a:r>
              <a:rPr lang="en-US" dirty="0">
                <a:solidFill>
                  <a:schemeClr val="tx1"/>
                </a:solidFill>
              </a:rPr>
              <a:t> metaphor – only the blue was veiled with a haze of light gold. </a:t>
            </a:r>
          </a:p>
          <a:p>
            <a:r>
              <a:rPr lang="en-US" dirty="0">
                <a:solidFill>
                  <a:schemeClr val="tx1"/>
                </a:solidFill>
              </a:rPr>
              <a:t>Personification – they were like trees you imagined growing on a desert island, proud, solitary.. Etc.</a:t>
            </a:r>
          </a:p>
          <a:p>
            <a:r>
              <a:rPr lang="en-US" dirty="0">
                <a:solidFill>
                  <a:schemeClr val="tx1"/>
                </a:solidFill>
              </a:rPr>
              <a:t>Simile – she felt just like a work-girl.</a:t>
            </a:r>
          </a:p>
          <a:p>
            <a:r>
              <a:rPr lang="en-US" dirty="0">
                <a:solidFill>
                  <a:schemeClr val="tx1"/>
                </a:solidFill>
              </a:rPr>
              <a:t>Onomatopoeia – “</a:t>
            </a:r>
            <a:r>
              <a:rPr lang="en-US" dirty="0" err="1">
                <a:solidFill>
                  <a:schemeClr val="tx1"/>
                </a:solidFill>
              </a:rPr>
              <a:t>tuk-tuk-tuk</a:t>
            </a:r>
            <a:r>
              <a:rPr lang="en-US" dirty="0">
                <a:solidFill>
                  <a:schemeClr val="tx1"/>
                </a:solidFill>
              </a:rPr>
              <a:t>,” clucked cook like an agitated hen.</a:t>
            </a:r>
            <a:endParaRPr lang="ms-MY" dirty="0">
              <a:solidFill>
                <a:schemeClr val="tx1"/>
              </a:solidFill>
            </a:endParaRPr>
          </a:p>
          <a:p>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642918"/>
            <a:ext cx="8229600" cy="1143000"/>
          </a:xfrm>
        </p:spPr>
        <p:txBody>
          <a:bodyPr>
            <a:normAutofit/>
          </a:bodyPr>
          <a:lstStyle/>
          <a:p>
            <a:r>
              <a:rPr lang="en-MY" sz="3200" dirty="0">
                <a:latin typeface="Andalus" pitchFamily="18" charset="-78"/>
                <a:cs typeface="Andalus" pitchFamily="18" charset="-78"/>
              </a:rPr>
              <a:t>Formal garden design with rectangular middle with small shrub borders and grass in the centre.</a:t>
            </a:r>
          </a:p>
        </p:txBody>
      </p:sp>
      <p:pic>
        <p:nvPicPr>
          <p:cNvPr id="1026" name="Picture 2"/>
          <p:cNvPicPr>
            <a:picLocks noGrp="1" noChangeAspect="1" noChangeArrowheads="1"/>
          </p:cNvPicPr>
          <p:nvPr>
            <p:ph idx="1"/>
          </p:nvPr>
        </p:nvPicPr>
        <p:blipFill>
          <a:blip r:embed="rId2" cstate="print"/>
          <a:stretch>
            <a:fillRect/>
          </a:stretch>
        </p:blipFill>
        <p:spPr bwMode="auto">
          <a:xfrm>
            <a:off x="2528887" y="2062956"/>
            <a:ext cx="4086225" cy="41338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TotalTime>
  <Words>633</Words>
  <Application>Microsoft Office PowerPoint</Application>
  <PresentationFormat>On-screen Show (4:3)</PresentationFormat>
  <Paragraphs>22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Andalus</vt:lpstr>
      <vt:lpstr>Calibri</vt:lpstr>
      <vt:lpstr>Constantia</vt:lpstr>
      <vt:lpstr>Times New Roman</vt:lpstr>
      <vt:lpstr>Wingdings 2</vt:lpstr>
      <vt:lpstr>Flow</vt:lpstr>
      <vt:lpstr>THE GARDEN PARTY</vt:lpstr>
      <vt:lpstr>Author Biography</vt:lpstr>
      <vt:lpstr>Synopsis</vt:lpstr>
      <vt:lpstr>Characters </vt:lpstr>
      <vt:lpstr>Themes</vt:lpstr>
      <vt:lpstr>Setting</vt:lpstr>
      <vt:lpstr>Literary devices</vt:lpstr>
      <vt:lpstr>Formal garden design with rectangular middle with small shrub borders and grass in the centre.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GARDEN PARTY</dc:title>
  <dc:creator>Razgriz</dc:creator>
  <cp:lastModifiedBy>merin.rose83@live.com</cp:lastModifiedBy>
  <cp:revision>26</cp:revision>
  <dcterms:created xsi:type="dcterms:W3CDTF">2011-08-14T07:35:40Z</dcterms:created>
  <dcterms:modified xsi:type="dcterms:W3CDTF">2018-06-29T05:30:53Z</dcterms:modified>
</cp:coreProperties>
</file>