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72" r:id="rId11"/>
    <p:sldId id="264" r:id="rId12"/>
    <p:sldId id="265" r:id="rId13"/>
    <p:sldId id="266" r:id="rId14"/>
    <p:sldId id="270" r:id="rId15"/>
    <p:sldId id="269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66" d="100"/>
          <a:sy n="66" d="100"/>
        </p:scale>
        <p:origin x="12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2EF-428A-48E3-9986-383B55369C12}" type="datetimeFigureOut">
              <a:rPr lang="en-CA" smtClean="0"/>
              <a:pPr/>
              <a:t>2018-08-29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A66-7160-434F-BC02-5E5305BED08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6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2EF-428A-48E3-9986-383B55369C12}" type="datetimeFigureOut">
              <a:rPr lang="en-CA" smtClean="0"/>
              <a:pPr/>
              <a:t>2018-08-29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A66-7160-434F-BC02-5E5305BED08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91601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2EF-428A-48E3-9986-383B55369C12}" type="datetimeFigureOut">
              <a:rPr lang="en-CA" smtClean="0"/>
              <a:pPr/>
              <a:t>2018-08-29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A66-7160-434F-BC02-5E5305BED08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28545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2EF-428A-48E3-9986-383B55369C12}" type="datetimeFigureOut">
              <a:rPr lang="en-CA" smtClean="0"/>
              <a:pPr/>
              <a:t>2018-08-29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A66-7160-434F-BC02-5E5305BED08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0229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2EF-428A-48E3-9986-383B55369C12}" type="datetimeFigureOut">
              <a:rPr lang="en-CA" smtClean="0"/>
              <a:pPr/>
              <a:t>2018-08-29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A66-7160-434F-BC02-5E5305BED08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8285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2EF-428A-48E3-9986-383B55369C12}" type="datetimeFigureOut">
              <a:rPr lang="en-CA" smtClean="0"/>
              <a:pPr/>
              <a:t>2018-08-29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A66-7160-434F-BC02-5E5305BED08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08063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2EF-428A-48E3-9986-383B55369C12}" type="datetimeFigureOut">
              <a:rPr lang="en-CA" smtClean="0"/>
              <a:pPr/>
              <a:t>2018-08-29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A66-7160-434F-BC02-5E5305BED08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214388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2EF-428A-48E3-9986-383B55369C12}" type="datetimeFigureOut">
              <a:rPr lang="en-CA" smtClean="0"/>
              <a:pPr/>
              <a:t>2018-08-29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A66-7160-434F-BC02-5E5305BED08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8131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2EF-428A-48E3-9986-383B55369C12}" type="datetimeFigureOut">
              <a:rPr lang="en-CA" smtClean="0"/>
              <a:pPr/>
              <a:t>2018-08-29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A66-7160-434F-BC02-5E5305BED08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82567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2EF-428A-48E3-9986-383B55369C12}" type="datetimeFigureOut">
              <a:rPr lang="en-CA" smtClean="0"/>
              <a:pPr/>
              <a:t>2018-08-29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A66-7160-434F-BC02-5E5305BED08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9786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2EF-428A-48E3-9986-383B55369C12}" type="datetimeFigureOut">
              <a:rPr lang="en-CA" smtClean="0"/>
              <a:pPr/>
              <a:t>2018-08-29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A66-7160-434F-BC02-5E5305BED08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89877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162EF-428A-48E3-9986-383B55369C12}" type="datetimeFigureOut">
              <a:rPr lang="en-CA" smtClean="0"/>
              <a:pPr/>
              <a:t>2018-08-29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BA66-7160-434F-BC02-5E5305BED08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95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a/url?sa=i&amp;rct=j&amp;q=&amp;esrc=s&amp;frm=1&amp;source=images&amp;cd=&amp;cad=rja&amp;docid=uUkQwY38IRkEbM&amp;tbnid=3DuFPwbG2wWFxM:&amp;ved=0CAUQjRw&amp;url=http://ermentor.com/2012/02/terrific-t6-talks-teaching-clinical-reasoning/&amp;ei=R_aLUoyyPMX32wX9lICYCg&amp;bvm=bv.56643336,d.b2I&amp;psig=AFQjCNEb3NtZcNAC61BPIuX4kb0YlrFmvg&amp;ust=138499063139944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a/url?sa=i&amp;rct=j&amp;q=&amp;esrc=s&amp;frm=1&amp;source=images&amp;cd=&amp;cad=rja&amp;docid=vhA-SqG2JToF1M&amp;tbnid=sdgV2KP62JzeZM:&amp;ved=0CAUQjRw&amp;url=http://hannahcbrown.com/inspiration-from-movies/&amp;ei=OPqLUom-IMSI2wW65YEw&amp;psig=AFQjCNHxMTBG7yzmVNrrN5aK58i3Y9cTRw&amp;ust=138499164998414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hyperlink" Target="http://www.google.ca/url?sa=i&amp;rct=j&amp;q=&amp;esrc=s&amp;frm=1&amp;source=images&amp;cd=&amp;cad=rja&amp;docid=HM9MARpI376UOM&amp;tbnid=vd2XlUBdvgzVGM:&amp;ved=0CAUQjRw&amp;url=http://rbreivol.edu.glogster.com/resources-on-the-movie-shakespeare-in-love/&amp;ei=0vFdUubcDPLy2gWS04CQBg&amp;bvm=bv.54176721,d.b2I&amp;psig=AFQjCNEBKjdyHBOV7zS3_k0a1q-xmM1a0w&amp;ust=13819748581478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a/url?sa=i&amp;rct=j&amp;q=&amp;esrc=s&amp;frm=1&amp;source=images&amp;cd=&amp;cad=rja&amp;docid=ri6qcOmw9bkZVM&amp;tbnid=jNfxcTLPfVAzOM:&amp;ved=0CAUQjRw&amp;url=http://officesupplygeek.com/desk-accessories/paper-fasteners/giant-paper-clips-by-acco-the-megaclip/&amp;ei=YfJdUqrSM8jH2QXb4oHICw&amp;bvm=bv.54176721,d.b2I&amp;psig=AFQjCNECsPNrBuDoDn0DMiCdeLnJwa98eA&amp;ust=1381974992683090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://www.google.ca/url?sa=i&amp;rct=j&amp;q=&amp;esrc=s&amp;frm=1&amp;source=images&amp;cd=&amp;cad=rja&amp;docid=NjxmDqx-484egM&amp;tbnid=JEiJ-jd2g0wYiM:&amp;ved=0CAUQjRw&amp;url=http://www.poets.org/lcarr/&amp;ei=hwqMUuu0LIbg2QWM8YDYAw&amp;psig=AFQjCNHgTLlHAZI3U2H_4UnP6dHuR-dutg&amp;ust=138499582899487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http://images.betterworldbooks.com/049/Sense-and-Nonsense-about-Crime-Drugs-and-Communities-Walker-Samuel-978049580987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2" b="46464"/>
          <a:stretch/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52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149080"/>
            <a:ext cx="8229600" cy="1143000"/>
          </a:xfrm>
        </p:spPr>
        <p:txBody>
          <a:bodyPr>
            <a:noAutofit/>
          </a:bodyPr>
          <a:lstStyle/>
          <a:p>
            <a:r>
              <a:rPr lang="en-CA" dirty="0" smtClean="0">
                <a:latin typeface="Comic Sans MS" panose="030F0702030302020204" pitchFamily="66" charset="0"/>
              </a:rPr>
              <a:t>In groups, take stanza you have been given and, decipher what is happening in the plot</a:t>
            </a:r>
            <a:endParaRPr lang="en-CA" dirty="0">
              <a:latin typeface="Comic Sans MS" panose="030F0702030302020204" pitchFamily="66" charset="0"/>
            </a:endParaRPr>
          </a:p>
        </p:txBody>
      </p:sp>
      <p:pic>
        <p:nvPicPr>
          <p:cNvPr id="9218" name="Picture 2" descr="http://www.sciencekids.co.nz/images/cartoon%20detect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6202"/>
            <a:ext cx="46672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7322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CA" sz="2200" dirty="0">
                <a:latin typeface="Comic Sans MS" pitchFamily="66" charset="0"/>
              </a:rPr>
              <a:t>1 </a:t>
            </a:r>
            <a:r>
              <a:rPr lang="en-CA" sz="2200" b="1" dirty="0">
                <a:latin typeface="Comic Sans MS" pitchFamily="66" charset="0"/>
              </a:rPr>
              <a:t>– </a:t>
            </a:r>
            <a:r>
              <a:rPr lang="en-CA" sz="2200" dirty="0">
                <a:latin typeface="Comic Sans MS" pitchFamily="66" charset="0"/>
              </a:rPr>
              <a:t>the first stanza is a type of "</a:t>
            </a:r>
            <a:r>
              <a:rPr lang="en-CA" sz="2200" b="1" dirty="0">
                <a:latin typeface="Comic Sans MS" pitchFamily="66" charset="0"/>
              </a:rPr>
              <a:t>background</a:t>
            </a:r>
            <a:r>
              <a:rPr lang="en-CA" sz="2200" dirty="0">
                <a:latin typeface="Comic Sans MS" pitchFamily="66" charset="0"/>
              </a:rPr>
              <a:t>" exposition, the time – "coloring" the poem's mood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CA" sz="2200" b="1" dirty="0">
                <a:latin typeface="Comic Sans MS" pitchFamily="66" charset="0"/>
              </a:rPr>
              <a:t>2 -   Warning</a:t>
            </a:r>
            <a:r>
              <a:rPr lang="en-CA" sz="2200" dirty="0">
                <a:latin typeface="Comic Sans MS" pitchFamily="66" charset="0"/>
              </a:rPr>
              <a:t>: Someone talks to someone (his </a:t>
            </a:r>
            <a:r>
              <a:rPr lang="en-CA" sz="2200" dirty="0" smtClean="0">
                <a:latin typeface="Comic Sans MS" pitchFamily="66" charset="0"/>
              </a:rPr>
              <a:t>son/daughter) </a:t>
            </a:r>
            <a:r>
              <a:rPr lang="en-CA" sz="2200" dirty="0">
                <a:latin typeface="Comic Sans MS" pitchFamily="66" charset="0"/>
              </a:rPr>
              <a:t>telling </a:t>
            </a:r>
            <a:r>
              <a:rPr lang="en-CA" sz="2200" dirty="0" smtClean="0">
                <a:latin typeface="Comic Sans MS" pitchFamily="66" charset="0"/>
              </a:rPr>
              <a:t>him/her </a:t>
            </a:r>
            <a:r>
              <a:rPr lang="en-CA" sz="2200" dirty="0">
                <a:latin typeface="Comic Sans MS" pitchFamily="66" charset="0"/>
              </a:rPr>
              <a:t>to be careful from different things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CA" sz="2200" b="1" dirty="0">
                <a:latin typeface="Comic Sans MS" pitchFamily="66" charset="0"/>
              </a:rPr>
              <a:t>3 -   Going on the quest: </a:t>
            </a:r>
            <a:r>
              <a:rPr lang="en-CA" sz="2200" dirty="0">
                <a:latin typeface="Comic Sans MS" pitchFamily="66" charset="0"/>
              </a:rPr>
              <a:t>the son takes a sword, looks for something, rests by a </a:t>
            </a:r>
            <a:r>
              <a:rPr lang="en-CA" sz="2200" dirty="0" smtClean="0">
                <a:latin typeface="Comic Sans MS" pitchFamily="66" charset="0"/>
              </a:rPr>
              <a:t>tree</a:t>
            </a:r>
            <a:r>
              <a:rPr lang="en-CA" sz="2200" dirty="0">
                <a:latin typeface="Comic Sans MS" pitchFamily="66" charset="0"/>
              </a:rPr>
              <a:t/>
            </a:r>
            <a:br>
              <a:rPr lang="en-CA" sz="2200" dirty="0">
                <a:latin typeface="Comic Sans MS" pitchFamily="66" charset="0"/>
              </a:rPr>
            </a:br>
            <a:r>
              <a:rPr lang="en-CA" sz="2200" b="1" dirty="0">
                <a:latin typeface="Comic Sans MS" pitchFamily="66" charset="0"/>
              </a:rPr>
              <a:t>4 -  Arrival of the foe:</a:t>
            </a:r>
            <a:r>
              <a:rPr lang="en-CA" sz="2200" dirty="0">
                <a:latin typeface="Comic Sans MS" pitchFamily="66" charset="0"/>
              </a:rPr>
              <a:t> As he stands in thought, a </a:t>
            </a:r>
            <a:r>
              <a:rPr lang="en-CA" sz="2200" dirty="0" smtClean="0">
                <a:latin typeface="Comic Sans MS" pitchFamily="66" charset="0"/>
              </a:rPr>
              <a:t>Jabberwocky </a:t>
            </a:r>
            <a:r>
              <a:rPr lang="en-CA" sz="2200" dirty="0">
                <a:latin typeface="Comic Sans MS" pitchFamily="66" charset="0"/>
              </a:rPr>
              <a:t>appears – its description is given</a:t>
            </a:r>
            <a:br>
              <a:rPr lang="en-CA" sz="2200" dirty="0">
                <a:latin typeface="Comic Sans MS" pitchFamily="66" charset="0"/>
              </a:rPr>
            </a:br>
            <a:r>
              <a:rPr lang="en-CA" sz="2200" b="1" dirty="0">
                <a:latin typeface="Comic Sans MS" pitchFamily="66" charset="0"/>
              </a:rPr>
              <a:t>5-  The battle:</a:t>
            </a:r>
            <a:r>
              <a:rPr lang="en-CA" sz="2200" dirty="0">
                <a:latin typeface="Comic Sans MS" pitchFamily="66" charset="0"/>
              </a:rPr>
              <a:t> What does the </a:t>
            </a:r>
            <a:r>
              <a:rPr lang="en-CA" sz="2200" dirty="0" smtClean="0">
                <a:latin typeface="Comic Sans MS" pitchFamily="66" charset="0"/>
              </a:rPr>
              <a:t>hero/heroine </a:t>
            </a:r>
            <a:r>
              <a:rPr lang="en-CA" sz="2200" dirty="0">
                <a:latin typeface="Comic Sans MS" pitchFamily="66" charset="0"/>
              </a:rPr>
              <a:t>do?  Fights with it, kills it and goes </a:t>
            </a:r>
            <a:r>
              <a:rPr lang="en-CA" sz="2200" b="1" dirty="0">
                <a:latin typeface="Comic Sans MS" pitchFamily="66" charset="0"/>
              </a:rPr>
              <a:t>back</a:t>
            </a:r>
            <a:r>
              <a:rPr lang="en-CA" sz="2200" dirty="0">
                <a:latin typeface="Comic Sans MS" pitchFamily="66" charset="0"/>
              </a:rPr>
              <a:t> with </a:t>
            </a:r>
            <a:r>
              <a:rPr lang="en-CA" sz="2200" dirty="0" smtClean="0">
                <a:latin typeface="Comic Sans MS" pitchFamily="66" charset="0"/>
              </a:rPr>
              <a:t>his </a:t>
            </a:r>
            <a:r>
              <a:rPr lang="en-CA" sz="2200" dirty="0">
                <a:latin typeface="Comic Sans MS" pitchFamily="66" charset="0"/>
              </a:rPr>
              <a:t>head victorious </a:t>
            </a:r>
            <a:br>
              <a:rPr lang="en-CA" sz="2200" dirty="0">
                <a:latin typeface="Comic Sans MS" pitchFamily="66" charset="0"/>
              </a:rPr>
            </a:br>
            <a:r>
              <a:rPr lang="en-CA" sz="2200" b="1" dirty="0">
                <a:latin typeface="Comic Sans MS" pitchFamily="66" charset="0"/>
              </a:rPr>
              <a:t>6 - Hero's welcome:</a:t>
            </a:r>
            <a:r>
              <a:rPr lang="en-CA" sz="2200" dirty="0">
                <a:latin typeface="Comic Sans MS" pitchFamily="66" charset="0"/>
              </a:rPr>
              <a:t> the father is very glad to see </a:t>
            </a:r>
            <a:r>
              <a:rPr lang="en-CA" sz="2200" dirty="0" smtClean="0">
                <a:latin typeface="Comic Sans MS" pitchFamily="66" charset="0"/>
              </a:rPr>
              <a:t>him/her </a:t>
            </a:r>
            <a:r>
              <a:rPr lang="en-CA" sz="2200" dirty="0">
                <a:latin typeface="Comic Sans MS" pitchFamily="66" charset="0"/>
              </a:rPr>
              <a:t>(chortled in his </a:t>
            </a:r>
            <a:r>
              <a:rPr lang="en-CA" sz="2200" b="1" dirty="0">
                <a:latin typeface="Comic Sans MS" pitchFamily="66" charset="0"/>
              </a:rPr>
              <a:t>joy, come to my arms!</a:t>
            </a:r>
            <a:r>
              <a:rPr lang="en-CA" sz="2200" dirty="0">
                <a:latin typeface="Comic Sans MS" pitchFamily="66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CA" sz="2200" b="1" dirty="0">
                <a:latin typeface="Comic Sans MS" pitchFamily="66" charset="0"/>
              </a:rPr>
              <a:t>7 - Repeat the first stanza: </a:t>
            </a:r>
            <a:r>
              <a:rPr lang="en-CA" sz="2200" dirty="0">
                <a:latin typeface="Comic Sans MS" pitchFamily="66" charset="0"/>
              </a:rPr>
              <a:t>the time in which the poem is told or in which the story started taking place   </a:t>
            </a:r>
          </a:p>
        </p:txBody>
      </p:sp>
    </p:spTree>
    <p:extLst>
      <p:ext uri="{BB962C8B-B14F-4D97-AF65-F5344CB8AC3E}">
        <p14:creationId xmlns:p14="http://schemas.microsoft.com/office/powerpoint/2010/main" val="1008808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968" y="2924944"/>
            <a:ext cx="4413176" cy="1143000"/>
          </a:xfrm>
        </p:spPr>
        <p:txBody>
          <a:bodyPr>
            <a:normAutofit fontScale="90000"/>
          </a:bodyPr>
          <a:lstStyle/>
          <a:p>
            <a:r>
              <a:rPr lang="en-CA" dirty="0" err="1" smtClean="0">
                <a:latin typeface="Comic Sans MS" pitchFamily="66" charset="0"/>
              </a:rPr>
              <a:t>L.Carroll</a:t>
            </a:r>
            <a:r>
              <a:rPr lang="en-CA" dirty="0" smtClean="0">
                <a:latin typeface="Comic Sans MS" pitchFamily="66" charset="0"/>
              </a:rPr>
              <a:t> shows us with enough recognizable words and proper organization of language we can still figure out the plot.</a:t>
            </a:r>
            <a:endParaRPr lang="en-CA" dirty="0">
              <a:latin typeface="Comic Sans MS" pitchFamily="66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512316"/>
              </p:ext>
            </p:extLst>
          </p:nvPr>
        </p:nvGraphicFramePr>
        <p:xfrm>
          <a:off x="323528" y="476672"/>
          <a:ext cx="3863038" cy="57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Picture" r:id="rId3" imgW="2284476" imgH="3419856" progId="Word.Picture.8">
                  <p:embed/>
                </p:oleObj>
              </mc:Choice>
              <mc:Fallback>
                <p:oleObj name="Picture" r:id="rId3" imgW="2284476" imgH="3419856" progId="Word.Picture.8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6672"/>
                        <a:ext cx="3863038" cy="57918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549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98667" l="1333" r="96889">
                        <a14:foregroundMark x1="6667" y1="85778" x2="90667" y2="90222"/>
                        <a14:foregroundMark x1="7111" y1="96444" x2="97333" y2="92889"/>
                        <a14:foregroundMark x1="41333" y1="62222" x2="45778" y2="87111"/>
                        <a14:foregroundMark x1="26667" y1="49333" x2="37333" y2="71556"/>
                        <a14:foregroundMark x1="26222" y1="65778" x2="31111" y2="67556"/>
                        <a14:foregroundMark x1="22222" y1="65778" x2="25778" y2="83111"/>
                        <a14:foregroundMark x1="32000" y1="79111" x2="36000" y2="78667"/>
                        <a14:foregroundMark x1="54222" y1="70222" x2="61778" y2="87556"/>
                        <a14:foregroundMark x1="66222" y1="56889" x2="57333" y2="66222"/>
                        <a14:foregroundMark x1="65333" y1="66222" x2="60444" y2="80444"/>
                        <a14:foregroundMark x1="71556" y1="69778" x2="71556" y2="93333"/>
                        <a14:foregroundMark x1="77333" y1="65778" x2="77333" y2="82667"/>
                        <a14:foregroundMark x1="81333" y1="58667" x2="83556" y2="70667"/>
                        <a14:foregroundMark x1="78222" y1="64444" x2="77333" y2="66222"/>
                        <a14:foregroundMark x1="91556" y1="66667" x2="88889" y2="87111"/>
                        <a14:foregroundMark x1="95556" y1="73778" x2="93333" y2="94667"/>
                        <a14:foregroundMark x1="96000" y1="98667" x2="2667" y2="97778"/>
                        <a14:foregroundMark x1="1778" y1="88889" x2="1333" y2="76444"/>
                        <a14:foregroundMark x1="11556" y1="64444" x2="4000" y2="73333"/>
                        <a14:foregroundMark x1="14667" y1="74222" x2="14667" y2="79556"/>
                        <a14:backgroundMark x1="12000" y1="40444" x2="78222" y2="37778"/>
                        <a14:backgroundMark x1="41333" y1="53333" x2="38222" y2="36000"/>
                        <a14:backgroundMark x1="55111" y1="60444" x2="64444" y2="37333"/>
                        <a14:backgroundMark x1="49333" y1="63556" x2="50222" y2="60000"/>
                        <a14:backgroundMark x1="61333" y1="68889" x2="63111" y2="64444"/>
                        <a14:backgroundMark x1="30667" y1="71556" x2="29333" y2="68889"/>
                        <a14:backgroundMark x1="7556" y1="72444" x2="8444" y2="69778"/>
                        <a14:backgroundMark x1="12000" y1="78222" x2="11556" y2="74667"/>
                        <a14:backgroundMark x1="92000" y1="78222" x2="92000" y2="75111"/>
                        <a14:backgroundMark x1="86667" y1="81333" x2="86667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424"/>
            <a:ext cx="9144000" cy="724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Autofit/>
          </a:bodyPr>
          <a:lstStyle/>
          <a:p>
            <a:r>
              <a:rPr lang="en-CA" sz="8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Portmanteau Mad Lib Time!!</a:t>
            </a:r>
            <a:endParaRPr lang="en-CA" sz="80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533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3968" y="1042235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4000" dirty="0" smtClean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8-plural noun</a:t>
            </a:r>
            <a:r>
              <a:rPr lang="en-CA" sz="40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CA" sz="40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</a:br>
            <a:r>
              <a:rPr lang="en-CA" sz="4000" dirty="0" smtClean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9-noun</a:t>
            </a:r>
            <a:r>
              <a:rPr lang="en-CA" sz="40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CA" sz="40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</a:br>
            <a:r>
              <a:rPr lang="en-CA" sz="4000" dirty="0" smtClean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10-number</a:t>
            </a:r>
            <a:r>
              <a:rPr lang="en-CA" sz="40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CA" sz="40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</a:br>
            <a:r>
              <a:rPr lang="en-CA" sz="4000" dirty="0" smtClean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11-shape </a:t>
            </a:r>
            <a:r>
              <a:rPr lang="en-CA" sz="40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CA" sz="40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</a:br>
            <a:r>
              <a:rPr lang="en-CA" sz="4000" dirty="0" smtClean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12-food</a:t>
            </a:r>
            <a:r>
              <a:rPr lang="en-CA" sz="40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CA" sz="40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</a:br>
            <a:r>
              <a:rPr lang="en-CA" sz="4000" dirty="0" smtClean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13-food</a:t>
            </a:r>
            <a:r>
              <a:rPr lang="en-CA" sz="40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CA" sz="40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</a:br>
            <a:r>
              <a:rPr lang="en-CA" sz="4000" dirty="0" smtClean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14-number</a:t>
            </a:r>
            <a:endParaRPr lang="en-CA" sz="4000" dirty="0"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1012954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44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1-adjective	</a:t>
            </a:r>
            <a:br>
              <a:rPr lang="en-CA" sz="44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</a:br>
            <a:r>
              <a:rPr lang="en-CA" sz="4400" dirty="0" smtClean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2-name</a:t>
            </a:r>
            <a:r>
              <a:rPr lang="en-CA" sz="44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CA" sz="44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</a:br>
            <a:r>
              <a:rPr lang="en-CA" sz="4400" dirty="0" smtClean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3-noun	</a:t>
            </a:r>
            <a:r>
              <a:rPr lang="en-CA" sz="44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CA" sz="44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</a:br>
            <a:r>
              <a:rPr lang="en-CA" sz="4400" dirty="0" smtClean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4-adjective</a:t>
            </a:r>
            <a:r>
              <a:rPr lang="en-CA" sz="44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CA" sz="44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</a:br>
            <a:r>
              <a:rPr lang="en-CA" sz="4400" dirty="0" smtClean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5-noun</a:t>
            </a:r>
            <a:r>
              <a:rPr lang="en-CA" sz="44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CA" sz="44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</a:br>
            <a:r>
              <a:rPr lang="en-CA" sz="4400" dirty="0" smtClean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6-adjective</a:t>
            </a:r>
            <a:r>
              <a:rPr lang="en-CA" sz="44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CA" sz="4400" dirty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</a:br>
            <a:r>
              <a:rPr lang="en-CA" sz="4400" dirty="0" smtClean="0">
                <a:solidFill>
                  <a:prstClr val="black"/>
                </a:solidFill>
                <a:latin typeface="Comic Sans MS" pitchFamily="66" charset="0"/>
                <a:ea typeface="+mj-ea"/>
                <a:cs typeface="+mj-cs"/>
              </a:rPr>
              <a:t>7-adjective</a:t>
            </a:r>
            <a:endParaRPr lang="en-CA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466" y="241484"/>
            <a:ext cx="894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>
                <a:latin typeface="Comic Sans MS" pitchFamily="66" charset="0"/>
              </a:rPr>
              <a:t>*all must be </a:t>
            </a:r>
            <a:r>
              <a:rPr lang="en-CA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portmanteau words </a:t>
            </a:r>
            <a:r>
              <a:rPr lang="en-CA" sz="2800" dirty="0" smtClean="0">
                <a:latin typeface="Comic Sans MS" pitchFamily="66" charset="0"/>
              </a:rPr>
              <a:t>except for numbers</a:t>
            </a:r>
            <a:endParaRPr lang="en-CA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78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Autofit/>
          </a:bodyPr>
          <a:lstStyle/>
          <a:p>
            <a:r>
              <a:rPr lang="en-CA" sz="3400" dirty="0" smtClean="0">
                <a:latin typeface="Comic Sans MS" pitchFamily="66" charset="0"/>
              </a:rPr>
              <a:t>Pizza was invented by a </a:t>
            </a:r>
            <a:r>
              <a:rPr lang="en-CA" sz="3400" dirty="0" smtClean="0">
                <a:solidFill>
                  <a:srgbClr val="FFC000"/>
                </a:solidFill>
                <a:latin typeface="Comic Sans MS" pitchFamily="66" charset="0"/>
              </a:rPr>
              <a:t>___1__ </a:t>
            </a:r>
            <a:r>
              <a:rPr lang="en-CA" sz="3400" dirty="0" smtClean="0">
                <a:latin typeface="Comic Sans MS" pitchFamily="66" charset="0"/>
              </a:rPr>
              <a:t>chef named</a:t>
            </a:r>
            <a:r>
              <a:rPr lang="en-CA" sz="3400" dirty="0" smtClean="0">
                <a:solidFill>
                  <a:srgbClr val="FFC000"/>
                </a:solidFill>
                <a:latin typeface="Comic Sans MS" pitchFamily="66" charset="0"/>
              </a:rPr>
              <a:t>__2__</a:t>
            </a:r>
            <a:r>
              <a:rPr lang="en-CA" sz="3400" dirty="0" smtClean="0">
                <a:latin typeface="Comic Sans MS" pitchFamily="66" charset="0"/>
              </a:rPr>
              <a:t>. To make pizza, you need to take a lump of</a:t>
            </a:r>
            <a:r>
              <a:rPr lang="en-CA" sz="3400" dirty="0" smtClean="0">
                <a:solidFill>
                  <a:srgbClr val="FFC000"/>
                </a:solidFill>
                <a:latin typeface="Comic Sans MS" pitchFamily="66" charset="0"/>
              </a:rPr>
              <a:t>__3___</a:t>
            </a:r>
            <a:r>
              <a:rPr lang="en-CA" sz="3400" dirty="0" smtClean="0">
                <a:latin typeface="Comic Sans MS" pitchFamily="66" charset="0"/>
              </a:rPr>
              <a:t>, and make a thin, round </a:t>
            </a:r>
            <a:r>
              <a:rPr lang="en-CA" sz="3400" dirty="0" smtClean="0">
                <a:solidFill>
                  <a:srgbClr val="FFC000"/>
                </a:solidFill>
                <a:latin typeface="Comic Sans MS" pitchFamily="66" charset="0"/>
              </a:rPr>
              <a:t>___4__ __5___</a:t>
            </a:r>
            <a:r>
              <a:rPr lang="en-CA" sz="3400" dirty="0" smtClean="0">
                <a:latin typeface="Comic Sans MS" pitchFamily="66" charset="0"/>
              </a:rPr>
              <a:t>. Then you cover it with</a:t>
            </a:r>
            <a:r>
              <a:rPr lang="en-CA" sz="3400" dirty="0" smtClean="0">
                <a:solidFill>
                  <a:srgbClr val="FFC000"/>
                </a:solidFill>
                <a:latin typeface="Comic Sans MS" pitchFamily="66" charset="0"/>
              </a:rPr>
              <a:t>__6___ </a:t>
            </a:r>
            <a:r>
              <a:rPr lang="en-CA" sz="3400" dirty="0" smtClean="0">
                <a:latin typeface="Comic Sans MS" pitchFamily="66" charset="0"/>
              </a:rPr>
              <a:t>sauce, </a:t>
            </a:r>
            <a:r>
              <a:rPr lang="en-CA" sz="3400" dirty="0" smtClean="0">
                <a:solidFill>
                  <a:srgbClr val="FFC000"/>
                </a:solidFill>
                <a:latin typeface="Comic Sans MS" pitchFamily="66" charset="0"/>
              </a:rPr>
              <a:t>___7___ </a:t>
            </a:r>
            <a:r>
              <a:rPr lang="en-CA" sz="3400" dirty="0" smtClean="0">
                <a:latin typeface="Comic Sans MS" pitchFamily="66" charset="0"/>
              </a:rPr>
              <a:t>cheese, and fresh chopped</a:t>
            </a:r>
            <a:r>
              <a:rPr lang="en-CA" sz="3400" dirty="0" smtClean="0">
                <a:solidFill>
                  <a:srgbClr val="FFC000"/>
                </a:solidFill>
                <a:latin typeface="Comic Sans MS" pitchFamily="66" charset="0"/>
              </a:rPr>
              <a:t>__8___</a:t>
            </a:r>
            <a:r>
              <a:rPr lang="en-CA" sz="3400" dirty="0" smtClean="0">
                <a:latin typeface="Comic Sans MS" pitchFamily="66" charset="0"/>
              </a:rPr>
              <a:t>. Next you have to back it in a very hot</a:t>
            </a:r>
            <a:r>
              <a:rPr lang="en-CA" sz="3400" dirty="0" smtClean="0">
                <a:solidFill>
                  <a:srgbClr val="FFC000"/>
                </a:solidFill>
                <a:latin typeface="Comic Sans MS" pitchFamily="66" charset="0"/>
              </a:rPr>
              <a:t>___9__</a:t>
            </a:r>
            <a:r>
              <a:rPr lang="en-CA" sz="3400" dirty="0" smtClean="0">
                <a:latin typeface="Comic Sans MS" pitchFamily="66" charset="0"/>
              </a:rPr>
              <a:t>. When it is done, cut it into</a:t>
            </a:r>
            <a:r>
              <a:rPr lang="en-CA" sz="3400" dirty="0" smtClean="0">
                <a:solidFill>
                  <a:srgbClr val="FFC000"/>
                </a:solidFill>
                <a:latin typeface="Comic Sans MS" pitchFamily="66" charset="0"/>
              </a:rPr>
              <a:t>__10_ __11____</a:t>
            </a:r>
            <a:r>
              <a:rPr lang="en-CA" sz="3400" dirty="0" smtClean="0">
                <a:latin typeface="Comic Sans MS" pitchFamily="66" charset="0"/>
              </a:rPr>
              <a:t>. Some kids like</a:t>
            </a:r>
            <a:r>
              <a:rPr lang="en-CA" sz="3400" dirty="0" smtClean="0">
                <a:solidFill>
                  <a:srgbClr val="FFC000"/>
                </a:solidFill>
                <a:latin typeface="Comic Sans MS" pitchFamily="66" charset="0"/>
              </a:rPr>
              <a:t>__12___ </a:t>
            </a:r>
            <a:r>
              <a:rPr lang="en-CA" sz="3400" dirty="0" smtClean="0">
                <a:latin typeface="Comic Sans MS" pitchFamily="66" charset="0"/>
              </a:rPr>
              <a:t>pizza the best, but my favourite is the</a:t>
            </a:r>
            <a:r>
              <a:rPr lang="en-CA" sz="3400" dirty="0" smtClean="0">
                <a:solidFill>
                  <a:srgbClr val="FFC000"/>
                </a:solidFill>
                <a:latin typeface="Comic Sans MS" pitchFamily="66" charset="0"/>
              </a:rPr>
              <a:t>__13___ </a:t>
            </a:r>
            <a:r>
              <a:rPr lang="en-CA" sz="3400" dirty="0" smtClean="0">
                <a:latin typeface="Comic Sans MS" pitchFamily="66" charset="0"/>
              </a:rPr>
              <a:t>pizza. If I could, I would eat pizza </a:t>
            </a:r>
            <a:r>
              <a:rPr lang="en-CA" sz="3400" dirty="0" smtClean="0">
                <a:solidFill>
                  <a:srgbClr val="FFC000"/>
                </a:solidFill>
                <a:latin typeface="Comic Sans MS" pitchFamily="66" charset="0"/>
              </a:rPr>
              <a:t>_14__ </a:t>
            </a:r>
            <a:r>
              <a:rPr lang="en-CA" sz="3400" dirty="0" smtClean="0">
                <a:latin typeface="Comic Sans MS" pitchFamily="66" charset="0"/>
              </a:rPr>
              <a:t>times a day!</a:t>
            </a:r>
            <a:endParaRPr lang="en-CA" sz="3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19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052736"/>
            <a:ext cx="266771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Comic Sans MS" pitchFamily="66" charset="0"/>
              </a:rPr>
              <a:t>1-adjective</a:t>
            </a:r>
          </a:p>
          <a:p>
            <a:r>
              <a:rPr lang="en-CA" sz="3600" dirty="0" smtClean="0">
                <a:latin typeface="Comic Sans MS" pitchFamily="66" charset="0"/>
              </a:rPr>
              <a:t>2-adjective</a:t>
            </a:r>
          </a:p>
          <a:p>
            <a:r>
              <a:rPr lang="en-CA" sz="3600" dirty="0" smtClean="0">
                <a:latin typeface="Comic Sans MS" pitchFamily="66" charset="0"/>
              </a:rPr>
              <a:t>3-adjective</a:t>
            </a:r>
          </a:p>
          <a:p>
            <a:r>
              <a:rPr lang="en-CA" sz="3600" dirty="0" smtClean="0">
                <a:latin typeface="Comic Sans MS" pitchFamily="66" charset="0"/>
              </a:rPr>
              <a:t>4-adjective</a:t>
            </a:r>
          </a:p>
          <a:p>
            <a:r>
              <a:rPr lang="en-CA" sz="3600" dirty="0" smtClean="0">
                <a:latin typeface="Comic Sans MS" pitchFamily="66" charset="0"/>
              </a:rPr>
              <a:t>5-noun</a:t>
            </a:r>
          </a:p>
          <a:p>
            <a:r>
              <a:rPr lang="en-CA" sz="3600" dirty="0" smtClean="0">
                <a:latin typeface="Comic Sans MS" pitchFamily="66" charset="0"/>
              </a:rPr>
              <a:t>6-adjective</a:t>
            </a:r>
          </a:p>
          <a:p>
            <a:r>
              <a:rPr lang="en-CA" sz="3600" dirty="0" smtClean="0">
                <a:latin typeface="Comic Sans MS" pitchFamily="66" charset="0"/>
              </a:rPr>
              <a:t>7-adjective</a:t>
            </a:r>
          </a:p>
          <a:p>
            <a:r>
              <a:rPr lang="en-CA" sz="3600" dirty="0" smtClean="0">
                <a:latin typeface="Comic Sans MS" pitchFamily="66" charset="0"/>
              </a:rPr>
              <a:t>8-noun</a:t>
            </a:r>
          </a:p>
          <a:p>
            <a:r>
              <a:rPr lang="en-CA" sz="3600" dirty="0" smtClean="0">
                <a:latin typeface="Comic Sans MS" pitchFamily="66" charset="0"/>
              </a:rPr>
              <a:t>9-verb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5936" y="1057997"/>
            <a:ext cx="287610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Comic Sans MS" pitchFamily="66" charset="0"/>
              </a:rPr>
              <a:t>10-verb</a:t>
            </a:r>
          </a:p>
          <a:p>
            <a:r>
              <a:rPr lang="en-CA" sz="3600" dirty="0" smtClean="0">
                <a:latin typeface="Comic Sans MS" pitchFamily="66" charset="0"/>
              </a:rPr>
              <a:t>11-adjective</a:t>
            </a:r>
          </a:p>
          <a:p>
            <a:r>
              <a:rPr lang="en-CA" sz="3600" dirty="0" smtClean="0">
                <a:latin typeface="Comic Sans MS" pitchFamily="66" charset="0"/>
              </a:rPr>
              <a:t>12-noun</a:t>
            </a:r>
          </a:p>
          <a:p>
            <a:r>
              <a:rPr lang="en-CA" sz="3600" dirty="0" smtClean="0">
                <a:latin typeface="Comic Sans MS" pitchFamily="66" charset="0"/>
              </a:rPr>
              <a:t>13-verb</a:t>
            </a:r>
          </a:p>
          <a:p>
            <a:r>
              <a:rPr lang="en-CA" sz="3600" dirty="0" smtClean="0">
                <a:latin typeface="Comic Sans MS" pitchFamily="66" charset="0"/>
              </a:rPr>
              <a:t>14-noun</a:t>
            </a:r>
          </a:p>
          <a:p>
            <a:r>
              <a:rPr lang="en-CA" sz="3600" dirty="0" smtClean="0">
                <a:latin typeface="Comic Sans MS" pitchFamily="66" charset="0"/>
              </a:rPr>
              <a:t>15-verb</a:t>
            </a:r>
          </a:p>
          <a:p>
            <a:r>
              <a:rPr lang="en-CA" sz="3600" dirty="0" smtClean="0">
                <a:latin typeface="Comic Sans MS" pitchFamily="66" charset="0"/>
              </a:rPr>
              <a:t>16-adjective</a:t>
            </a:r>
          </a:p>
          <a:p>
            <a:r>
              <a:rPr lang="en-CA" sz="3600" dirty="0" smtClean="0">
                <a:latin typeface="Comic Sans MS" pitchFamily="66" charset="0"/>
              </a:rPr>
              <a:t>17-noun</a:t>
            </a:r>
          </a:p>
          <a:p>
            <a:r>
              <a:rPr lang="en-CA" sz="3600" dirty="0" smtClean="0">
                <a:latin typeface="Comic Sans MS" pitchFamily="66" charset="0"/>
              </a:rPr>
              <a:t>18-adjective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466" y="241484"/>
            <a:ext cx="894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>
                <a:latin typeface="Comic Sans MS" pitchFamily="66" charset="0"/>
              </a:rPr>
              <a:t>*all must be </a:t>
            </a:r>
            <a:r>
              <a:rPr lang="en-CA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portmanteau words </a:t>
            </a:r>
            <a:r>
              <a:rPr lang="en-CA" sz="2800" dirty="0" smtClean="0">
                <a:latin typeface="Comic Sans MS" pitchFamily="66" charset="0"/>
              </a:rPr>
              <a:t>except for numbers</a:t>
            </a:r>
            <a:endParaRPr lang="en-CA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31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>
            <a:noAutofit/>
          </a:bodyPr>
          <a:lstStyle/>
          <a:p>
            <a:r>
              <a:rPr lang="en-CA" sz="3100" dirty="0" smtClean="0">
                <a:latin typeface="Comic Sans MS" pitchFamily="66" charset="0"/>
              </a:rPr>
              <a:t>I walk through the</a:t>
            </a:r>
            <a:r>
              <a:rPr lang="en-CA" sz="3100" dirty="0" smtClean="0">
                <a:solidFill>
                  <a:srgbClr val="FFC000"/>
                </a:solidFill>
                <a:latin typeface="Comic Sans MS" pitchFamily="66" charset="0"/>
              </a:rPr>
              <a:t>__1__ </a:t>
            </a:r>
            <a:r>
              <a:rPr lang="en-CA" sz="3100" dirty="0" smtClean="0">
                <a:latin typeface="Comic Sans MS" pitchFamily="66" charset="0"/>
              </a:rPr>
              <a:t>jungle. I take out my</a:t>
            </a:r>
            <a:r>
              <a:rPr lang="en-CA" sz="3100" dirty="0" smtClean="0">
                <a:solidFill>
                  <a:srgbClr val="FFC000"/>
                </a:solidFill>
                <a:latin typeface="Comic Sans MS" pitchFamily="66" charset="0"/>
              </a:rPr>
              <a:t>__2__</a:t>
            </a:r>
            <a:r>
              <a:rPr lang="en-CA" sz="3100" dirty="0" smtClean="0">
                <a:latin typeface="Comic Sans MS" pitchFamily="66" charset="0"/>
              </a:rPr>
              <a:t>canteen. There’s a</a:t>
            </a:r>
            <a:r>
              <a:rPr lang="en-CA" sz="3100" dirty="0" smtClean="0">
                <a:solidFill>
                  <a:srgbClr val="FFC000"/>
                </a:solidFill>
                <a:latin typeface="Comic Sans MS" pitchFamily="66" charset="0"/>
              </a:rPr>
              <a:t>__3__</a:t>
            </a:r>
            <a:r>
              <a:rPr lang="en-CA" sz="3100" dirty="0" smtClean="0">
                <a:latin typeface="Comic Sans MS" pitchFamily="66" charset="0"/>
              </a:rPr>
              <a:t>parrot with a</a:t>
            </a:r>
            <a:r>
              <a:rPr lang="en-CA" sz="3100" dirty="0" smtClean="0">
                <a:solidFill>
                  <a:srgbClr val="FFC000"/>
                </a:solidFill>
                <a:latin typeface="Comic Sans MS" pitchFamily="66" charset="0"/>
              </a:rPr>
              <a:t>__4__ __5__ </a:t>
            </a:r>
            <a:r>
              <a:rPr lang="en-CA" sz="3100" dirty="0" smtClean="0">
                <a:latin typeface="Comic Sans MS" pitchFamily="66" charset="0"/>
              </a:rPr>
              <a:t>in his mouth in the </a:t>
            </a:r>
            <a:r>
              <a:rPr lang="en-CA" sz="3100" dirty="0" smtClean="0">
                <a:solidFill>
                  <a:srgbClr val="FFC000"/>
                </a:solidFill>
                <a:latin typeface="Comic Sans MS" pitchFamily="66" charset="0"/>
              </a:rPr>
              <a:t>__6__ </a:t>
            </a:r>
            <a:r>
              <a:rPr lang="en-CA" sz="3100" dirty="0" smtClean="0">
                <a:latin typeface="Comic Sans MS" pitchFamily="66" charset="0"/>
              </a:rPr>
              <a:t>trees. I gaze at his</a:t>
            </a:r>
            <a:r>
              <a:rPr lang="en-CA" sz="3100" dirty="0" smtClean="0">
                <a:solidFill>
                  <a:srgbClr val="FFC000"/>
                </a:solidFill>
                <a:latin typeface="Comic Sans MS" pitchFamily="66" charset="0"/>
              </a:rPr>
              <a:t>__7__</a:t>
            </a:r>
            <a:r>
              <a:rPr lang="en-CA" sz="3100" dirty="0" smtClean="0">
                <a:latin typeface="Comic Sans MS" pitchFamily="66" charset="0"/>
              </a:rPr>
              <a:t/>
            </a:r>
            <a:br>
              <a:rPr lang="en-CA" sz="3100" dirty="0" smtClean="0">
                <a:latin typeface="Comic Sans MS" pitchFamily="66" charset="0"/>
              </a:rPr>
            </a:br>
            <a:r>
              <a:rPr lang="en-CA" sz="3100" dirty="0" smtClean="0">
                <a:solidFill>
                  <a:srgbClr val="FFC000"/>
                </a:solidFill>
                <a:latin typeface="Comic Sans MS" pitchFamily="66" charset="0"/>
              </a:rPr>
              <a:t>__8__</a:t>
            </a:r>
            <a:r>
              <a:rPr lang="en-CA" sz="3100" dirty="0" smtClean="0">
                <a:latin typeface="Comic Sans MS" pitchFamily="66" charset="0"/>
              </a:rPr>
              <a:t>. A sudden sound awakes me from my daydream. A panther</a:t>
            </a:r>
            <a:r>
              <a:rPr lang="en-CA" sz="3100" dirty="0" smtClean="0">
                <a:solidFill>
                  <a:srgbClr val="FFC000"/>
                </a:solidFill>
                <a:latin typeface="Comic Sans MS" pitchFamily="66" charset="0"/>
              </a:rPr>
              <a:t>__9__ </a:t>
            </a:r>
            <a:r>
              <a:rPr lang="en-CA" sz="3100" dirty="0" smtClean="0">
                <a:latin typeface="Comic Sans MS" pitchFamily="66" charset="0"/>
              </a:rPr>
              <a:t>in front of my head. I</a:t>
            </a:r>
            <a:r>
              <a:rPr lang="en-CA" sz="3100" dirty="0" smtClean="0">
                <a:solidFill>
                  <a:srgbClr val="FFC000"/>
                </a:solidFill>
                <a:latin typeface="Comic Sans MS" pitchFamily="66" charset="0"/>
              </a:rPr>
              <a:t>__10__ </a:t>
            </a:r>
            <a:r>
              <a:rPr lang="en-CA" sz="3100" dirty="0" smtClean="0">
                <a:latin typeface="Comic Sans MS" pitchFamily="66" charset="0"/>
              </a:rPr>
              <a:t>his</a:t>
            </a:r>
            <a:r>
              <a:rPr lang="en-CA" sz="3100" dirty="0" smtClean="0">
                <a:solidFill>
                  <a:srgbClr val="FFC000"/>
                </a:solidFill>
                <a:latin typeface="Comic Sans MS" pitchFamily="66" charset="0"/>
              </a:rPr>
              <a:t>__11__</a:t>
            </a:r>
            <a:r>
              <a:rPr lang="en-CA" sz="3100" dirty="0" smtClean="0">
                <a:latin typeface="Comic Sans MS" pitchFamily="66" charset="0"/>
              </a:rPr>
              <a:t>breath. I remember </a:t>
            </a:r>
            <a:r>
              <a:rPr lang="en-CA" sz="3100" dirty="0">
                <a:latin typeface="Comic Sans MS" pitchFamily="66" charset="0"/>
              </a:rPr>
              <a:t>I</a:t>
            </a:r>
            <a:r>
              <a:rPr lang="en-CA" sz="3100" dirty="0" smtClean="0">
                <a:latin typeface="Comic Sans MS" pitchFamily="66" charset="0"/>
              </a:rPr>
              <a:t> have a packet of</a:t>
            </a:r>
            <a:r>
              <a:rPr lang="en-CA" sz="3100" dirty="0" smtClean="0">
                <a:solidFill>
                  <a:srgbClr val="FFC000"/>
                </a:solidFill>
                <a:latin typeface="Comic Sans MS" pitchFamily="66" charset="0"/>
              </a:rPr>
              <a:t>__12__</a:t>
            </a:r>
            <a:r>
              <a:rPr lang="en-CA" sz="3100" dirty="0" smtClean="0">
                <a:latin typeface="Comic Sans MS" pitchFamily="66" charset="0"/>
              </a:rPr>
              <a:t>that makes it go into a deep slumber. I</a:t>
            </a:r>
            <a:r>
              <a:rPr lang="en-CA" sz="3100" dirty="0" smtClean="0">
                <a:solidFill>
                  <a:srgbClr val="FFC000"/>
                </a:solidFill>
                <a:latin typeface="Comic Sans MS" pitchFamily="66" charset="0"/>
              </a:rPr>
              <a:t>__13__</a:t>
            </a:r>
            <a:r>
              <a:rPr lang="en-CA" sz="3100" dirty="0" smtClean="0">
                <a:latin typeface="Comic Sans MS" pitchFamily="66" charset="0"/>
              </a:rPr>
              <a:t>it away in front of the</a:t>
            </a:r>
            <a:r>
              <a:rPr lang="en-CA" sz="3100" dirty="0" smtClean="0">
                <a:solidFill>
                  <a:srgbClr val="FFC000"/>
                </a:solidFill>
                <a:latin typeface="Comic Sans MS" pitchFamily="66" charset="0"/>
              </a:rPr>
              <a:t>__14__</a:t>
            </a:r>
            <a:r>
              <a:rPr lang="en-CA" sz="3100" dirty="0" smtClean="0">
                <a:latin typeface="Comic Sans MS" pitchFamily="66" charset="0"/>
              </a:rPr>
              <a:t>. Yes, he’s eating it. I</a:t>
            </a:r>
            <a:r>
              <a:rPr lang="en-CA" sz="3100" dirty="0" smtClean="0">
                <a:solidFill>
                  <a:srgbClr val="FFC000"/>
                </a:solidFill>
                <a:latin typeface="Comic Sans MS" pitchFamily="66" charset="0"/>
              </a:rPr>
              <a:t>__15__</a:t>
            </a:r>
            <a:r>
              <a:rPr lang="en-CA" sz="3100" dirty="0" smtClean="0">
                <a:latin typeface="Comic Sans MS" pitchFamily="66" charset="0"/>
              </a:rPr>
              <a:t>away through the </a:t>
            </a:r>
            <a:r>
              <a:rPr lang="en-CA" sz="3100" dirty="0" smtClean="0">
                <a:solidFill>
                  <a:srgbClr val="FFC000"/>
                </a:solidFill>
                <a:latin typeface="Comic Sans MS" pitchFamily="66" charset="0"/>
              </a:rPr>
              <a:t>__16__</a:t>
            </a:r>
            <a:r>
              <a:rPr lang="en-CA" sz="3100" dirty="0" smtClean="0">
                <a:latin typeface="Comic Sans MS" pitchFamily="66" charset="0"/>
              </a:rPr>
              <a:t>jungle. I meet my parents at the</a:t>
            </a:r>
            <a:r>
              <a:rPr lang="en-CA" sz="3100" dirty="0" smtClean="0">
                <a:solidFill>
                  <a:srgbClr val="FFC000"/>
                </a:solidFill>
                <a:latin typeface="Comic Sans MS" pitchFamily="66" charset="0"/>
              </a:rPr>
              <a:t>__17__</a:t>
            </a:r>
            <a:r>
              <a:rPr lang="en-CA" sz="3100" dirty="0" smtClean="0">
                <a:latin typeface="Comic Sans MS" pitchFamily="66" charset="0"/>
              </a:rPr>
              <a:t>. It’s been an</a:t>
            </a:r>
            <a:r>
              <a:rPr lang="en-CA" sz="3100" dirty="0" smtClean="0">
                <a:solidFill>
                  <a:srgbClr val="FFC000"/>
                </a:solidFill>
                <a:latin typeface="Comic Sans MS" pitchFamily="66" charset="0"/>
              </a:rPr>
              <a:t>__18__ </a:t>
            </a:r>
            <a:r>
              <a:rPr lang="en-CA" sz="3100" dirty="0" smtClean="0">
                <a:latin typeface="Comic Sans MS" pitchFamily="66" charset="0"/>
              </a:rPr>
              <a:t>day. </a:t>
            </a:r>
            <a:endParaRPr lang="en-CA" sz="31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8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>
            <a:noAutofit/>
          </a:bodyPr>
          <a:lstStyle/>
          <a:p>
            <a:r>
              <a:rPr lang="en-CA" dirty="0" smtClean="0">
                <a:latin typeface="Comic Sans MS" pitchFamily="66" charset="0"/>
              </a:rPr>
              <a:t>We use cause and effect to infer a logical outcome</a:t>
            </a:r>
          </a:p>
          <a:p>
            <a:r>
              <a:rPr lang="en-CA" dirty="0" smtClean="0">
                <a:latin typeface="Comic Sans MS" pitchFamily="66" charset="0"/>
              </a:rPr>
              <a:t>In poetry we use logic to infer what the meaning is when it is sometimes unclear</a:t>
            </a:r>
          </a:p>
          <a:p>
            <a:pPr marL="0" indent="0">
              <a:buNone/>
            </a:pPr>
            <a:endParaRPr lang="en-CA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CA" dirty="0" smtClean="0">
                <a:latin typeface="Comic Sans MS" pitchFamily="66" charset="0"/>
              </a:rPr>
              <a:t>Metaphor: Her hair was </a:t>
            </a:r>
            <a:r>
              <a:rPr lang="en-CA" dirty="0" smtClean="0">
                <a:solidFill>
                  <a:srgbClr val="FFC000"/>
                </a:solidFill>
                <a:latin typeface="Comic Sans MS" pitchFamily="66" charset="0"/>
              </a:rPr>
              <a:t>gold</a:t>
            </a:r>
            <a:r>
              <a:rPr lang="en-CA" dirty="0" smtClean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r>
              <a:rPr lang="en-CA" dirty="0" smtClean="0">
                <a:latin typeface="Comic Sans MS" pitchFamily="66" charset="0"/>
              </a:rPr>
              <a:t>-we know her hair wasn’t </a:t>
            </a:r>
          </a:p>
          <a:p>
            <a:pPr marL="0" indent="0">
              <a:buNone/>
            </a:pPr>
            <a:r>
              <a:rPr lang="en-CA" dirty="0" smtClean="0">
                <a:latin typeface="Comic Sans MS" pitchFamily="66" charset="0"/>
              </a:rPr>
              <a:t>metal but can infer it was 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FFC000"/>
                </a:solidFill>
                <a:latin typeface="Comic Sans MS" pitchFamily="66" charset="0"/>
              </a:rPr>
              <a:t>shiny and blonde</a:t>
            </a:r>
            <a:endParaRPr lang="en-CA" dirty="0">
              <a:solidFill>
                <a:srgbClr val="FFC000"/>
              </a:solidFill>
              <a:latin typeface="Comic Sans MS" pitchFamily="66" charset="0"/>
            </a:endParaRPr>
          </a:p>
        </p:txBody>
      </p:sp>
      <p:pic>
        <p:nvPicPr>
          <p:cNvPr id="2050" name="Picture 2" descr="http://ermentor.com/wp-content/uploads/2012/02/logic-and-reasoning-skill-test-300x299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51" y="3573016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872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0649"/>
            <a:ext cx="8229600" cy="1872208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 smtClean="0">
                <a:latin typeface="Comic Sans MS" pitchFamily="66" charset="0"/>
              </a:rPr>
              <a:t>However, there is a type of poetry called “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</a:rPr>
              <a:t>Nonsense Poetry</a:t>
            </a:r>
            <a:r>
              <a:rPr lang="en-CA" dirty="0" smtClean="0">
                <a:latin typeface="Comic Sans MS" pitchFamily="66" charset="0"/>
              </a:rPr>
              <a:t>” in which it is harder to decipher what the poet is saying.  </a:t>
            </a:r>
            <a:endParaRPr lang="en-CA" dirty="0">
              <a:latin typeface="Comic Sans MS" pitchFamily="66" charset="0"/>
            </a:endParaRPr>
          </a:p>
        </p:txBody>
      </p:sp>
      <p:pic>
        <p:nvPicPr>
          <p:cNvPr id="3074" name="Picture 2" descr="https://p.gr-assets.com/540x540/fit/hostedimages/1379756320/1672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26469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231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 descr="https://encrypted-tbn1.gstatic.com/images?q=tbn:ANd9GcQJYT5_2YKOCn0y9fwV03397ma2FnjxJ9JuoNzE5ewYDGxQADl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1480"/>
            <a:ext cx="9144000" cy="774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32656"/>
            <a:ext cx="5814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>
                <a:solidFill>
                  <a:schemeClr val="bg1"/>
                </a:solidFill>
                <a:latin typeface="Comic Sans MS" pitchFamily="66" charset="0"/>
              </a:rPr>
              <a:t>Jabberwocky Poem </a:t>
            </a:r>
          </a:p>
          <a:p>
            <a:r>
              <a:rPr lang="en-CA" sz="3600" dirty="0" smtClean="0">
                <a:solidFill>
                  <a:schemeClr val="bg1"/>
                </a:solidFill>
                <a:latin typeface="Comic Sans MS" pitchFamily="66" charset="0"/>
              </a:rPr>
              <a:t>By Lewis Carroll</a:t>
            </a:r>
            <a:endParaRPr lang="en-CA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16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516974">
            <a:off x="840814" y="-115470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Comic Sans MS" pitchFamily="66" charset="0"/>
              </a:rPr>
              <a:t>Lewis Carroll</a:t>
            </a:r>
            <a:endParaRPr lang="en-CA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20608700">
            <a:off x="3718454" y="826031"/>
            <a:ext cx="46085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400" dirty="0" smtClean="0">
                <a:latin typeface="Comic Sans MS" pitchFamily="66" charset="0"/>
              </a:rPr>
              <a:t>Math professor in mid 1800s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400" dirty="0" smtClean="0">
                <a:latin typeface="Comic Sans MS" pitchFamily="66" charset="0"/>
              </a:rPr>
              <a:t>Wrote many books on math and logic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400" dirty="0" smtClean="0">
                <a:latin typeface="Comic Sans MS" pitchFamily="66" charset="0"/>
              </a:rPr>
              <a:t>Wrote “Alice in Wonderland” and “Through the Looking Glass”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400" dirty="0" smtClean="0">
                <a:latin typeface="Comic Sans MS" pitchFamily="66" charset="0"/>
              </a:rPr>
              <a:t>Author of the “Jabberwocky” poem-one of most famous nonsense poems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400" dirty="0" smtClean="0">
                <a:latin typeface="Comic Sans MS" pitchFamily="66" charset="0"/>
              </a:rPr>
              <a:t>Poem in written in “Through the Looking Glass”  </a:t>
            </a:r>
            <a:endParaRPr lang="en-CA" sz="2400" dirty="0">
              <a:latin typeface="Comic Sans MS" pitchFamily="66" charset="0"/>
            </a:endParaRPr>
          </a:p>
        </p:txBody>
      </p:sp>
      <p:pic>
        <p:nvPicPr>
          <p:cNvPr id="8" name="Picture 4" descr="http://www.jasonfarman.com/dtc477/images/old_lined_paper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7393">
            <a:off x="796378" y="293056"/>
            <a:ext cx="7773623" cy="73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poets.org/images/authors/lcarroll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6047">
            <a:off x="328596" y="1312095"/>
            <a:ext cx="2880320" cy="3860429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 rot="20516974">
            <a:off x="732294" y="6038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>
                <a:latin typeface="Comic Sans MS" pitchFamily="66" charset="0"/>
              </a:rPr>
              <a:t>Lewis Carroll</a:t>
            </a:r>
            <a:endParaRPr lang="en-CA" dirty="0"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0608700">
            <a:off x="3609934" y="1545303"/>
            <a:ext cx="46085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400" dirty="0" smtClean="0">
                <a:latin typeface="Comic Sans MS" pitchFamily="66" charset="0"/>
              </a:rPr>
              <a:t>Math professor in mid 1800s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400" dirty="0" smtClean="0">
                <a:latin typeface="Comic Sans MS" pitchFamily="66" charset="0"/>
              </a:rPr>
              <a:t>Wrote many books on math and logic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400" dirty="0" smtClean="0">
                <a:latin typeface="Comic Sans MS" pitchFamily="66" charset="0"/>
              </a:rPr>
              <a:t>Wrote “Alice in Wonderland” and “Through the Looking Glass”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400" dirty="0" smtClean="0">
                <a:latin typeface="Comic Sans MS" pitchFamily="66" charset="0"/>
              </a:rPr>
              <a:t>Author of the “Jabberwocky” poem-one of most famous nonsense poems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400" dirty="0" smtClean="0">
                <a:latin typeface="Comic Sans MS" pitchFamily="66" charset="0"/>
              </a:rPr>
              <a:t>Poem is written in “Through the Looking Glass”  </a:t>
            </a:r>
            <a:endParaRPr lang="en-CA" sz="2400" dirty="0">
              <a:latin typeface="Comic Sans MS" pitchFamily="66" charset="0"/>
            </a:endParaRPr>
          </a:p>
        </p:txBody>
      </p:sp>
      <p:pic>
        <p:nvPicPr>
          <p:cNvPr id="14" name="Picture 6" descr="http://officesupplygeek.com/wp-content/uploads/2011/01/Giant-Paper-Clips-by-ACCO-Megaclips-Clipped-to-Doane-Paper-Idea-Journal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000" b="90000" l="10000" r="90000">
                        <a14:foregroundMark x1="31375" y1="11833" x2="30562" y2="29250"/>
                        <a14:foregroundMark x1="31063" y1="29583" x2="32500" y2="32583"/>
                        <a14:foregroundMark x1="33875" y1="27750" x2="33063" y2="10750"/>
                        <a14:foregroundMark x1="31625" y1="11083" x2="35500" y2="7000"/>
                        <a14:backgroundMark x1="22500" y1="17750" x2="44438" y2="66250"/>
                        <a14:backgroundMark x1="51063" y1="20000" x2="56063" y2="68500"/>
                        <a14:backgroundMark x1="29438" y1="69583" x2="67188" y2="62583"/>
                        <a14:backgroundMark x1="22500" y1="80667" x2="73313" y2="81083"/>
                        <a14:backgroundMark x1="18625" y1="50000" x2="77188" y2="44417"/>
                        <a14:backgroundMark x1="29438" y1="41833" x2="72438" y2="25167"/>
                        <a14:backgroundMark x1="35813" y1="35917" x2="49125" y2="4833"/>
                        <a14:backgroundMark x1="46938" y1="21500" x2="71875" y2="10750"/>
                        <a14:backgroundMark x1="26937" y1="25917" x2="26063" y2="7750"/>
                        <a14:backgroundMark x1="40500" y1="26667" x2="39688" y2="5583"/>
                        <a14:backgroundMark x1="33875" y1="27000" x2="33063" y2="12250"/>
                        <a14:backgroundMark x1="33563" y1="29583" x2="33313" y2="2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5746">
            <a:off x="-71713" y="568315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05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056" y="1772816"/>
            <a:ext cx="7005464" cy="1143000"/>
          </a:xfrm>
        </p:spPr>
        <p:txBody>
          <a:bodyPr>
            <a:noAutofit/>
          </a:bodyPr>
          <a:lstStyle/>
          <a:p>
            <a:r>
              <a:rPr lang="en-CA" sz="2800" dirty="0" smtClean="0">
                <a:latin typeface="Comic Sans MS" pitchFamily="66" charset="0"/>
              </a:rPr>
              <a:t>“It seems very pretty…but it’s rather hard to understand!...Somehow it seems to fill my head with ideas-only I don’t exactly know what they are. However, somebody killed something: that’s clear, at any rate.”</a:t>
            </a:r>
            <a:br>
              <a:rPr lang="en-CA" sz="2800" dirty="0" smtClean="0">
                <a:latin typeface="Comic Sans MS" pitchFamily="66" charset="0"/>
              </a:rPr>
            </a:br>
            <a:r>
              <a:rPr lang="en-CA" sz="2800" dirty="0" smtClean="0">
                <a:latin typeface="Comic Sans MS" pitchFamily="66" charset="0"/>
              </a:rPr>
              <a:t>-Alice, Through the Looking Glass</a:t>
            </a:r>
            <a:endParaRPr lang="en-CA" sz="2800" dirty="0">
              <a:latin typeface="Comic Sans MS" pitchFamily="66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24" b="99485" l="10000" r="90000">
                        <a14:foregroundMark x1="38846" y1="23196" x2="43077" y2="22680"/>
                        <a14:foregroundMark x1="52308" y1="10825" x2="56923" y2="6701"/>
                        <a14:foregroundMark x1="51538" y1="10309" x2="48077" y2="7732"/>
                        <a14:foregroundMark x1="56538" y1="9794" x2="56538" y2="4124"/>
                        <a14:foregroundMark x1="45769" y1="63402" x2="51538" y2="89175"/>
                        <a14:foregroundMark x1="56538" y1="83505" x2="55769" y2="99485"/>
                        <a14:foregroundMark x1="35769" y1="32990" x2="44615" y2="31443"/>
                        <a14:foregroundMark x1="63077" y1="37113" x2="63077" y2="26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4624" y="3590950"/>
            <a:ext cx="4406611" cy="328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611560" y="188640"/>
            <a:ext cx="8388424" cy="4176464"/>
          </a:xfrm>
          <a:prstGeom prst="wedgeEllipseCallout">
            <a:avLst>
              <a:gd name="adj1" fmla="val -33165"/>
              <a:gd name="adj2" fmla="val 640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4057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2894">
            <a:off x="5360875" y="2866313"/>
            <a:ext cx="3824841" cy="3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mic Sans MS" pitchFamily="66" charset="0"/>
              </a:rPr>
              <a:t>Portmanteau Words</a:t>
            </a:r>
            <a:endParaRPr lang="en-CA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>
                <a:latin typeface="Comic Sans MS" pitchFamily="66" charset="0"/>
              </a:rPr>
              <a:t>New words that are formed from two words or parts of words which are fused to give new meaning</a:t>
            </a:r>
          </a:p>
          <a:p>
            <a:pPr marL="0" indent="0">
              <a:buNone/>
            </a:pPr>
            <a:endParaRPr lang="en-CA" sz="28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CA" sz="2800" dirty="0" smtClean="0">
                <a:latin typeface="Comic Sans MS" pitchFamily="66" charset="0"/>
              </a:rPr>
              <a:t>Examples:</a:t>
            </a:r>
          </a:p>
          <a:p>
            <a:pPr marL="0" indent="0">
              <a:buNone/>
            </a:pPr>
            <a:r>
              <a:rPr lang="en-CA" sz="2800" dirty="0" smtClean="0">
                <a:solidFill>
                  <a:srgbClr val="FF0000"/>
                </a:solidFill>
                <a:latin typeface="Comic Sans MS" pitchFamily="66" charset="0"/>
              </a:rPr>
              <a:t>Br</a:t>
            </a:r>
            <a:r>
              <a:rPr lang="en-CA" sz="2800" dirty="0" smtClean="0">
                <a:solidFill>
                  <a:srgbClr val="7030A0"/>
                </a:solidFill>
                <a:latin typeface="Comic Sans MS" pitchFamily="66" charset="0"/>
              </a:rPr>
              <a:t>unch</a:t>
            </a:r>
            <a:r>
              <a:rPr lang="en-CA" sz="2800" dirty="0" smtClean="0">
                <a:latin typeface="Comic Sans MS" pitchFamily="66" charset="0"/>
              </a:rPr>
              <a:t>-</a:t>
            </a:r>
            <a:r>
              <a:rPr lang="en-CA" sz="2800" dirty="0" smtClean="0">
                <a:solidFill>
                  <a:srgbClr val="FF0000"/>
                </a:solidFill>
                <a:latin typeface="Comic Sans MS" pitchFamily="66" charset="0"/>
              </a:rPr>
              <a:t>Breakfast </a:t>
            </a:r>
            <a:r>
              <a:rPr lang="en-CA" sz="2800" dirty="0" smtClean="0">
                <a:latin typeface="Comic Sans MS" pitchFamily="66" charset="0"/>
              </a:rPr>
              <a:t>and </a:t>
            </a:r>
            <a:r>
              <a:rPr lang="en-CA" sz="2800" dirty="0" smtClean="0">
                <a:solidFill>
                  <a:srgbClr val="7030A0"/>
                </a:solidFill>
                <a:latin typeface="Comic Sans MS" pitchFamily="66" charset="0"/>
              </a:rPr>
              <a:t>lunch</a:t>
            </a:r>
          </a:p>
          <a:p>
            <a:pPr marL="0" indent="0">
              <a:buNone/>
            </a:pPr>
            <a:r>
              <a:rPr lang="en-CA" sz="2800" dirty="0" smtClean="0">
                <a:solidFill>
                  <a:srgbClr val="FF0000"/>
                </a:solidFill>
                <a:latin typeface="Comic Sans MS" pitchFamily="66" charset="0"/>
              </a:rPr>
              <a:t>Gi</a:t>
            </a:r>
            <a:r>
              <a:rPr lang="en-CA" sz="2800" dirty="0" smtClean="0">
                <a:solidFill>
                  <a:srgbClr val="7030A0"/>
                </a:solidFill>
                <a:latin typeface="Comic Sans MS" pitchFamily="66" charset="0"/>
              </a:rPr>
              <a:t>normous</a:t>
            </a:r>
            <a:r>
              <a:rPr lang="en-CA" sz="2800" dirty="0" smtClean="0">
                <a:latin typeface="Comic Sans MS" pitchFamily="66" charset="0"/>
              </a:rPr>
              <a:t>-</a:t>
            </a:r>
            <a:r>
              <a:rPr lang="en-CA" sz="2800" dirty="0" smtClean="0">
                <a:solidFill>
                  <a:srgbClr val="FF0000"/>
                </a:solidFill>
                <a:latin typeface="Comic Sans MS" pitchFamily="66" charset="0"/>
              </a:rPr>
              <a:t>Gigantic</a:t>
            </a:r>
            <a:r>
              <a:rPr lang="en-CA" sz="2800" dirty="0" smtClean="0">
                <a:latin typeface="Comic Sans MS" pitchFamily="66" charset="0"/>
              </a:rPr>
              <a:t> and </a:t>
            </a:r>
            <a:r>
              <a:rPr lang="en-CA" sz="2800" dirty="0" smtClean="0">
                <a:solidFill>
                  <a:srgbClr val="7030A0"/>
                </a:solidFill>
                <a:latin typeface="Comic Sans MS" pitchFamily="66" charset="0"/>
              </a:rPr>
              <a:t>enormous</a:t>
            </a:r>
          </a:p>
          <a:p>
            <a:pPr marL="0" indent="0">
              <a:buNone/>
            </a:pPr>
            <a:r>
              <a:rPr lang="en-CA" sz="2800" dirty="0" err="1" smtClean="0">
                <a:solidFill>
                  <a:srgbClr val="FF0000"/>
                </a:solidFill>
                <a:latin typeface="Comic Sans MS" pitchFamily="66" charset="0"/>
              </a:rPr>
              <a:t>Bra</a:t>
            </a:r>
            <a:r>
              <a:rPr lang="en-CA" sz="2800" dirty="0" err="1" smtClean="0">
                <a:solidFill>
                  <a:srgbClr val="7030A0"/>
                </a:solidFill>
                <a:latin typeface="Comic Sans MS" pitchFamily="66" charset="0"/>
              </a:rPr>
              <a:t>ngelina</a:t>
            </a:r>
            <a:r>
              <a:rPr lang="en-CA" sz="2800" dirty="0">
                <a:latin typeface="Comic Sans MS" pitchFamily="66" charset="0"/>
              </a:rPr>
              <a:t>-</a:t>
            </a:r>
            <a:r>
              <a:rPr lang="en-CA" sz="2800" dirty="0" smtClean="0">
                <a:solidFill>
                  <a:srgbClr val="FF0000"/>
                </a:solidFill>
                <a:latin typeface="Comic Sans MS" pitchFamily="66" charset="0"/>
              </a:rPr>
              <a:t>Brad</a:t>
            </a:r>
            <a:r>
              <a:rPr lang="en-CA" sz="2800" dirty="0" smtClean="0">
                <a:latin typeface="Comic Sans MS" pitchFamily="66" charset="0"/>
              </a:rPr>
              <a:t> </a:t>
            </a:r>
            <a:r>
              <a:rPr lang="en-CA" sz="2800" dirty="0" smtClean="0">
                <a:solidFill>
                  <a:srgbClr val="FF0000"/>
                </a:solidFill>
                <a:latin typeface="Comic Sans MS" pitchFamily="66" charset="0"/>
              </a:rPr>
              <a:t>Pitt</a:t>
            </a:r>
            <a:r>
              <a:rPr lang="en-CA" sz="2800" dirty="0" smtClean="0">
                <a:latin typeface="Comic Sans MS" pitchFamily="66" charset="0"/>
              </a:rPr>
              <a:t> and </a:t>
            </a:r>
            <a:r>
              <a:rPr lang="en-CA" sz="2800" dirty="0" smtClean="0">
                <a:solidFill>
                  <a:srgbClr val="7030A0"/>
                </a:solidFill>
                <a:latin typeface="Comic Sans MS" pitchFamily="66" charset="0"/>
              </a:rPr>
              <a:t>Angelina</a:t>
            </a:r>
          </a:p>
          <a:p>
            <a:pPr marL="0" indent="0">
              <a:buNone/>
            </a:pPr>
            <a:r>
              <a:rPr lang="en-CA" sz="2800" dirty="0" smtClean="0">
                <a:latin typeface="Comic Sans MS" pitchFamily="66" charset="0"/>
              </a:rPr>
              <a:t>*</a:t>
            </a:r>
            <a:r>
              <a:rPr lang="en-CA" sz="2800" dirty="0" smtClean="0">
                <a:solidFill>
                  <a:srgbClr val="FF0000"/>
                </a:solidFill>
                <a:latin typeface="Comic Sans MS" pitchFamily="66" charset="0"/>
              </a:rPr>
              <a:t>Ch</a:t>
            </a:r>
            <a:r>
              <a:rPr lang="en-CA" sz="2800" dirty="0" smtClean="0">
                <a:solidFill>
                  <a:srgbClr val="7030A0"/>
                </a:solidFill>
                <a:latin typeface="Comic Sans MS" pitchFamily="66" charset="0"/>
              </a:rPr>
              <a:t>ort</a:t>
            </a:r>
            <a:r>
              <a:rPr lang="en-CA" sz="2800" dirty="0" smtClean="0">
                <a:solidFill>
                  <a:srgbClr val="FF0000"/>
                </a:solidFill>
                <a:latin typeface="Comic Sans MS" pitchFamily="66" charset="0"/>
              </a:rPr>
              <a:t>le</a:t>
            </a:r>
            <a:r>
              <a:rPr lang="en-CA" sz="2800" dirty="0" smtClean="0">
                <a:latin typeface="Comic Sans MS" pitchFamily="66" charset="0"/>
              </a:rPr>
              <a:t>-</a:t>
            </a:r>
            <a:r>
              <a:rPr lang="en-CA" sz="2800" dirty="0" smtClean="0">
                <a:solidFill>
                  <a:srgbClr val="FF0000"/>
                </a:solidFill>
                <a:latin typeface="Comic Sans MS" pitchFamily="66" charset="0"/>
              </a:rPr>
              <a:t>chuckle</a:t>
            </a:r>
            <a:r>
              <a:rPr lang="en-CA" sz="2800" dirty="0" smtClean="0">
                <a:latin typeface="Comic Sans MS" pitchFamily="66" charset="0"/>
              </a:rPr>
              <a:t> and </a:t>
            </a:r>
            <a:r>
              <a:rPr lang="en-CA" sz="2800" dirty="0" smtClean="0">
                <a:solidFill>
                  <a:srgbClr val="7030A0"/>
                </a:solidFill>
                <a:latin typeface="Comic Sans MS" pitchFamily="66" charset="0"/>
              </a:rPr>
              <a:t>snort</a:t>
            </a:r>
          </a:p>
        </p:txBody>
      </p:sp>
    </p:spTree>
    <p:extLst>
      <p:ext uri="{BB962C8B-B14F-4D97-AF65-F5344CB8AC3E}">
        <p14:creationId xmlns:p14="http://schemas.microsoft.com/office/powerpoint/2010/main" val="796623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Autofit/>
          </a:bodyPr>
          <a:lstStyle/>
          <a:p>
            <a:r>
              <a:rPr lang="en-CA" sz="5400" dirty="0" smtClean="0">
                <a:latin typeface="Comic Sans MS" panose="030F0702030302020204" pitchFamily="66" charset="0"/>
              </a:rPr>
              <a:t>Can you find some </a:t>
            </a:r>
            <a:r>
              <a:rPr lang="en-CA" sz="5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Portmanteau</a:t>
            </a:r>
            <a:r>
              <a:rPr lang="en-CA" sz="5400" dirty="0" smtClean="0">
                <a:latin typeface="Comic Sans MS" panose="030F0702030302020204" pitchFamily="66" charset="0"/>
              </a:rPr>
              <a:t> words in the Jabberwocky poem? </a:t>
            </a:r>
            <a:endParaRPr lang="en-CA" sz="5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845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673" y="548680"/>
            <a:ext cx="8460432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 smtClean="0">
                <a:latin typeface="Comic Sans MS" pitchFamily="66" charset="0"/>
              </a:rPr>
              <a:t>Some Portmanteau Words found in the poem:</a:t>
            </a:r>
          </a:p>
          <a:p>
            <a:r>
              <a:rPr lang="en-CA" sz="3200" dirty="0" smtClean="0">
                <a:latin typeface="Comic Sans MS" pitchFamily="66" charset="0"/>
              </a:rPr>
              <a:t>1)</a:t>
            </a:r>
            <a:r>
              <a:rPr lang="en-CA" sz="3200" dirty="0" err="1" smtClean="0">
                <a:latin typeface="Comic Sans MS" pitchFamily="66" charset="0"/>
              </a:rPr>
              <a:t>frumious</a:t>
            </a:r>
            <a:r>
              <a:rPr lang="en-CA" sz="3200" dirty="0" smtClean="0">
                <a:latin typeface="Comic Sans MS" pitchFamily="66" charset="0"/>
              </a:rPr>
              <a:t> (fuming, furious) </a:t>
            </a:r>
          </a:p>
          <a:p>
            <a:r>
              <a:rPr lang="en-CA" sz="3200" dirty="0" smtClean="0">
                <a:latin typeface="Comic Sans MS" pitchFamily="66" charset="0"/>
              </a:rPr>
              <a:t>2) </a:t>
            </a:r>
            <a:r>
              <a:rPr lang="en-CA" sz="3200" dirty="0" err="1" smtClean="0">
                <a:latin typeface="Comic Sans MS" pitchFamily="66" charset="0"/>
              </a:rPr>
              <a:t>uffish</a:t>
            </a:r>
            <a:r>
              <a:rPr lang="en-CA" sz="3200" dirty="0" smtClean="0">
                <a:latin typeface="Comic Sans MS" pitchFamily="66" charset="0"/>
              </a:rPr>
              <a:t> (</a:t>
            </a:r>
            <a:r>
              <a:rPr lang="en-CA" sz="3200" dirty="0" err="1" smtClean="0">
                <a:latin typeface="Comic Sans MS" pitchFamily="66" charset="0"/>
              </a:rPr>
              <a:t>gruffish</a:t>
            </a:r>
            <a:r>
              <a:rPr lang="en-CA" sz="3200" dirty="0" smtClean="0">
                <a:latin typeface="Comic Sans MS" pitchFamily="66" charset="0"/>
              </a:rPr>
              <a:t>, roughish, huffish) </a:t>
            </a:r>
          </a:p>
          <a:p>
            <a:r>
              <a:rPr lang="en-CA" sz="3200" dirty="0" smtClean="0">
                <a:latin typeface="Comic Sans MS" pitchFamily="66" charset="0"/>
              </a:rPr>
              <a:t>3) burble (bleat, </a:t>
            </a:r>
            <a:r>
              <a:rPr lang="en-CA" sz="3200" dirty="0" err="1" smtClean="0">
                <a:latin typeface="Comic Sans MS" pitchFamily="66" charset="0"/>
              </a:rPr>
              <a:t>murmer</a:t>
            </a:r>
            <a:r>
              <a:rPr lang="en-CA" sz="3200" dirty="0" smtClean="0">
                <a:latin typeface="Comic Sans MS" pitchFamily="66" charset="0"/>
              </a:rPr>
              <a:t>, warble) </a:t>
            </a:r>
          </a:p>
          <a:p>
            <a:r>
              <a:rPr lang="en-CA" sz="3200" dirty="0" smtClean="0">
                <a:latin typeface="Comic Sans MS" pitchFamily="66" charset="0"/>
              </a:rPr>
              <a:t>4) </a:t>
            </a:r>
            <a:r>
              <a:rPr lang="en-CA" sz="3200" dirty="0" err="1" smtClean="0">
                <a:latin typeface="Comic Sans MS" pitchFamily="66" charset="0"/>
              </a:rPr>
              <a:t>mimsy</a:t>
            </a:r>
            <a:r>
              <a:rPr lang="en-CA" sz="3200" dirty="0" smtClean="0">
                <a:latin typeface="Comic Sans MS" pitchFamily="66" charset="0"/>
              </a:rPr>
              <a:t> (flimsy, miserable) </a:t>
            </a:r>
          </a:p>
          <a:p>
            <a:r>
              <a:rPr lang="en-CA" sz="3200" dirty="0" smtClean="0">
                <a:latin typeface="Comic Sans MS" pitchFamily="66" charset="0"/>
              </a:rPr>
              <a:t>5) </a:t>
            </a:r>
            <a:r>
              <a:rPr lang="en-CA" sz="3200" dirty="0" err="1" smtClean="0">
                <a:latin typeface="Comic Sans MS" pitchFamily="66" charset="0"/>
              </a:rPr>
              <a:t>mome</a:t>
            </a:r>
            <a:r>
              <a:rPr lang="en-CA" sz="3200" dirty="0" smtClean="0">
                <a:latin typeface="Comic Sans MS" pitchFamily="66" charset="0"/>
              </a:rPr>
              <a:t> (from home)</a:t>
            </a:r>
          </a:p>
          <a:p>
            <a:r>
              <a:rPr lang="en-CA" sz="3200" dirty="0" smtClean="0">
                <a:latin typeface="Comic Sans MS" pitchFamily="66" charset="0"/>
              </a:rPr>
              <a:t>6) galumph (gallop, jump) </a:t>
            </a:r>
          </a:p>
          <a:p>
            <a:r>
              <a:rPr lang="en-CA" sz="3200" dirty="0" smtClean="0">
                <a:latin typeface="Comic Sans MS" pitchFamily="66" charset="0"/>
              </a:rPr>
              <a:t>7) </a:t>
            </a:r>
            <a:r>
              <a:rPr lang="en-CA" sz="3200" dirty="0" err="1" smtClean="0">
                <a:latin typeface="Comic Sans MS" pitchFamily="66" charset="0"/>
              </a:rPr>
              <a:t>slithy</a:t>
            </a:r>
            <a:r>
              <a:rPr lang="en-CA" sz="3200" dirty="0" smtClean="0">
                <a:latin typeface="Comic Sans MS" pitchFamily="66" charset="0"/>
              </a:rPr>
              <a:t> (</a:t>
            </a:r>
            <a:r>
              <a:rPr lang="en-CA" sz="3200" dirty="0" err="1" smtClean="0">
                <a:latin typeface="Comic Sans MS" pitchFamily="66" charset="0"/>
              </a:rPr>
              <a:t>lythe</a:t>
            </a:r>
            <a:r>
              <a:rPr lang="en-CA" sz="3200" dirty="0" smtClean="0">
                <a:latin typeface="Comic Sans MS" pitchFamily="66" charset="0"/>
              </a:rPr>
              <a:t>, slimy) </a:t>
            </a:r>
          </a:p>
          <a:p>
            <a:r>
              <a:rPr lang="en-CA" sz="3200" dirty="0" smtClean="0">
                <a:latin typeface="Comic Sans MS" pitchFamily="66" charset="0"/>
              </a:rPr>
              <a:t>8) </a:t>
            </a:r>
            <a:r>
              <a:rPr lang="en-CA" sz="3200" dirty="0" err="1" smtClean="0">
                <a:latin typeface="Comic Sans MS" pitchFamily="66" charset="0"/>
              </a:rPr>
              <a:t>frabjous</a:t>
            </a:r>
            <a:r>
              <a:rPr lang="en-CA" sz="3200" dirty="0" smtClean="0">
                <a:latin typeface="Comic Sans MS" pitchFamily="66" charset="0"/>
              </a:rPr>
              <a:t> (fabulous, joyous) </a:t>
            </a:r>
          </a:p>
          <a:p>
            <a:r>
              <a:rPr lang="en-CA" sz="3200" dirty="0" smtClean="0">
                <a:latin typeface="Comic Sans MS" pitchFamily="66" charset="0"/>
              </a:rPr>
              <a:t>9) chortle (chuckle, snort)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0921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664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Comic Sans MS</vt:lpstr>
      <vt:lpstr>Office Theme</vt:lpstr>
      <vt:lpstr>Picture</vt:lpstr>
      <vt:lpstr>PowerPoint Presentation</vt:lpstr>
      <vt:lpstr>PowerPoint Presentation</vt:lpstr>
      <vt:lpstr>PowerPoint Presentation</vt:lpstr>
      <vt:lpstr>PowerPoint Presentation</vt:lpstr>
      <vt:lpstr>Lewis Carroll</vt:lpstr>
      <vt:lpstr>“It seems very pretty…but it’s rather hard to understand!...Somehow it seems to fill my head with ideas-only I don’t exactly know what they are. However, somebody killed something: that’s clear, at any rate.” -Alice, Through the Looking Glass</vt:lpstr>
      <vt:lpstr>Portmanteau Words</vt:lpstr>
      <vt:lpstr>Can you find some Portmanteau words in the Jabberwocky poem? </vt:lpstr>
      <vt:lpstr>PowerPoint Presentation</vt:lpstr>
      <vt:lpstr>In groups, take stanza you have been given and, decipher what is happening in the plot</vt:lpstr>
      <vt:lpstr>PowerPoint Presentation</vt:lpstr>
      <vt:lpstr>L.Carroll shows us with enough recognizable words and proper organization of language we can still figure out the plot.</vt:lpstr>
      <vt:lpstr>Portmanteau Mad Lib Time!!</vt:lpstr>
      <vt:lpstr>PowerPoint Presentation</vt:lpstr>
      <vt:lpstr>Pizza was invented by a ___1__ chef named__2__. To make pizza, you need to take a lump of__3___, and make a thin, round ___4__ __5___. Then you cover it with__6___ sauce, ___7___ cheese, and fresh chopped__8___. Next you have to back it in a very hot___9__. When it is done, cut it into__10_ __11____. Some kids like__12___ pizza the best, but my favourite is the__13___ pizza. If I could, I would eat pizza _14__ times a day!</vt:lpstr>
      <vt:lpstr>PowerPoint Presentation</vt:lpstr>
      <vt:lpstr>I walk through the__1__ jungle. I take out my__2__canteen. There’s a__3__parrot with a__4__ __5__ in his mouth in the __6__ trees. I gaze at his__7__ __8__. A sudden sound awakes me from my daydream. A panther__9__ in front of my head. I__10__ his__11__breath. I remember I have a packet of__12__that makes it go into a deep slumber. I__13__it away in front of the__14__. Yes, he’s eating it. I__15__away through the __16__jungle. I meet my parents at the__17__. It’s been an__18__ day.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Eorr</dc:creator>
  <cp:lastModifiedBy>user</cp:lastModifiedBy>
  <cp:revision>43</cp:revision>
  <dcterms:created xsi:type="dcterms:W3CDTF">2013-11-19T23:13:19Z</dcterms:created>
  <dcterms:modified xsi:type="dcterms:W3CDTF">2018-08-29T08:16:14Z</dcterms:modified>
</cp:coreProperties>
</file>