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3" r:id="rId3"/>
    <p:sldId id="291" r:id="rId4"/>
    <p:sldId id="258" r:id="rId5"/>
    <p:sldId id="259" r:id="rId6"/>
    <p:sldId id="260" r:id="rId7"/>
    <p:sldId id="285" r:id="rId8"/>
    <p:sldId id="286" r:id="rId9"/>
    <p:sldId id="287" r:id="rId10"/>
    <p:sldId id="292" r:id="rId11"/>
    <p:sldId id="262" r:id="rId12"/>
    <p:sldId id="263" r:id="rId13"/>
    <p:sldId id="279" r:id="rId14"/>
    <p:sldId id="288" r:id="rId15"/>
    <p:sldId id="289" r:id="rId16"/>
    <p:sldId id="290" r:id="rId17"/>
    <p:sldId id="277" r:id="rId18"/>
    <p:sldId id="281" r:id="rId19"/>
    <p:sldId id="280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FC78-123B-4557-9095-3D6525389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CBC5-F174-4D5A-8F8B-7575BAE78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950-780B-43B1-B218-7DDC144D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D0DB7-A313-46CF-B719-0B86B36A5E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F44-0A15-4CB7-9D4A-4FF406290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87ED-36AC-405B-A00E-CB91B248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57FC-8941-463B-8908-C203A2BF7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E8C5-6F10-4EC2-9248-5BFD06320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AB90-BC96-4FC7-A774-926CF386D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EE4-1F2B-4597-AD48-EE52A6872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E2D10F-6692-48D0-92AC-89DF62C57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D38BE8-AD95-4302-A44C-0E1D9C03CE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Unknown Citizen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</a:t>
            </a:r>
            <a:r>
              <a:rPr lang="en-US" dirty="0" err="1"/>
              <a:t>W.H.Auden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ea typeface="ＭＳ Ｐゴシック" pitchFamily="34" charset="-128"/>
              </a:rPr>
              <a:t>The use of capital letters throughout the</a:t>
            </a:r>
          </a:p>
          <a:p>
            <a:pPr marL="0" indent="0">
              <a:buFontTx/>
              <a:buNone/>
            </a:pPr>
            <a:r>
              <a:rPr lang="en-US">
                <a:ea typeface="ＭＳ Ｐゴシック" pitchFamily="34" charset="-128"/>
              </a:rPr>
              <a:t> poem reveals a pattern: all capitalized words relate to the concept of people as groups (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Bureau of Statistics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,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Greater Community,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Union,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Health - card,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Eugenist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). Humankind, then, can be seen as just another unit of the state. 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Let</a:t>
            </a:r>
            <a:r>
              <a:rPr lang="en-US" altLang="en-US">
                <a:latin typeface="Showcard Gothic" pitchFamily="82" charset="0"/>
                <a:ea typeface="ＭＳ Ｐゴシック" pitchFamily="34" charset="-128"/>
              </a:rPr>
              <a:t>’</a:t>
            </a:r>
            <a:r>
              <a:rPr lang="en-US">
                <a:latin typeface="Showcard Gothic" pitchFamily="82" charset="0"/>
                <a:ea typeface="ＭＳ Ｐゴシック" pitchFamily="34" charset="-128"/>
              </a:rPr>
              <a:t>s work together - Lines 7-8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85800" y="2819400"/>
            <a:ext cx="762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FF00"/>
                </a:solidFill>
              </a:rPr>
              <a:t>5. What might the employer name, </a:t>
            </a:r>
            <a:r>
              <a:rPr lang="en-US" altLang="en-US" sz="3200" dirty="0">
                <a:solidFill>
                  <a:srgbClr val="FFFF00"/>
                </a:solidFill>
              </a:rPr>
              <a:t>“</a:t>
            </a:r>
            <a:r>
              <a:rPr lang="en-US" sz="3200" dirty="0">
                <a:solidFill>
                  <a:srgbClr val="FFFF00"/>
                </a:solidFill>
              </a:rPr>
              <a:t>Fudge Motors,</a:t>
            </a:r>
            <a:r>
              <a:rPr lang="en-US" altLang="en-US" sz="3200" dirty="0">
                <a:solidFill>
                  <a:srgbClr val="FFFF00"/>
                </a:solidFill>
              </a:rPr>
              <a:t>”</a:t>
            </a:r>
            <a:r>
              <a:rPr lang="en-US" sz="3200" dirty="0">
                <a:solidFill>
                  <a:srgbClr val="FFFF00"/>
                </a:solidFill>
              </a:rPr>
              <a:t> (line 8) parody today? 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609600" y="213360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He worked in a factory and never got fired,</a:t>
            </a:r>
          </a:p>
          <a:p>
            <a:r>
              <a:rPr lang="en-US" b="1" dirty="0">
                <a:solidFill>
                  <a:schemeClr val="tx2"/>
                </a:solidFill>
              </a:rPr>
              <a:t>But satisfied his employers, Fudge Motors Inc.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8863" y="3886200"/>
            <a:ext cx="686593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Auden makes a parody of Ford Motors, by calling it Fudge Motors. He is criticizing large businesses.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20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Line 20-26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610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And had everything necessary to the Modern Man,</a:t>
            </a:r>
          </a:p>
          <a:p>
            <a:r>
              <a:rPr lang="en-US" b="1">
                <a:solidFill>
                  <a:schemeClr val="tx2"/>
                </a:solidFill>
              </a:rPr>
              <a:t>A phonograph, a radio, a car and a frigidaire.</a:t>
            </a:r>
          </a:p>
          <a:p>
            <a:r>
              <a:rPr lang="en-US" b="1">
                <a:solidFill>
                  <a:schemeClr val="tx2"/>
                </a:solidFill>
              </a:rPr>
              <a:t>Our researchers into Public Opinion are content </a:t>
            </a:r>
          </a:p>
          <a:p>
            <a:r>
              <a:rPr lang="en-US" b="1">
                <a:solidFill>
                  <a:schemeClr val="tx2"/>
                </a:solidFill>
              </a:rPr>
              <a:t>That he held the proper opinions for the time of year;</a:t>
            </a:r>
          </a:p>
          <a:p>
            <a:r>
              <a:rPr lang="en-US" b="1">
                <a:solidFill>
                  <a:schemeClr val="tx2"/>
                </a:solidFill>
              </a:rPr>
              <a:t>When there was peace, he was for peace:  when there was war, he went.</a:t>
            </a:r>
          </a:p>
          <a:p>
            <a:r>
              <a:rPr lang="en-US" b="1">
                <a:solidFill>
                  <a:schemeClr val="tx2"/>
                </a:solidFill>
              </a:rPr>
              <a:t>He was married and added five children to the population,</a:t>
            </a:r>
          </a:p>
          <a:p>
            <a:r>
              <a:rPr lang="en-US" b="1">
                <a:solidFill>
                  <a:schemeClr val="tx2"/>
                </a:solidFill>
              </a:rPr>
              <a:t>Which our Eugenist says was the right number for a parent of his generation.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7848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12. They own mechanical goods; hence, the quality of a person is now based </a:t>
            </a:r>
            <a:r>
              <a:rPr lang="en-US" sz="2400" b="1"/>
              <a:t>NOT </a:t>
            </a:r>
            <a:r>
              <a:rPr lang="en-US" sz="2400"/>
              <a:t>on their character or personality but their material possessions. He himself has become a machine that does nothing out of his</a:t>
            </a:r>
          </a:p>
          <a:p>
            <a:pPr eaLnBrk="0" hangingPunct="0"/>
            <a:r>
              <a:rPr lang="en-US" sz="2400"/>
              <a:t>normal routine and lives in a state of mental slavery to the government.</a:t>
            </a:r>
          </a:p>
          <a:p>
            <a:pPr>
              <a:spcBef>
                <a:spcPct val="50000"/>
              </a:spcBef>
            </a:pPr>
            <a:r>
              <a:rPr lang="en-US" sz="2400"/>
              <a:t>13. Line 23 means he works in the way the society runs.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Theme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Theme is defined as: </a:t>
            </a:r>
            <a:r>
              <a:rPr lang="en-US" sz="2800" dirty="0">
                <a:ea typeface="ＭＳ Ｐゴシック" pitchFamily="34" charset="-128"/>
              </a:rPr>
              <a:t>A subject or topic on which a person writes or speaks.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Auden use</a:t>
            </a:r>
            <a:r>
              <a:rPr lang="en-US" altLang="ja-JP" sz="2800" dirty="0">
                <a:ea typeface="ＭＳ Ｐゴシック" pitchFamily="34" charset="-128"/>
              </a:rPr>
              <a:t>s Theme by keeping his poem, The Unknown Citizen about one central topic.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 theme in this poem is the life of a man told by the government.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Auden stays on this topic throughout the poem and does not go off on unrelated topics.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By sticking to this general theme he is able to convey a message to his readers. Create a claim that illustrates your understanding of a theme.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a typeface="ＭＳ Ｐゴシック" pitchFamily="34" charset="-128"/>
              </a:rPr>
              <a:t>So far…the </a:t>
            </a:r>
            <a:r>
              <a:rPr lang="en-US" sz="4000" b="1">
                <a:ea typeface="ＭＳ Ｐゴシック" pitchFamily="34" charset="-128"/>
              </a:rPr>
              <a:t>tone</a:t>
            </a:r>
            <a:r>
              <a:rPr lang="en-US" sz="4000">
                <a:ea typeface="ＭＳ Ｐゴシック" pitchFamily="34" charset="-128"/>
              </a:rPr>
              <a:t> of </a:t>
            </a:r>
            <a:r>
              <a:rPr lang="en-US" altLang="en-US" sz="4000">
                <a:ea typeface="ＭＳ Ｐゴシック" pitchFamily="34" charset="-128"/>
              </a:rPr>
              <a:t>“</a:t>
            </a:r>
            <a:r>
              <a:rPr lang="en-US" sz="4000">
                <a:ea typeface="ＭＳ Ｐゴシック" pitchFamily="34" charset="-128"/>
              </a:rPr>
              <a:t>The Unknown Citizen</a:t>
            </a:r>
            <a:r>
              <a:rPr lang="en-US" altLang="en-US" sz="4000">
                <a:ea typeface="ＭＳ Ｐゴシック" pitchFamily="34" charset="-128"/>
              </a:rPr>
              <a:t>”</a:t>
            </a:r>
            <a:r>
              <a:rPr lang="en-US" sz="4000">
                <a:ea typeface="ＭＳ Ｐゴシック" pitchFamily="34" charset="-128"/>
              </a:rPr>
              <a:t> is best described as…</a:t>
            </a:r>
          </a:p>
        </p:txBody>
      </p:sp>
      <p:sp>
        <p:nvSpPr>
          <p:cNvPr id="32769" name="Content Placeholder 1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457200" indent="-457200">
              <a:buFontTx/>
              <a:buAutoNum type="alphaLcParenR"/>
            </a:pPr>
            <a:endParaRPr lang="en-US" dirty="0">
              <a:ea typeface="ＭＳ Ｐゴシック" pitchFamily="34" charset="-128"/>
            </a:endParaRPr>
          </a:p>
          <a:p>
            <a:pPr marL="457200" indent="-45720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Solemn </a:t>
            </a:r>
          </a:p>
          <a:p>
            <a:pPr marL="457200" indent="-45720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Diagnostic </a:t>
            </a:r>
          </a:p>
          <a:p>
            <a:pPr marL="457200" indent="-45720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Appreciative</a:t>
            </a:r>
          </a:p>
          <a:p>
            <a:pPr marL="457200" indent="-45720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Awe-inspired</a:t>
            </a:r>
          </a:p>
          <a:p>
            <a:pPr marL="457200" indent="-457200">
              <a:buFontTx/>
              <a:buAutoNum type="alphaLcParenR"/>
            </a:pPr>
            <a:endParaRPr lang="en-US" dirty="0">
              <a:ea typeface="ＭＳ Ｐゴシック" pitchFamily="34" charset="-128"/>
            </a:endParaRPr>
          </a:p>
          <a:p>
            <a:pPr marL="457200" indent="-457200">
              <a:buFontTx/>
              <a:buAutoNum type="alphaLcParenR"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a typeface="ＭＳ Ｐゴシック" pitchFamily="34" charset="-128"/>
              </a:rPr>
              <a:t>The </a:t>
            </a:r>
            <a:r>
              <a:rPr lang="en-US" sz="4000" b="1">
                <a:ea typeface="ＭＳ Ｐゴシック" pitchFamily="34" charset="-128"/>
              </a:rPr>
              <a:t>tone</a:t>
            </a:r>
            <a:r>
              <a:rPr lang="en-US" sz="4000">
                <a:ea typeface="ＭＳ Ｐゴシック" pitchFamily="34" charset="-128"/>
              </a:rPr>
              <a:t> of </a:t>
            </a:r>
            <a:r>
              <a:rPr lang="en-US" altLang="en-US" sz="4000">
                <a:ea typeface="ＭＳ Ｐゴシック" pitchFamily="34" charset="-128"/>
              </a:rPr>
              <a:t>“</a:t>
            </a:r>
            <a:r>
              <a:rPr lang="en-US" sz="4000">
                <a:ea typeface="ＭＳ Ｐゴシック" pitchFamily="34" charset="-128"/>
              </a:rPr>
              <a:t>The Unknown Citizen</a:t>
            </a:r>
            <a:r>
              <a:rPr lang="en-US" altLang="en-US" sz="4000">
                <a:ea typeface="ＭＳ Ｐゴシック" pitchFamily="34" charset="-128"/>
              </a:rPr>
              <a:t>”</a:t>
            </a:r>
            <a:r>
              <a:rPr lang="en-US" sz="4000">
                <a:ea typeface="ＭＳ Ｐゴシック" pitchFamily="34" charset="-128"/>
              </a:rPr>
              <a:t> is best described as…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lphaLcParenR"/>
            </a:pPr>
            <a:r>
              <a:rPr lang="en-US">
                <a:ea typeface="ＭＳ Ｐゴシック" pitchFamily="34" charset="-128"/>
              </a:rPr>
              <a:t>Solemn </a:t>
            </a:r>
          </a:p>
          <a:p>
            <a:pPr marL="457200" indent="-457200">
              <a:buFontTx/>
              <a:buAutoNum type="alphaLcParenR"/>
            </a:pPr>
            <a:r>
              <a:rPr lang="en-US">
                <a:ea typeface="ＭＳ Ｐゴシック" pitchFamily="34" charset="-128"/>
              </a:rPr>
              <a:t>Diagnostic </a:t>
            </a:r>
          </a:p>
          <a:p>
            <a:pPr marL="457200" indent="-457200">
              <a:buFontTx/>
              <a:buAutoNum type="alphaLcParenR"/>
            </a:pPr>
            <a:r>
              <a:rPr lang="en-US">
                <a:ea typeface="ＭＳ Ｐゴシック" pitchFamily="34" charset="-128"/>
              </a:rPr>
              <a:t>Appreciative</a:t>
            </a:r>
          </a:p>
          <a:p>
            <a:pPr marL="457200" indent="-457200">
              <a:buFontTx/>
              <a:buAutoNum type="alphaLcParenR"/>
            </a:pPr>
            <a:r>
              <a:rPr lang="en-US" b="1">
                <a:solidFill>
                  <a:srgbClr val="FFFF00"/>
                </a:solidFill>
                <a:ea typeface="ＭＳ Ｐゴシック" pitchFamily="34" charset="-128"/>
              </a:rPr>
              <a:t>Condescending</a:t>
            </a:r>
          </a:p>
          <a:p>
            <a:pPr marL="457200" indent="-457200">
              <a:buFontTx/>
              <a:buAutoNum type="alphaLcParenR"/>
            </a:pPr>
            <a:r>
              <a:rPr lang="en-US">
                <a:ea typeface="ＭＳ Ｐゴシック" pitchFamily="34" charset="-128"/>
              </a:rPr>
              <a:t>Awe-inspired</a:t>
            </a:r>
          </a:p>
          <a:p>
            <a:pPr marL="457200" indent="-457200">
              <a:buFontTx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Diction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>
                <a:ea typeface="ＭＳ Ｐゴシック" pitchFamily="34" charset="-128"/>
              </a:rPr>
              <a:t>The speaker's language can be seen as a</a:t>
            </a:r>
          </a:p>
          <a:p>
            <a:pPr marL="0" indent="0">
              <a:buFontTx/>
              <a:buNone/>
            </a:pPr>
            <a:r>
              <a:rPr lang="en-US">
                <a:ea typeface="ＭＳ Ｐゴシック" pitchFamily="34" charset="-128"/>
              </a:rPr>
              <a:t>reflection of his values.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32766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The level of diction is consistently formal and remote, almost</a:t>
            </a:r>
          </a:p>
          <a:p>
            <a:r>
              <a:rPr lang="en-US" sz="3600"/>
              <a:t>computerized. (e.g. </a:t>
            </a:r>
            <a:r>
              <a:rPr lang="en-US" altLang="en-US" sz="3600"/>
              <a:t>“</a:t>
            </a:r>
            <a:r>
              <a:rPr lang="en-US" sz="3600"/>
              <a:t>he added five children to the population.</a:t>
            </a:r>
            <a:r>
              <a:rPr lang="en-US" altLang="en-US" sz="3600"/>
              <a:t>”</a:t>
            </a:r>
            <a:endParaRPr lang="en-US" sz="36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Free Verse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Free Verse is defined as: verse without regular meter or rhyme.</a:t>
            </a:r>
          </a:p>
          <a:p>
            <a:pPr eaLnBrk="1" hangingPunct="1"/>
            <a:endParaRPr lang="en-US" sz="24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1800">
                <a:ea typeface="ＭＳ Ｐゴシック" pitchFamily="34" charset="-128"/>
              </a:rPr>
              <a:t>12	</a:t>
            </a:r>
            <a:r>
              <a:rPr lang="en-US" sz="1800" b="1">
                <a:ea typeface="ＭＳ Ｐゴシック" pitchFamily="34" charset="-128"/>
              </a:rPr>
              <a:t>	And our Social Psychology workers found</a:t>
            </a:r>
          </a:p>
          <a:p>
            <a:pPr eaLnBrk="1" hangingPunct="1">
              <a:buFontTx/>
              <a:buNone/>
            </a:pPr>
            <a:r>
              <a:rPr lang="en-US" sz="1800">
                <a:ea typeface="ＭＳ Ｐゴシック" pitchFamily="34" charset="-128"/>
              </a:rPr>
              <a:t>13	</a:t>
            </a:r>
            <a:r>
              <a:rPr lang="en-US" sz="1800" b="1">
                <a:ea typeface="ＭＳ Ｐゴシック" pitchFamily="34" charset="-128"/>
              </a:rPr>
              <a:t>	That he was popular with his mates and liked a drink.</a:t>
            </a:r>
          </a:p>
          <a:p>
            <a:pPr eaLnBrk="1" hangingPunct="1">
              <a:buFontTx/>
              <a:buNone/>
            </a:pPr>
            <a:r>
              <a:rPr lang="en-US" sz="1800">
                <a:ea typeface="ＭＳ Ｐゴシック" pitchFamily="34" charset="-128"/>
              </a:rPr>
              <a:t>14	</a:t>
            </a:r>
            <a:r>
              <a:rPr lang="en-US" sz="1800" b="1">
                <a:ea typeface="ＭＳ Ｐゴシック" pitchFamily="34" charset="-128"/>
              </a:rPr>
              <a:t>	The Press are convinced that he bought a paper every day</a:t>
            </a:r>
          </a:p>
          <a:p>
            <a:pPr eaLnBrk="1" hangingPunct="1">
              <a:buFontTx/>
              <a:buNone/>
            </a:pPr>
            <a:r>
              <a:rPr lang="en-US" sz="1800">
                <a:ea typeface="ＭＳ Ｐゴシック" pitchFamily="34" charset="-128"/>
              </a:rPr>
              <a:t>15	</a:t>
            </a:r>
            <a:r>
              <a:rPr lang="en-US" sz="1800" b="1">
                <a:ea typeface="ＭＳ Ｐゴシック" pitchFamily="34" charset="-128"/>
              </a:rPr>
              <a:t>	And that his reactions to advertisements were normal in every way.</a:t>
            </a:r>
            <a:br>
              <a:rPr lang="en-US" sz="1800" b="1">
                <a:ea typeface="ＭＳ Ｐゴシック" pitchFamily="34" charset="-128"/>
              </a:rPr>
            </a:br>
            <a:endParaRPr lang="en-US" sz="1800" b="1">
              <a:ea typeface="ＭＳ Ｐゴシック" pitchFamily="34" charset="-128"/>
            </a:endParaRP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These lines show how he used free verse by rhyming some lines while in others he did not.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These also show his use of free verse by the difference in meter and syllables per line.</a:t>
            </a:r>
            <a:r>
              <a:rPr lang="en-US" sz="2400" b="1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Final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Throughout Auden suggests our society has created a set of rules and regulations which we are supposed to follow, but the stress for individuals to conform to this system makes one lose his individuality.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This conformity creates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unknown citizen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b="1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Questions?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4400">
                <a:ea typeface="ＭＳ Ｐゴシック" pitchFamily="34" charset="-128"/>
              </a:rPr>
              <a:t>What did you think of  the poem?</a:t>
            </a:r>
          </a:p>
          <a:p>
            <a:pPr eaLnBrk="1" hangingPunct="1"/>
            <a:r>
              <a:rPr lang="en-US" sz="4400">
                <a:ea typeface="ＭＳ Ｐゴシック" pitchFamily="34" charset="-128"/>
              </a:rPr>
              <a:t>Do you  believe its message rings true in today's world?</a:t>
            </a:r>
          </a:p>
          <a:p>
            <a:pPr eaLnBrk="1" hangingPunct="1"/>
            <a:r>
              <a:rPr lang="en-US" sz="4400">
                <a:ea typeface="ＭＳ Ｐゴシック" pitchFamily="34" charset="-128"/>
              </a:rPr>
              <a:t>What is theme and free verse?</a:t>
            </a:r>
          </a:p>
          <a:p>
            <a:pPr eaLnBrk="1" hangingPunct="1"/>
            <a:endParaRPr lang="en-US" sz="4400" b="1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W.H. Auden was born in York, England, on February 21, 1907. He moved to Birmingham during childhood and was educated at Christ Church, Oxford</a:t>
            </a:r>
          </a:p>
          <a:p>
            <a:r>
              <a:rPr lang="en-US" dirty="0"/>
              <a:t>Ever since, he has been admired for his unsurpassed technical virtuosity and an ability to write poems in nearly every imaginable verse form; the incorporation in his work of popular culture, current events, and vernacular speech; </a:t>
            </a:r>
          </a:p>
          <a:p>
            <a:r>
              <a:rPr lang="en-US" dirty="0"/>
              <a:t>His poetry frequently recounts, literally or metaphorically, a journey or quest, and his travels provided rich material for his verse.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Bibliography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"</a:t>
            </a:r>
            <a:r>
              <a:rPr lang="en-US" sz="1800">
                <a:ea typeface="ＭＳ Ｐゴシック" pitchFamily="34" charset="-128"/>
              </a:rPr>
              <a:t>W.H. Auden." </a:t>
            </a:r>
            <a:r>
              <a:rPr lang="en-US" sz="1800" i="1">
                <a:ea typeface="ＭＳ Ｐゴシック" pitchFamily="34" charset="-128"/>
              </a:rPr>
              <a:t>Poets.org</a:t>
            </a:r>
            <a:r>
              <a:rPr lang="en-US" sz="1800">
                <a:ea typeface="ＭＳ Ｐゴシック" pitchFamily="34" charset="-128"/>
              </a:rPr>
              <a:t>. 1997. The Academy of American Poets. Web.12 May 2009. &lt;http://poets.org/poet.php/prmPID/120&gt;. </a:t>
            </a:r>
          </a:p>
          <a:p>
            <a:pPr eaLnBrk="1" hangingPunct="1">
              <a:buFontTx/>
              <a:buNone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1800">
                <a:ea typeface="ＭＳ Ｐゴシック" pitchFamily="34" charset="-128"/>
              </a:rPr>
              <a:t>"</a:t>
            </a:r>
            <a:r>
              <a:rPr lang="en-US" sz="1800" b="1" i="1">
                <a:ea typeface="ＭＳ Ｐゴシック" pitchFamily="34" charset="-128"/>
              </a:rPr>
              <a:t>Auden</a:t>
            </a:r>
            <a:r>
              <a:rPr lang="en-US" sz="1800">
                <a:ea typeface="ＭＳ Ｐゴシック" pitchFamily="34" charset="-128"/>
              </a:rPr>
              <a:t>, W. H.." The Oxford Companion to Twentieth-Century Poetry in English. 1999. Biography Reference Bank. H. W. Wilson. NASH Library, Wexford, PA, 15090. 13 May 2009 &lt;http://vnweb.hwwilsonweb.com/.</a:t>
            </a:r>
          </a:p>
          <a:p>
            <a:pPr eaLnBrk="1" hangingPunct="1">
              <a:buFontTx/>
              <a:buNone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1800" b="1">
                <a:ea typeface="ＭＳ Ｐゴシック" pitchFamily="34" charset="-128"/>
              </a:rPr>
              <a:t>"Auden, W(ystan) H(ugh) (1907-1973)." </a:t>
            </a:r>
            <a:r>
              <a:rPr lang="en-US" sz="1800" u="sng">
                <a:ea typeface="ＭＳ Ｐゴシック" pitchFamily="34" charset="-128"/>
              </a:rPr>
              <a:t>DISCovering Authors</a:t>
            </a:r>
            <a:r>
              <a:rPr lang="en-US" sz="1800">
                <a:ea typeface="ＭＳ Ｐゴシック" pitchFamily="34" charset="-128"/>
              </a:rPr>
              <a:t>. Online ed.  Detroit: Gale, 2003. </a:t>
            </a:r>
            <a:r>
              <a:rPr lang="en-US" sz="1800" u="sng">
                <a:ea typeface="ＭＳ Ｐゴシック" pitchFamily="34" charset="-128"/>
              </a:rPr>
              <a:t>Student Resource Center - Bronze</a:t>
            </a:r>
            <a:r>
              <a:rPr lang="en-US" sz="1800">
                <a:ea typeface="ＭＳ Ｐゴシック" pitchFamily="34" charset="-128"/>
              </a:rPr>
              <a:t>. Gale. North Allegheny Senior High School. 13 May 2009 </a:t>
            </a:r>
            <a:br>
              <a:rPr lang="en-US" sz="1800">
                <a:ea typeface="ＭＳ Ｐゴシック" pitchFamily="34" charset="-128"/>
              </a:rPr>
            </a:br>
            <a:r>
              <a:rPr lang="en-US" sz="1800">
                <a:ea typeface="ＭＳ Ｐゴシック" pitchFamily="34" charset="-128"/>
              </a:rPr>
              <a:t>&lt;http://find.galegroup.com/ips/start.do?prodId=IPS&gt;.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 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An added note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The epigraph or the subtitle of the poem we are going to study today reads: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To JS/07/M/378/ This Marble Monument Is Erected by the State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.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ChangeArrowheads="1"/>
          </p:cNvSpPr>
          <p:nvPr/>
        </p:nvSpPr>
        <p:spPr bwMode="auto">
          <a:xfrm rot="1461747">
            <a:off x="5257800" y="2286000"/>
            <a:ext cx="4606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Showcard Gothic" pitchFamily="82" charset="0"/>
              </a:rPr>
              <a:t>The Unknown Citizen</a:t>
            </a:r>
          </a:p>
        </p:txBody>
      </p:sp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381000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1</a:t>
            </a:r>
          </a:p>
          <a:p>
            <a:pPr algn="ctr"/>
            <a:r>
              <a:rPr lang="en-US" sz="1400"/>
              <a:t>2</a:t>
            </a:r>
          </a:p>
          <a:p>
            <a:pPr algn="ctr"/>
            <a:r>
              <a:rPr lang="en-US" sz="1400"/>
              <a:t>3</a:t>
            </a:r>
          </a:p>
          <a:p>
            <a:pPr algn="ctr"/>
            <a:r>
              <a:rPr lang="en-US" sz="1400"/>
              <a:t>4</a:t>
            </a:r>
          </a:p>
          <a:p>
            <a:pPr algn="ctr"/>
            <a:r>
              <a:rPr lang="en-US" sz="1400"/>
              <a:t>5</a:t>
            </a:r>
          </a:p>
          <a:p>
            <a:pPr algn="ctr"/>
            <a:r>
              <a:rPr lang="en-US" sz="1400"/>
              <a:t>6</a:t>
            </a:r>
          </a:p>
          <a:p>
            <a:pPr algn="ctr"/>
            <a:r>
              <a:rPr lang="en-US" sz="1400"/>
              <a:t>7</a:t>
            </a:r>
          </a:p>
          <a:p>
            <a:pPr algn="ctr"/>
            <a:r>
              <a:rPr lang="en-US" sz="1400"/>
              <a:t>8</a:t>
            </a:r>
          </a:p>
          <a:p>
            <a:pPr algn="ctr"/>
            <a:r>
              <a:rPr lang="en-US" sz="1400"/>
              <a:t>9</a:t>
            </a:r>
          </a:p>
          <a:p>
            <a:pPr algn="ctr"/>
            <a:r>
              <a:rPr lang="en-US" sz="1400"/>
              <a:t>10</a:t>
            </a:r>
          </a:p>
          <a:p>
            <a:pPr algn="ctr"/>
            <a:r>
              <a:rPr lang="en-US" sz="1400"/>
              <a:t>11</a:t>
            </a:r>
          </a:p>
          <a:p>
            <a:pPr algn="ctr"/>
            <a:r>
              <a:rPr lang="en-US" sz="1400"/>
              <a:t>12</a:t>
            </a:r>
          </a:p>
          <a:p>
            <a:pPr algn="ctr"/>
            <a:r>
              <a:rPr lang="en-US" sz="1400"/>
              <a:t>13</a:t>
            </a:r>
          </a:p>
          <a:p>
            <a:pPr algn="ctr"/>
            <a:r>
              <a:rPr lang="en-US" sz="1400"/>
              <a:t>14</a:t>
            </a:r>
          </a:p>
          <a:p>
            <a:pPr algn="ctr"/>
            <a:r>
              <a:rPr lang="en-US" sz="1400"/>
              <a:t>15</a:t>
            </a:r>
          </a:p>
          <a:p>
            <a:pPr algn="ctr"/>
            <a:r>
              <a:rPr lang="en-US" sz="1400"/>
              <a:t>16</a:t>
            </a:r>
          </a:p>
          <a:p>
            <a:pPr algn="ctr"/>
            <a:r>
              <a:rPr lang="en-US" sz="1400"/>
              <a:t>17</a:t>
            </a:r>
          </a:p>
          <a:p>
            <a:pPr algn="ctr"/>
            <a:r>
              <a:rPr lang="en-US" sz="1400"/>
              <a:t>18</a:t>
            </a:r>
          </a:p>
          <a:p>
            <a:pPr algn="ctr"/>
            <a:r>
              <a:rPr lang="en-US" sz="1400"/>
              <a:t>19</a:t>
            </a:r>
          </a:p>
          <a:p>
            <a:pPr algn="ctr"/>
            <a:r>
              <a:rPr lang="en-US" sz="1400"/>
              <a:t>20</a:t>
            </a:r>
          </a:p>
          <a:p>
            <a:pPr algn="ctr"/>
            <a:r>
              <a:rPr lang="en-US" sz="1400"/>
              <a:t>21</a:t>
            </a:r>
          </a:p>
          <a:p>
            <a:pPr algn="ctr"/>
            <a:r>
              <a:rPr lang="en-US" sz="1400"/>
              <a:t>22</a:t>
            </a:r>
          </a:p>
          <a:p>
            <a:pPr algn="ctr"/>
            <a:r>
              <a:rPr lang="en-US" sz="1400"/>
              <a:t>23</a:t>
            </a:r>
          </a:p>
          <a:p>
            <a:pPr algn="ctr"/>
            <a:r>
              <a:rPr lang="en-US" sz="1400"/>
              <a:t>24</a:t>
            </a:r>
          </a:p>
          <a:p>
            <a:pPr algn="ctr"/>
            <a:r>
              <a:rPr lang="en-US" sz="1400"/>
              <a:t>25</a:t>
            </a:r>
          </a:p>
          <a:p>
            <a:pPr algn="ctr"/>
            <a:r>
              <a:rPr lang="en-US" sz="1400"/>
              <a:t>26</a:t>
            </a:r>
          </a:p>
          <a:p>
            <a:pPr algn="ctr"/>
            <a:r>
              <a:rPr lang="en-US" sz="1400"/>
              <a:t>27</a:t>
            </a:r>
          </a:p>
          <a:p>
            <a:pPr algn="ctr"/>
            <a:r>
              <a:rPr lang="en-US" sz="1400"/>
              <a:t>28</a:t>
            </a:r>
          </a:p>
          <a:p>
            <a:pPr algn="ctr"/>
            <a:r>
              <a:rPr lang="en-US" sz="1400"/>
              <a:t>29</a:t>
            </a:r>
          </a:p>
          <a:p>
            <a:endParaRPr lang="en-US" sz="1400"/>
          </a:p>
        </p:txBody>
      </p:sp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1279525" y="493713"/>
            <a:ext cx="481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09600" y="304800"/>
            <a:ext cx="792480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He was found by the Bureau of Statistics to be</a:t>
            </a:r>
          </a:p>
          <a:p>
            <a:r>
              <a:rPr lang="en-US" sz="1400" b="1">
                <a:solidFill>
                  <a:schemeClr val="tx2"/>
                </a:solidFill>
              </a:rPr>
              <a:t>One against whom there was no official complaint,</a:t>
            </a:r>
          </a:p>
          <a:p>
            <a:r>
              <a:rPr lang="en-US" sz="1400" b="1">
                <a:solidFill>
                  <a:schemeClr val="tx2"/>
                </a:solidFill>
              </a:rPr>
              <a:t>And all the reports on his conduct agree</a:t>
            </a:r>
          </a:p>
          <a:p>
            <a:r>
              <a:rPr lang="en-US" sz="1400" b="1">
                <a:solidFill>
                  <a:schemeClr val="tx2"/>
                </a:solidFill>
              </a:rPr>
              <a:t>That, in the modern sense of an old-fashioned word, he was a saint,</a:t>
            </a:r>
          </a:p>
          <a:p>
            <a:r>
              <a:rPr lang="en-US" sz="1400" b="1">
                <a:solidFill>
                  <a:schemeClr val="tx2"/>
                </a:solidFill>
              </a:rPr>
              <a:t>For in everything he did he served the Greater Community.</a:t>
            </a:r>
          </a:p>
          <a:p>
            <a:r>
              <a:rPr lang="en-US" sz="1400" b="1">
                <a:solidFill>
                  <a:schemeClr val="tx2"/>
                </a:solidFill>
              </a:rPr>
              <a:t>Except for the War till the day he retired</a:t>
            </a:r>
          </a:p>
          <a:p>
            <a:r>
              <a:rPr lang="en-US" sz="1400" b="1">
                <a:solidFill>
                  <a:schemeClr val="tx2"/>
                </a:solidFill>
              </a:rPr>
              <a:t>He worked in a factory and never got fired,</a:t>
            </a:r>
          </a:p>
          <a:p>
            <a:r>
              <a:rPr lang="en-US" sz="1400" b="1">
                <a:solidFill>
                  <a:schemeClr val="tx2"/>
                </a:solidFill>
              </a:rPr>
              <a:t>But satisfied his employers, Fudge Motors Inc.</a:t>
            </a:r>
          </a:p>
          <a:p>
            <a:r>
              <a:rPr lang="en-US" sz="1400" b="1">
                <a:solidFill>
                  <a:schemeClr val="tx2"/>
                </a:solidFill>
              </a:rPr>
              <a:t>Yet he wasn't a scab or odd in his views,</a:t>
            </a:r>
          </a:p>
          <a:p>
            <a:r>
              <a:rPr lang="en-US" sz="1400" b="1">
                <a:solidFill>
                  <a:schemeClr val="tx2"/>
                </a:solidFill>
              </a:rPr>
              <a:t>For his Union reports that he paid his dues,</a:t>
            </a:r>
          </a:p>
          <a:p>
            <a:r>
              <a:rPr lang="en-US" sz="1400" b="1">
                <a:solidFill>
                  <a:schemeClr val="tx2"/>
                </a:solidFill>
              </a:rPr>
              <a:t>(Our report on his Union shows it was sound)</a:t>
            </a:r>
          </a:p>
          <a:p>
            <a:r>
              <a:rPr lang="en-US" sz="1400" b="1">
                <a:solidFill>
                  <a:schemeClr val="tx2"/>
                </a:solidFill>
              </a:rPr>
              <a:t>And our Social Psychology workers found</a:t>
            </a:r>
          </a:p>
          <a:p>
            <a:r>
              <a:rPr lang="en-US" sz="1400" b="1">
                <a:solidFill>
                  <a:schemeClr val="tx2"/>
                </a:solidFill>
              </a:rPr>
              <a:t>That he was popular with his mates and liked a drink.</a:t>
            </a:r>
          </a:p>
          <a:p>
            <a:r>
              <a:rPr lang="en-US" sz="1400" b="1">
                <a:solidFill>
                  <a:schemeClr val="tx2"/>
                </a:solidFill>
              </a:rPr>
              <a:t>The Press are convinced that he bought a paper every day</a:t>
            </a:r>
          </a:p>
          <a:p>
            <a:r>
              <a:rPr lang="en-US" sz="1400" b="1">
                <a:solidFill>
                  <a:schemeClr val="tx2"/>
                </a:solidFill>
              </a:rPr>
              <a:t>And that his reactions to advertisements were normal in every way.</a:t>
            </a:r>
          </a:p>
          <a:p>
            <a:r>
              <a:rPr lang="en-US" sz="1400" b="1">
                <a:solidFill>
                  <a:schemeClr val="tx2"/>
                </a:solidFill>
              </a:rPr>
              <a:t>Policies taken out in his name prove that he was fully insured,</a:t>
            </a:r>
          </a:p>
          <a:p>
            <a:r>
              <a:rPr lang="en-US" sz="1400" b="1">
                <a:solidFill>
                  <a:schemeClr val="tx2"/>
                </a:solidFill>
              </a:rPr>
              <a:t>And his Health-card shows he was once in hospital but left it cured.</a:t>
            </a:r>
          </a:p>
          <a:p>
            <a:r>
              <a:rPr lang="en-US" sz="1400" b="1">
                <a:solidFill>
                  <a:schemeClr val="tx2"/>
                </a:solidFill>
              </a:rPr>
              <a:t>Both Producers Research and High-Grade Living declare</a:t>
            </a:r>
          </a:p>
          <a:p>
            <a:r>
              <a:rPr lang="en-US" sz="1400" b="1">
                <a:solidFill>
                  <a:schemeClr val="tx2"/>
                </a:solidFill>
              </a:rPr>
              <a:t>He was fully sensible to the advantages of the Instalment Plan</a:t>
            </a:r>
          </a:p>
          <a:p>
            <a:r>
              <a:rPr lang="en-US" sz="1400" b="1">
                <a:solidFill>
                  <a:schemeClr val="tx2"/>
                </a:solidFill>
              </a:rPr>
              <a:t>And had everything necessary to the Modern Man,</a:t>
            </a:r>
          </a:p>
          <a:p>
            <a:r>
              <a:rPr lang="en-US" sz="1400" b="1">
                <a:solidFill>
                  <a:schemeClr val="tx2"/>
                </a:solidFill>
              </a:rPr>
              <a:t>A phonograph, a radio, a car and a frigidaire.</a:t>
            </a:r>
          </a:p>
          <a:p>
            <a:r>
              <a:rPr lang="en-US" sz="1400" b="1">
                <a:solidFill>
                  <a:schemeClr val="tx2"/>
                </a:solidFill>
              </a:rPr>
              <a:t>Our researchers into Public Opinion are content </a:t>
            </a:r>
          </a:p>
          <a:p>
            <a:r>
              <a:rPr lang="en-US" sz="1400" b="1">
                <a:solidFill>
                  <a:schemeClr val="tx2"/>
                </a:solidFill>
              </a:rPr>
              <a:t>That he held the proper opinions for the time of year;</a:t>
            </a:r>
          </a:p>
          <a:p>
            <a:r>
              <a:rPr lang="en-US" sz="1400" b="1">
                <a:solidFill>
                  <a:schemeClr val="tx2"/>
                </a:solidFill>
              </a:rPr>
              <a:t>When there was peace, he was for peace:  when there was war, he went.</a:t>
            </a:r>
          </a:p>
          <a:p>
            <a:r>
              <a:rPr lang="en-US" sz="1400" b="1">
                <a:solidFill>
                  <a:schemeClr val="tx2"/>
                </a:solidFill>
              </a:rPr>
              <a:t>He was married and added five children to the population,</a:t>
            </a:r>
          </a:p>
          <a:p>
            <a:r>
              <a:rPr lang="en-US" sz="1400" b="1">
                <a:solidFill>
                  <a:schemeClr val="tx2"/>
                </a:solidFill>
              </a:rPr>
              <a:t>Which our Eugenist says was the right number for a parent of his generation.</a:t>
            </a:r>
          </a:p>
          <a:p>
            <a:r>
              <a:rPr lang="en-US" sz="1400" b="1">
                <a:solidFill>
                  <a:schemeClr val="tx2"/>
                </a:solidFill>
              </a:rPr>
              <a:t>And our teachers report that he never interfered with their education.</a:t>
            </a:r>
          </a:p>
          <a:p>
            <a:r>
              <a:rPr lang="en-US" sz="1400" b="1">
                <a:solidFill>
                  <a:schemeClr val="tx2"/>
                </a:solidFill>
              </a:rPr>
              <a:t>Was he free? Was he happy? The question is absurd:</a:t>
            </a:r>
          </a:p>
          <a:p>
            <a:r>
              <a:rPr lang="en-US" sz="1400" b="1">
                <a:solidFill>
                  <a:schemeClr val="tx2"/>
                </a:solidFill>
              </a:rPr>
              <a:t>Had anything been wrong, we should certainly have heard.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84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1640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280"/>
                            </p:stCondLst>
                            <p:childTnLst>
                              <p:par>
                                <p:cTn id="5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5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6080"/>
                            </p:stCondLst>
                            <p:childTnLst>
                              <p:par>
                                <p:cTn id="6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7560"/>
                            </p:stCondLst>
                            <p:childTnLst>
                              <p:par>
                                <p:cTn id="7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960"/>
                            </p:stCondLst>
                            <p:childTnLst>
                              <p:par>
                                <p:cTn id="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720"/>
                            </p:stCondLst>
                            <p:childTnLst>
                              <p:par>
                                <p:cTn id="8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2600"/>
                            </p:stCondLst>
                            <p:childTnLst>
                              <p:par>
                                <p:cTn id="8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4880"/>
                            </p:stCondLst>
                            <p:childTnLst>
                              <p:par>
                                <p:cTn id="9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9280"/>
                            </p:stCondLst>
                            <p:childTnLst>
                              <p:par>
                                <p:cTn id="10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1200"/>
                            </p:stCondLst>
                            <p:childTnLst>
                              <p:par>
                                <p:cTn id="11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3320"/>
                            </p:stCondLst>
                            <p:childTnLst>
                              <p:par>
                                <p:cTn id="11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4960"/>
                            </p:stCondLst>
                            <p:childTnLst>
                              <p:par>
                                <p:cTn id="12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6520"/>
                            </p:stCondLst>
                            <p:childTnLst>
                              <p:par>
                                <p:cTn id="13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8200"/>
                            </p:stCondLst>
                            <p:childTnLst>
                              <p:par>
                                <p:cTn id="1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9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0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42240"/>
                            </p:stCondLst>
                            <p:childTnLst>
                              <p:par>
                                <p:cTn id="14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4200"/>
                            </p:stCondLst>
                            <p:childTnLst>
                              <p:par>
                                <p:cTn id="15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7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8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6760"/>
                            </p:stCondLst>
                            <p:childTnLst>
                              <p:par>
                                <p:cTn id="16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3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4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49200"/>
                            </p:stCondLst>
                            <p:childTnLst>
                              <p:par>
                                <p:cTn id="16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880"/>
                            </p:stCondLst>
                            <p:childTnLst>
                              <p:par>
                                <p:cTn id="17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2840"/>
                            </p:stCondLst>
                            <p:childTnLst>
                              <p:par>
                                <p:cTn id="17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4360"/>
                            </p:stCondLst>
                            <p:childTnLst>
                              <p:par>
                                <p:cTn id="1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7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8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8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6080"/>
                            </p:stCondLst>
                            <p:childTnLst>
                              <p:par>
                                <p:cTn id="19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3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4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8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7440"/>
                            </p:stCondLst>
                            <p:childTnLst>
                              <p:par>
                                <p:cTn id="1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9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0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8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9680"/>
                            </p:stCondLst>
                            <p:childTnLst>
                              <p:par>
                                <p:cTn id="20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5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6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8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61640"/>
                            </p:stCondLst>
                            <p:childTnLst>
                              <p:par>
                                <p:cTn id="2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1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2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80"/>
                                        <p:tgtEl>
                                          <p:spTgt spid="4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63040"/>
                            </p:stCondLst>
                            <p:childTnLst>
                              <p:par>
                                <p:cTn id="2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7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8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80"/>
                                        <p:tgtEl>
                                          <p:spTgt spid="4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64480"/>
                            </p:stCondLst>
                            <p:childTnLst>
                              <p:par>
                                <p:cTn id="2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3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4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80"/>
                                        <p:tgtEl>
                                          <p:spTgt spid="4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66120"/>
                            </p:stCondLst>
                            <p:childTnLst>
                              <p:par>
                                <p:cTn id="2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9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0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80"/>
                                        <p:tgtEl>
                                          <p:spTgt spid="4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67440"/>
                            </p:stCondLst>
                            <p:childTnLst>
                              <p:par>
                                <p:cTn id="2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5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6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80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68920"/>
                            </p:stCondLst>
                            <p:childTnLst>
                              <p:par>
                                <p:cTn id="2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1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2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80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70400"/>
                            </p:stCondLst>
                            <p:childTnLst>
                              <p:par>
                                <p:cTn id="2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7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8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80"/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71800"/>
                            </p:stCondLst>
                            <p:childTnLst>
                              <p:par>
                                <p:cTn id="2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3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4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80"/>
                                        <p:tgtEl>
                                          <p:spTgt spid="4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73560"/>
                            </p:stCondLst>
                            <p:childTnLst>
                              <p:par>
                                <p:cTn id="2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9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0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80"/>
                                        <p:tgtEl>
                                          <p:spTgt spid="4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75440"/>
                            </p:stCondLst>
                            <p:childTnLst>
                              <p:par>
                                <p:cTn id="2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5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6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80"/>
                                        <p:tgtEl>
                                          <p:spTgt spid="4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77720"/>
                            </p:stCondLst>
                            <p:childTnLst>
                              <p:par>
                                <p:cTn id="2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1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2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80"/>
                                        <p:tgtEl>
                                          <p:spTgt spid="4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79840"/>
                            </p:stCondLst>
                            <p:childTnLst>
                              <p:par>
                                <p:cTn id="27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7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8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80"/>
                                        <p:tgtEl>
                                          <p:spTgt spid="4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82120"/>
                            </p:stCondLst>
                            <p:childTnLst>
                              <p:par>
                                <p:cTn id="28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3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4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80"/>
                                        <p:tgtEl>
                                          <p:spTgt spid="4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84040"/>
                            </p:stCondLst>
                            <p:childTnLst>
                              <p:par>
                                <p:cTn id="28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9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0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80"/>
                                        <p:tgtEl>
                                          <p:spTgt spid="4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86160"/>
                            </p:stCondLst>
                            <p:childTnLst>
                              <p:par>
                                <p:cTn id="29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5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6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80"/>
                                        <p:tgtEl>
                                          <p:spTgt spid="4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87800"/>
                            </p:stCondLst>
                            <p:childTnLst>
                              <p:par>
                                <p:cTn id="29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1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2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80"/>
                                        <p:tgtEl>
                                          <p:spTgt spid="4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89360"/>
                            </p:stCondLst>
                            <p:childTnLst>
                              <p:par>
                                <p:cTn id="30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7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8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80"/>
                                        <p:tgtEl>
                                          <p:spTgt spid="41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91040"/>
                            </p:stCondLst>
                            <p:childTnLst>
                              <p:par>
                                <p:cTn id="3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3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4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80"/>
                                        <p:tgtEl>
                                          <p:spTgt spid="41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92840"/>
                            </p:stCondLst>
                            <p:childTnLst>
                              <p:par>
                                <p:cTn id="3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9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0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1" dur="80"/>
                                        <p:tgtEl>
                                          <p:spTgt spid="41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95080"/>
                            </p:stCondLst>
                            <p:childTnLst>
                              <p:par>
                                <p:cTn id="3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5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6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80"/>
                                        <p:tgtEl>
                                          <p:spTgt spid="41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97040"/>
                            </p:stCondLst>
                            <p:childTnLst>
                              <p:par>
                                <p:cTn id="3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1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2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3" dur="80"/>
                                        <p:tgtEl>
                                          <p:spTgt spid="41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99600"/>
                            </p:stCondLst>
                            <p:childTnLst>
                              <p:par>
                                <p:cTn id="3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7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8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80"/>
                                        <p:tgtEl>
                                          <p:spTgt spid="41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102040"/>
                            </p:stCondLst>
                            <p:childTnLst>
                              <p:par>
                                <p:cTn id="3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3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4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5" dur="80"/>
                                        <p:tgtEl>
                                          <p:spTgt spid="41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103720"/>
                            </p:stCondLst>
                            <p:childTnLst>
                              <p:par>
                                <p:cTn id="3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9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0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80"/>
                                        <p:tgtEl>
                                          <p:spTgt spid="410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Provide a General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poem is meant to be a government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report on a man who has passed away.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There is no emotion in this report, telling us of only the basic facts of the man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life.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This is supposed to show us how the government only views the citizens as a number, and not a unique individual. 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Lines 1-5 (questions 1-4)</a:t>
            </a:r>
          </a:p>
        </p:txBody>
      </p:sp>
      <p:sp>
        <p:nvSpPr>
          <p:cNvPr id="18434" name="Text Box 11"/>
          <p:cNvSpPr txBox="1">
            <a:spLocks noChangeArrowheads="1"/>
          </p:cNvSpPr>
          <p:nvPr/>
        </p:nvSpPr>
        <p:spPr bwMode="auto">
          <a:xfrm>
            <a:off x="533400" y="2895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28600" y="2819400"/>
            <a:ext cx="89154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 1</a:t>
            </a:r>
            <a:r>
              <a:rPr lang="en-US" sz="2400" baseline="30000"/>
              <a:t>st</a:t>
            </a:r>
            <a:r>
              <a:rPr lang="en-US" sz="2400"/>
              <a:t>, when considering diction, notice the passive voice, which indicates the citizen</a:t>
            </a:r>
            <a:r>
              <a:rPr lang="ja-JP" altLang="en-US" sz="2400"/>
              <a:t>’</a:t>
            </a:r>
            <a:r>
              <a:rPr lang="en-US" altLang="ja-JP" sz="2400"/>
              <a:t>s lack of initiative.</a:t>
            </a:r>
          </a:p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sz="2400"/>
              <a:t>The use of </a:t>
            </a:r>
            <a:r>
              <a:rPr lang="en-US" altLang="en-US" sz="2400"/>
              <a:t>“</a:t>
            </a:r>
            <a:r>
              <a:rPr lang="en-US" sz="2400"/>
              <a:t>statistics</a:t>
            </a:r>
            <a:r>
              <a:rPr lang="en-US" altLang="en-US" sz="2400"/>
              <a:t>”</a:t>
            </a:r>
            <a:r>
              <a:rPr lang="en-US" sz="2400"/>
              <a:t> means a collection of numerical data, suggesting he is responsible for producing data about the American people and economy, so he is constrained by the rules and laws of the state.</a:t>
            </a:r>
          </a:p>
          <a:p>
            <a:pPr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en-US" sz="2400"/>
              <a:t>The government calls him a saint because he serves the community and conforms. Auden is criticizing the government for promoting conformity and not individualism.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" y="1219200"/>
            <a:ext cx="7924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He was found by the Bureau of Statistics to be</a:t>
            </a:r>
          </a:p>
          <a:p>
            <a:r>
              <a:rPr lang="en-US" b="1">
                <a:solidFill>
                  <a:schemeClr val="tx2"/>
                </a:solidFill>
              </a:rPr>
              <a:t>One against whom there was no official complaint,</a:t>
            </a:r>
          </a:p>
          <a:p>
            <a:r>
              <a:rPr lang="en-US" b="1">
                <a:solidFill>
                  <a:schemeClr val="tx2"/>
                </a:solidFill>
              </a:rPr>
              <a:t>And all the reports on his conduct agree</a:t>
            </a:r>
          </a:p>
          <a:p>
            <a:r>
              <a:rPr lang="en-US" b="1">
                <a:solidFill>
                  <a:schemeClr val="tx2"/>
                </a:solidFill>
              </a:rPr>
              <a:t>That, in the modern sense of an old-fashioned word, he was a saint,</a:t>
            </a:r>
          </a:p>
          <a:p>
            <a:r>
              <a:rPr lang="en-US" b="1">
                <a:solidFill>
                  <a:schemeClr val="tx2"/>
                </a:solidFill>
              </a:rPr>
              <a:t>For in everything he did he served the Greater Community.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Showcard Gothic" pitchFamily="82" charset="0"/>
                <a:ea typeface="ＭＳ Ｐゴシック" pitchFamily="34" charset="-128"/>
              </a:rPr>
              <a:t>Lines 1-5 (questions 1-4)</a:t>
            </a:r>
          </a:p>
        </p:txBody>
      </p:sp>
      <p:sp>
        <p:nvSpPr>
          <p:cNvPr id="19458" name="Text Box 11"/>
          <p:cNvSpPr txBox="1">
            <a:spLocks noChangeArrowheads="1"/>
          </p:cNvSpPr>
          <p:nvPr/>
        </p:nvSpPr>
        <p:spPr bwMode="auto">
          <a:xfrm>
            <a:off x="533400" y="2895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685800" y="2819400"/>
            <a:ext cx="7696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3. Why is the word, </a:t>
            </a:r>
            <a:r>
              <a:rPr lang="en-US" altLang="en-US" sz="2400"/>
              <a:t>“</a:t>
            </a:r>
            <a:r>
              <a:rPr lang="en-US" sz="2400"/>
              <a:t>saint</a:t>
            </a:r>
            <a:r>
              <a:rPr lang="en-US" altLang="en-US" sz="2400"/>
              <a:t>”</a:t>
            </a:r>
            <a:r>
              <a:rPr lang="en-US" sz="2400"/>
              <a:t> considered an old –fashioned word</a:t>
            </a:r>
            <a:r>
              <a:rPr lang="en-US" altLang="en-US" sz="2400"/>
              <a:t>”</a:t>
            </a:r>
            <a:r>
              <a:rPr lang="en-US" sz="2400"/>
              <a:t> in line 4?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altLang="en-US" sz="2400"/>
              <a:t>“</a:t>
            </a:r>
            <a:r>
              <a:rPr lang="en-US" sz="2400"/>
              <a:t>Saint</a:t>
            </a:r>
            <a:r>
              <a:rPr lang="en-US" altLang="en-US" sz="2400"/>
              <a:t>”</a:t>
            </a:r>
            <a:r>
              <a:rPr lang="en-US" sz="2400"/>
              <a:t> is used as a metaphor, yet it is considered </a:t>
            </a:r>
            <a:r>
              <a:rPr lang="en-US" altLang="en-US" sz="2400"/>
              <a:t>“</a:t>
            </a:r>
            <a:r>
              <a:rPr lang="en-US" sz="2400"/>
              <a:t>old-fashioned</a:t>
            </a:r>
            <a:r>
              <a:rPr lang="en-US" altLang="en-US" sz="2400"/>
              <a:t>”</a:t>
            </a:r>
            <a:r>
              <a:rPr lang="en-US" sz="2400"/>
              <a:t> because the picture that the poem paints of a 'Modern Man' is that he is someone who is devoid of the values that make him human. </a:t>
            </a:r>
            <a:endParaRPr 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" y="1219200"/>
            <a:ext cx="7924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He was found by the Bureau of Statistics to be</a:t>
            </a:r>
          </a:p>
          <a:p>
            <a:r>
              <a:rPr lang="en-US" b="1">
                <a:solidFill>
                  <a:schemeClr val="tx2"/>
                </a:solidFill>
              </a:rPr>
              <a:t>One against whom there was no official complaint,</a:t>
            </a:r>
          </a:p>
          <a:p>
            <a:r>
              <a:rPr lang="en-US" b="1">
                <a:solidFill>
                  <a:schemeClr val="tx2"/>
                </a:solidFill>
              </a:rPr>
              <a:t>And all the reports on his conduct agree</a:t>
            </a:r>
          </a:p>
          <a:p>
            <a:r>
              <a:rPr lang="en-US" b="1">
                <a:solidFill>
                  <a:schemeClr val="tx2"/>
                </a:solidFill>
              </a:rPr>
              <a:t>That, in the modern sense of an old-fashioned word, he was a saint,</a:t>
            </a:r>
          </a:p>
          <a:p>
            <a:r>
              <a:rPr lang="en-US" b="1">
                <a:solidFill>
                  <a:schemeClr val="tx2"/>
                </a:solidFill>
              </a:rPr>
              <a:t>For in everything he did he served the Greater Community.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>
                <a:ea typeface="ＭＳ Ｐゴシック" pitchFamily="34" charset="-128"/>
              </a:rPr>
              <a:t>4. The punctuating of the phrase </a:t>
            </a:r>
            <a:r>
              <a:rPr lang="en-US" altLang="en-US" sz="3200">
                <a:ea typeface="ＭＳ Ｐゴシック" pitchFamily="34" charset="-128"/>
              </a:rPr>
              <a:t>“</a:t>
            </a:r>
            <a:r>
              <a:rPr lang="en-US" sz="3200">
                <a:ea typeface="ＭＳ Ｐゴシック" pitchFamily="34" charset="-128"/>
              </a:rPr>
              <a:t>served the Greater Community</a:t>
            </a:r>
            <a:r>
              <a:rPr lang="en-US" altLang="en-US" sz="3200">
                <a:ea typeface="ＭＳ Ｐゴシック" pitchFamily="34" charset="-128"/>
              </a:rPr>
              <a:t>”</a:t>
            </a:r>
            <a:r>
              <a:rPr lang="en-US" sz="3200">
                <a:ea typeface="ＭＳ Ｐゴシック" pitchFamily="34" charset="-128"/>
              </a:rPr>
              <a:t> suggests that the Unknown Citizen…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lphaLcParenR"/>
            </a:pPr>
            <a:endParaRPr lang="en-US" dirty="0">
              <a:ea typeface="ＭＳ Ｐゴシック" pitchFamily="34" charset="-128"/>
            </a:endParaRP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Lived a moral life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Served in the armed forces when he was drafted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Dedicated his resources to the poor around the world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Was religiously pious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Fulfilled the expectations of the well-known organizations, such as the government who describe him throughout the poem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>
                <a:ea typeface="ＭＳ Ｐゴシック" pitchFamily="34" charset="-128"/>
              </a:rPr>
              <a:t>4. The punctuating of the phrase </a:t>
            </a:r>
            <a:r>
              <a:rPr lang="en-US" altLang="en-US" sz="3200">
                <a:ea typeface="ＭＳ Ｐゴシック" pitchFamily="34" charset="-128"/>
              </a:rPr>
              <a:t>“</a:t>
            </a:r>
            <a:r>
              <a:rPr lang="en-US" sz="3200">
                <a:ea typeface="ＭＳ Ｐゴシック" pitchFamily="34" charset="-128"/>
              </a:rPr>
              <a:t>served the Greater Community</a:t>
            </a:r>
            <a:r>
              <a:rPr lang="en-US" altLang="en-US" sz="3200">
                <a:ea typeface="ＭＳ Ｐゴシック" pitchFamily="34" charset="-128"/>
              </a:rPr>
              <a:t>”</a:t>
            </a:r>
            <a:r>
              <a:rPr lang="en-US" sz="3200">
                <a:ea typeface="ＭＳ Ｐゴシック" pitchFamily="34" charset="-128"/>
              </a:rPr>
              <a:t> suggests that the Unknown Citizen…</a:t>
            </a:r>
          </a:p>
        </p:txBody>
      </p:sp>
      <p:sp>
        <p:nvSpPr>
          <p:cNvPr id="30721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lphaLcParenR"/>
            </a:pPr>
            <a:endParaRPr lang="en-US" dirty="0">
              <a:ea typeface="ＭＳ Ｐゴシック" pitchFamily="34" charset="-128"/>
            </a:endParaRP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Lived a moral life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Served in the armed forces when he was drafted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Dedicated his resources to the poor around the world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ea typeface="ＭＳ Ｐゴシック" pitchFamily="34" charset="-128"/>
              </a:rPr>
              <a:t>Was religiously pious</a:t>
            </a:r>
          </a:p>
          <a:p>
            <a:pPr marL="514350" indent="-514350">
              <a:buFontTx/>
              <a:buAutoNum type="alphaLcParenR"/>
            </a:pPr>
            <a:r>
              <a:rPr lang="en-US" b="1" dirty="0">
                <a:solidFill>
                  <a:srgbClr val="FFFF00"/>
                </a:solidFill>
                <a:ea typeface="ＭＳ Ｐゴシック" pitchFamily="34" charset="-128"/>
              </a:rPr>
              <a:t>Fulfilled the expectations of the well-known organizations, such as the government who describe him throughout the poem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</TotalTime>
  <Words>1584</Words>
  <Application>Microsoft Office PowerPoint</Application>
  <PresentationFormat>On-screen Show (4:3)</PresentationFormat>
  <Paragraphs>168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Constantia</vt:lpstr>
      <vt:lpstr>Showcard Gothic</vt:lpstr>
      <vt:lpstr>Wingdings 2</vt:lpstr>
      <vt:lpstr>Flow</vt:lpstr>
      <vt:lpstr>       Unknown Citizen</vt:lpstr>
      <vt:lpstr>PowerPoint Presentation</vt:lpstr>
      <vt:lpstr>An added note</vt:lpstr>
      <vt:lpstr>PowerPoint Presentation</vt:lpstr>
      <vt:lpstr>Provide a General Analysis</vt:lpstr>
      <vt:lpstr>Lines 1-5 (questions 1-4)</vt:lpstr>
      <vt:lpstr>Lines 1-5 (questions 1-4)</vt:lpstr>
      <vt:lpstr>4. The punctuating of the phrase “served the Greater Community” suggests that the Unknown Citizen…</vt:lpstr>
      <vt:lpstr>4. The punctuating of the phrase “served the Greater Community” suggests that the Unknown Citizen…</vt:lpstr>
      <vt:lpstr>PowerPoint Presentation</vt:lpstr>
      <vt:lpstr>Let’s work together - Lines 7-8</vt:lpstr>
      <vt:lpstr>Line 20-26</vt:lpstr>
      <vt:lpstr>Theme</vt:lpstr>
      <vt:lpstr>So far…the tone of “The Unknown Citizen” is best described as…</vt:lpstr>
      <vt:lpstr>The tone of “The Unknown Citizen” is best described as…</vt:lpstr>
      <vt:lpstr>Diction</vt:lpstr>
      <vt:lpstr>Free Verse</vt:lpstr>
      <vt:lpstr>Final Analysis</vt:lpstr>
      <vt:lpstr>Questions?</vt:lpstr>
      <vt:lpstr>Bibliography</vt:lpstr>
    </vt:vector>
  </TitlesOfParts>
  <Company>North Allegheny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 was found by the Bureau of Statistics to be</dc:creator>
  <cp:lastModifiedBy>merin.rose83@live.com</cp:lastModifiedBy>
  <cp:revision>51</cp:revision>
  <dcterms:created xsi:type="dcterms:W3CDTF">2009-05-11T14:38:03Z</dcterms:created>
  <dcterms:modified xsi:type="dcterms:W3CDTF">2018-07-06T04:17:25Z</dcterms:modified>
</cp:coreProperties>
</file>