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631799-33B2-4CB7-A11F-2C8F84029D5A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D43315-78A3-48A6-8357-697D2FAC6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mmarbook.com/grammar/subjectVerb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Adjectives and Adverbs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b="1" dirty="0"/>
              <a:t>adjective</a:t>
            </a:r>
            <a:r>
              <a:rPr lang="en-US" dirty="0"/>
              <a:t> is a word or set of words that </a:t>
            </a:r>
            <a:r>
              <a:rPr lang="en-US" b="1" dirty="0"/>
              <a:t>modifies</a:t>
            </a:r>
            <a:r>
              <a:rPr lang="en-US" dirty="0"/>
              <a:t> (i.e., describes) a noun or pronoun. Adjectives may come before the word they modify.</a:t>
            </a:r>
          </a:p>
          <a:p>
            <a:r>
              <a:rPr lang="en-US" b="1" i="1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That is a </a:t>
            </a:r>
            <a:r>
              <a:rPr lang="en-US" b="1" i="1" dirty="0"/>
              <a:t>cute</a:t>
            </a:r>
            <a:r>
              <a:rPr lang="en-US" i="1" dirty="0"/>
              <a:t> puppy.</a:t>
            </a:r>
            <a:br>
              <a:rPr lang="en-US" i="1" dirty="0"/>
            </a:br>
            <a:r>
              <a:rPr lang="en-US" i="1" dirty="0"/>
              <a:t>She likes a </a:t>
            </a:r>
            <a:r>
              <a:rPr lang="en-US" b="1" i="1" dirty="0"/>
              <a:t>high school</a:t>
            </a:r>
            <a:r>
              <a:rPr lang="en-US" i="1" dirty="0"/>
              <a:t> senior.</a:t>
            </a:r>
            <a:endParaRPr lang="en-US" dirty="0"/>
          </a:p>
          <a:p>
            <a:r>
              <a:rPr lang="en-US" dirty="0"/>
              <a:t>Adjectives may also follow the word they modify:</a:t>
            </a:r>
          </a:p>
          <a:p>
            <a:r>
              <a:rPr lang="en-US" b="1" i="1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That puppy looks </a:t>
            </a:r>
            <a:r>
              <a:rPr lang="en-US" b="1" i="1" dirty="0"/>
              <a:t>cute.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The technology is </a:t>
            </a:r>
            <a:r>
              <a:rPr lang="en-US" b="1" i="1" dirty="0"/>
              <a:t>state-of-the-art.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7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/>
              <a:t>An </a:t>
            </a:r>
            <a:r>
              <a:rPr lang="en-US" b="1" dirty="0"/>
              <a:t>adverb</a:t>
            </a:r>
            <a:r>
              <a:rPr lang="en-US" dirty="0"/>
              <a:t> is a word or set of words that modifies verbs, adjectives, or other adverbs. </a:t>
            </a:r>
            <a:endParaRPr lang="en-US" dirty="0" smtClean="0"/>
          </a:p>
          <a:p>
            <a:r>
              <a:rPr lang="en-US" dirty="0" smtClean="0"/>
              <a:t>Adverbs </a:t>
            </a:r>
            <a:r>
              <a:rPr lang="en-US" dirty="0"/>
              <a:t>answer </a:t>
            </a:r>
            <a:r>
              <a:rPr lang="en-US" i="1" dirty="0"/>
              <a:t>how</a:t>
            </a:r>
            <a:r>
              <a:rPr lang="en-US" dirty="0"/>
              <a:t>, </a:t>
            </a:r>
            <a:r>
              <a:rPr lang="en-US" i="1" dirty="0"/>
              <a:t>when</a:t>
            </a:r>
            <a:r>
              <a:rPr lang="en-US" dirty="0"/>
              <a:t>, </a:t>
            </a:r>
            <a:r>
              <a:rPr lang="en-US" i="1" dirty="0"/>
              <a:t>where</a:t>
            </a:r>
            <a:r>
              <a:rPr lang="en-US" dirty="0"/>
              <a:t>, </a:t>
            </a:r>
            <a:r>
              <a:rPr lang="en-US" i="1" dirty="0"/>
              <a:t>why</a:t>
            </a:r>
            <a:r>
              <a:rPr lang="en-US" dirty="0"/>
              <a:t>, or </a:t>
            </a:r>
            <a:r>
              <a:rPr lang="en-US" i="1" dirty="0"/>
              <a:t>to what extent</a:t>
            </a:r>
            <a:r>
              <a:rPr lang="en-US" dirty="0"/>
              <a:t>—</a:t>
            </a:r>
            <a:r>
              <a:rPr lang="en-US" i="1" dirty="0"/>
              <a:t>how often</a:t>
            </a:r>
            <a:r>
              <a:rPr lang="en-US" dirty="0"/>
              <a:t> or </a:t>
            </a:r>
            <a:r>
              <a:rPr lang="en-US" i="1" dirty="0"/>
              <a:t>how much</a:t>
            </a:r>
            <a:r>
              <a:rPr lang="en-US" dirty="0"/>
              <a:t> (e.g., </a:t>
            </a:r>
            <a:r>
              <a:rPr lang="en-US" i="1" dirty="0"/>
              <a:t>daily</a:t>
            </a:r>
            <a:r>
              <a:rPr lang="en-US" dirty="0"/>
              <a:t>, </a:t>
            </a:r>
            <a:r>
              <a:rPr lang="en-US" i="1" dirty="0"/>
              <a:t>completely</a:t>
            </a:r>
            <a:r>
              <a:rPr lang="en-US" dirty="0"/>
              <a:t>).</a:t>
            </a:r>
          </a:p>
          <a:p>
            <a:r>
              <a:rPr lang="en-US" b="1" i="1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He speaks </a:t>
            </a:r>
            <a:r>
              <a:rPr lang="en-US" b="1" i="1" dirty="0"/>
              <a:t>slowly</a:t>
            </a:r>
            <a:r>
              <a:rPr lang="en-US" dirty="0"/>
              <a:t> (tells </a:t>
            </a:r>
            <a:r>
              <a:rPr lang="en-US" i="1" dirty="0"/>
              <a:t>how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He speaks </a:t>
            </a:r>
            <a:r>
              <a:rPr lang="en-US" b="1" i="1" dirty="0"/>
              <a:t>very</a:t>
            </a:r>
            <a:r>
              <a:rPr lang="en-US" i="1" dirty="0"/>
              <a:t> slowly</a:t>
            </a:r>
            <a:r>
              <a:rPr lang="en-US" dirty="0"/>
              <a:t> (the adverb </a:t>
            </a:r>
            <a:r>
              <a:rPr lang="en-US" b="1" i="1" dirty="0"/>
              <a:t>very</a:t>
            </a:r>
            <a:r>
              <a:rPr lang="en-US" dirty="0"/>
              <a:t> tells </a:t>
            </a:r>
            <a:r>
              <a:rPr lang="en-US" i="1" dirty="0"/>
              <a:t>how</a:t>
            </a:r>
            <a:r>
              <a:rPr lang="en-US" dirty="0"/>
              <a:t> slowly)</a:t>
            </a:r>
            <a:br>
              <a:rPr lang="en-US" dirty="0"/>
            </a:br>
            <a:r>
              <a:rPr lang="en-US" i="1" dirty="0"/>
              <a:t>She arrived </a:t>
            </a:r>
            <a:r>
              <a:rPr lang="en-US" b="1" i="1" dirty="0"/>
              <a:t>today</a:t>
            </a:r>
            <a:r>
              <a:rPr lang="en-US" dirty="0"/>
              <a:t> (tells </a:t>
            </a:r>
            <a:r>
              <a:rPr lang="en-US" i="1" dirty="0"/>
              <a:t>when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She will arrive </a:t>
            </a:r>
            <a:r>
              <a:rPr lang="en-US" b="1" i="1" dirty="0"/>
              <a:t>in an hour</a:t>
            </a:r>
            <a:r>
              <a:rPr lang="en-US" dirty="0"/>
              <a:t> (this adverb phrase tells </a:t>
            </a:r>
            <a:r>
              <a:rPr lang="en-US" i="1" dirty="0"/>
              <a:t>when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Let's go </a:t>
            </a:r>
            <a:r>
              <a:rPr lang="en-US" b="1" i="1" dirty="0"/>
              <a:t>outside</a:t>
            </a:r>
            <a:r>
              <a:rPr lang="en-US" dirty="0"/>
              <a:t> (tells </a:t>
            </a:r>
            <a:r>
              <a:rPr lang="en-US" i="1" dirty="0"/>
              <a:t>where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Bernie left </a:t>
            </a:r>
            <a:r>
              <a:rPr lang="en-US" b="1" i="1" dirty="0"/>
              <a:t>to avoid trouble</a:t>
            </a:r>
            <a:r>
              <a:rPr lang="en-US" dirty="0"/>
              <a:t> (this adverb phrase tells </a:t>
            </a:r>
            <a:r>
              <a:rPr lang="en-US" i="1" dirty="0"/>
              <a:t>why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Jorge works out </a:t>
            </a:r>
            <a:r>
              <a:rPr lang="en-US" b="1" i="1" dirty="0"/>
              <a:t>strenuously</a:t>
            </a:r>
            <a:r>
              <a:rPr lang="en-US" dirty="0"/>
              <a:t> (tells </a:t>
            </a:r>
            <a:r>
              <a:rPr lang="en-US" i="1" dirty="0"/>
              <a:t>to what extent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/>
              <a:t>Jorge works out </a:t>
            </a:r>
            <a:r>
              <a:rPr lang="en-US" b="1" i="1" dirty="0"/>
              <a:t>whenever possible</a:t>
            </a:r>
            <a:r>
              <a:rPr lang="en-US" dirty="0"/>
              <a:t> (this adverb phrase tells </a:t>
            </a:r>
            <a:r>
              <a:rPr lang="en-US" i="1" dirty="0"/>
              <a:t>to what extent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Rule 1.</a:t>
            </a:r>
            <a:r>
              <a:rPr lang="en-US" dirty="0"/>
              <a:t> Many adverbs end in </a:t>
            </a:r>
            <a:r>
              <a:rPr lang="en-US" i="1" dirty="0"/>
              <a:t>-</a:t>
            </a:r>
            <a:r>
              <a:rPr lang="en-US" i="1" dirty="0" err="1"/>
              <a:t>ly</a:t>
            </a:r>
            <a:r>
              <a:rPr lang="en-US" dirty="0"/>
              <a:t>, but many do not. Generally, if a word can have </a:t>
            </a:r>
            <a:r>
              <a:rPr lang="en-US" i="1" dirty="0"/>
              <a:t>-</a:t>
            </a:r>
            <a:r>
              <a:rPr lang="en-US" i="1" dirty="0" err="1"/>
              <a:t>ly</a:t>
            </a:r>
            <a:r>
              <a:rPr lang="en-US" dirty="0"/>
              <a:t> added to its adjective form</a:t>
            </a:r>
            <a:r>
              <a:rPr lang="en-US" dirty="0" smtClean="0"/>
              <a:t>, </a:t>
            </a:r>
            <a:r>
              <a:rPr lang="en-US" dirty="0"/>
              <a:t>to form an adverb.</a:t>
            </a:r>
          </a:p>
          <a:p>
            <a:pPr>
              <a:buNone/>
            </a:pPr>
            <a:r>
              <a:rPr lang="en-US" b="1" i="1" dirty="0" smtClean="0"/>
              <a:t>    </a:t>
            </a:r>
          </a:p>
          <a:p>
            <a:pPr>
              <a:buNone/>
            </a:pPr>
            <a:r>
              <a:rPr lang="en-US" b="1" i="1" dirty="0" smtClean="0"/>
              <a:t> </a:t>
            </a:r>
            <a:r>
              <a:rPr lang="en-US" b="1" i="1" dirty="0" smtClean="0"/>
              <a:t>   </a:t>
            </a:r>
            <a:r>
              <a:rPr lang="en-US" b="1" i="1" dirty="0" smtClean="0"/>
              <a:t>Examples</a:t>
            </a:r>
            <a:r>
              <a:rPr lang="en-US" b="1" i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She thinks quick/</a:t>
            </a:r>
            <a:r>
              <a:rPr lang="en-US" b="1" i="1" dirty="0"/>
              <a:t>quickly</a:t>
            </a:r>
            <a:r>
              <a:rPr lang="en-US" i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How does she think? </a:t>
            </a:r>
            <a:r>
              <a:rPr lang="en-US" i="1" dirty="0"/>
              <a:t>Quickly.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She is a </a:t>
            </a:r>
            <a:r>
              <a:rPr lang="en-US" b="1" i="1" dirty="0" smtClean="0"/>
              <a:t>quick</a:t>
            </a:r>
            <a:r>
              <a:rPr lang="en-US" i="1" dirty="0" smtClean="0"/>
              <a:t>/quickly thinker.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Quick</a:t>
            </a:r>
            <a:r>
              <a:rPr lang="en-US" dirty="0" smtClean="0"/>
              <a:t> is an adjective describing </a:t>
            </a:r>
            <a:r>
              <a:rPr lang="en-US" i="1" dirty="0" smtClean="0"/>
              <a:t>thinker</a:t>
            </a:r>
            <a:r>
              <a:rPr lang="en-US" dirty="0" smtClean="0"/>
              <a:t>, so no </a:t>
            </a:r>
            <a:r>
              <a:rPr lang="en-US" i="1" dirty="0" smtClean="0"/>
              <a:t>-</a:t>
            </a:r>
            <a:r>
              <a:rPr lang="en-US" i="1" dirty="0" err="1" smtClean="0"/>
              <a:t>ly</a:t>
            </a:r>
            <a:r>
              <a:rPr lang="en-US" dirty="0" smtClean="0"/>
              <a:t> is attached.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She thinks </a:t>
            </a:r>
            <a:r>
              <a:rPr lang="en-US" b="1" i="1" dirty="0" smtClean="0"/>
              <a:t>fast</a:t>
            </a:r>
            <a:r>
              <a:rPr lang="en-US" i="1" dirty="0" smtClean="0"/>
              <a:t>/</a:t>
            </a:r>
            <a:r>
              <a:rPr lang="en-US" i="1" dirty="0" err="1" smtClean="0"/>
              <a:t>fastly</a:t>
            </a:r>
            <a:r>
              <a:rPr lang="en-US" i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Fast</a:t>
            </a:r>
            <a:r>
              <a:rPr lang="en-US" dirty="0" smtClean="0"/>
              <a:t> answers the question </a:t>
            </a:r>
            <a:r>
              <a:rPr lang="en-US" i="1" dirty="0" smtClean="0"/>
              <a:t>how</a:t>
            </a:r>
            <a:r>
              <a:rPr lang="en-US" dirty="0" smtClean="0"/>
              <a:t>, so it is an adverb. But </a:t>
            </a:r>
            <a:r>
              <a:rPr lang="en-US" i="1" dirty="0" smtClean="0"/>
              <a:t>fast</a:t>
            </a:r>
            <a:r>
              <a:rPr lang="en-US" dirty="0" smtClean="0"/>
              <a:t> never has </a:t>
            </a:r>
            <a:r>
              <a:rPr lang="en-US" i="1" dirty="0" smtClean="0"/>
              <a:t>-</a:t>
            </a:r>
            <a:r>
              <a:rPr lang="en-US" i="1" dirty="0" err="1" smtClean="0"/>
              <a:t>ly</a:t>
            </a:r>
            <a:r>
              <a:rPr lang="en-US" dirty="0" smtClean="0"/>
              <a:t> attached to it.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We performed bad/</a:t>
            </a:r>
            <a:r>
              <a:rPr lang="en-US" b="1" i="1" dirty="0" smtClean="0"/>
              <a:t>badly</a:t>
            </a:r>
            <a:r>
              <a:rPr lang="en-US" i="1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Badly</a:t>
            </a:r>
            <a:r>
              <a:rPr lang="en-US" dirty="0" smtClean="0"/>
              <a:t> describes </a:t>
            </a:r>
            <a:r>
              <a:rPr lang="en-US" i="1" dirty="0" smtClean="0"/>
              <a:t>how</a:t>
            </a:r>
            <a:r>
              <a:rPr lang="en-US" dirty="0" smtClean="0"/>
              <a:t> we performed, so </a:t>
            </a:r>
            <a:r>
              <a:rPr lang="en-US" i="1" dirty="0" smtClean="0"/>
              <a:t>-</a:t>
            </a:r>
            <a:r>
              <a:rPr lang="en-US" i="1" dirty="0" err="1" smtClean="0"/>
              <a:t>ly</a:t>
            </a:r>
            <a:r>
              <a:rPr lang="en-US" dirty="0" smtClean="0"/>
              <a:t> is added.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7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440363"/>
          </a:xfrm>
        </p:spPr>
        <p:txBody>
          <a:bodyPr>
            <a:normAutofit fontScale="32500" lnSpcReduction="20000"/>
          </a:bodyPr>
          <a:lstStyle/>
          <a:p>
            <a:endParaRPr lang="en-US" sz="3400" b="1" i="1" dirty="0" smtClean="0"/>
          </a:p>
          <a:p>
            <a:endParaRPr lang="en-US" sz="3400" b="1" i="1" dirty="0"/>
          </a:p>
          <a:p>
            <a:endParaRPr lang="en-US" sz="7200" b="1" i="1" dirty="0" smtClean="0"/>
          </a:p>
          <a:p>
            <a:endParaRPr lang="en-US" sz="7200" b="1" i="1" dirty="0" smtClean="0"/>
          </a:p>
          <a:p>
            <a:r>
              <a:rPr lang="en-US" sz="7400" b="1" i="1" dirty="0" smtClean="0"/>
              <a:t>Rule </a:t>
            </a:r>
            <a:r>
              <a:rPr lang="en-US" sz="7400" b="1" i="1" dirty="0"/>
              <a:t>2.</a:t>
            </a:r>
            <a:r>
              <a:rPr lang="en-US" sz="7400" dirty="0"/>
              <a:t> Adverbs that answer the question </a:t>
            </a:r>
            <a:r>
              <a:rPr lang="en-US" sz="7400" i="1" dirty="0"/>
              <a:t>how</a:t>
            </a:r>
            <a:r>
              <a:rPr lang="en-US" sz="7400" dirty="0"/>
              <a:t> sometimes cause grammatical problems. It can be a challenge to determine if </a:t>
            </a:r>
            <a:r>
              <a:rPr lang="en-US" sz="7400" i="1" dirty="0"/>
              <a:t>-</a:t>
            </a:r>
            <a:r>
              <a:rPr lang="en-US" sz="7400" i="1" dirty="0" err="1"/>
              <a:t>ly</a:t>
            </a:r>
            <a:r>
              <a:rPr lang="en-US" sz="7400" dirty="0"/>
              <a:t> should be attached. Avoid </a:t>
            </a:r>
            <a:r>
              <a:rPr lang="en-US" sz="7400" i="1" dirty="0" smtClean="0"/>
              <a:t>-</a:t>
            </a:r>
            <a:r>
              <a:rPr lang="en-US" sz="7400" i="1" dirty="0" err="1" smtClean="0"/>
              <a:t>ly</a:t>
            </a:r>
            <a:r>
              <a:rPr lang="en-US" sz="7400" dirty="0"/>
              <a:t> with </a:t>
            </a:r>
            <a:r>
              <a:rPr lang="en-US" sz="7400" dirty="0">
                <a:hlinkClick r:id="rId2"/>
              </a:rPr>
              <a:t>linking verbs</a:t>
            </a:r>
            <a:r>
              <a:rPr lang="en-US" sz="7400" dirty="0"/>
              <a:t> such as </a:t>
            </a:r>
            <a:r>
              <a:rPr lang="en-US" sz="7400" i="1" dirty="0"/>
              <a:t>taste, smell, look, feel,</a:t>
            </a:r>
            <a:r>
              <a:rPr lang="en-US" sz="7400" dirty="0"/>
              <a:t> which pertain to the senses. Adverbs are often misplaced in such sentences, which require adjectives instead.</a:t>
            </a:r>
          </a:p>
          <a:p>
            <a:endParaRPr lang="en-US" sz="7400" b="1" i="1" dirty="0" smtClean="0"/>
          </a:p>
          <a:p>
            <a:r>
              <a:rPr lang="en-US" sz="7400" b="1" i="1" dirty="0" smtClean="0"/>
              <a:t>Examples</a:t>
            </a:r>
            <a:r>
              <a:rPr lang="en-US" sz="7400" b="1" i="1" dirty="0"/>
              <a:t>:</a:t>
            </a:r>
            <a:r>
              <a:rPr lang="en-US" sz="7400" dirty="0"/>
              <a:t/>
            </a:r>
            <a:br>
              <a:rPr lang="en-US" sz="7400" dirty="0"/>
            </a:br>
            <a:r>
              <a:rPr lang="en-US" sz="7400" i="1" dirty="0"/>
              <a:t>Roses smell </a:t>
            </a:r>
            <a:r>
              <a:rPr lang="en-US" sz="7400" b="1" i="1" dirty="0"/>
              <a:t>sweet</a:t>
            </a:r>
            <a:r>
              <a:rPr lang="en-US" sz="7400" i="1" dirty="0"/>
              <a:t>/sweetly.</a:t>
            </a:r>
            <a:r>
              <a:rPr lang="en-US" sz="7400" dirty="0"/>
              <a:t/>
            </a:r>
            <a:br>
              <a:rPr lang="en-US" sz="7400" dirty="0"/>
            </a:br>
            <a:r>
              <a:rPr lang="en-US" sz="7400" dirty="0"/>
              <a:t>Do the roses actively smell with noses? No; in this case, </a:t>
            </a:r>
            <a:r>
              <a:rPr lang="en-US" sz="7400" i="1" dirty="0"/>
              <a:t>smell</a:t>
            </a:r>
            <a:r>
              <a:rPr lang="en-US" sz="7400" dirty="0"/>
              <a:t> is a linking verb—which requires an adjective to modify </a:t>
            </a:r>
            <a:r>
              <a:rPr lang="en-US" sz="7400" i="1" dirty="0"/>
              <a:t>roses</a:t>
            </a:r>
            <a:r>
              <a:rPr lang="en-US" sz="7400" dirty="0"/>
              <a:t>—so no </a:t>
            </a:r>
            <a:r>
              <a:rPr lang="en-US" sz="7400" i="1" dirty="0"/>
              <a:t>-</a:t>
            </a:r>
            <a:r>
              <a:rPr lang="en-US" sz="7400" i="1" dirty="0" err="1"/>
              <a:t>ly</a:t>
            </a:r>
            <a:r>
              <a:rPr lang="en-US" sz="7400" i="1" dirty="0"/>
              <a:t>.</a:t>
            </a:r>
            <a:r>
              <a:rPr lang="en-US" sz="7400" dirty="0"/>
              <a:t/>
            </a:r>
            <a:br>
              <a:rPr lang="en-US" sz="7400" dirty="0"/>
            </a:br>
            <a:r>
              <a:rPr lang="en-US" sz="7400" dirty="0" smtClean="0"/>
              <a:t/>
            </a:r>
            <a:br>
              <a:rPr lang="en-US" sz="7400" dirty="0" smtClean="0"/>
            </a:br>
            <a:endParaRPr lang="en-US" sz="7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The woman looked </a:t>
            </a:r>
            <a:r>
              <a:rPr lang="en-US" sz="2800" b="1" i="1" dirty="0" smtClean="0"/>
              <a:t>angry</a:t>
            </a:r>
            <a:r>
              <a:rPr lang="en-US" sz="2800" i="1" dirty="0" smtClean="0"/>
              <a:t>/angrily to us.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Did the woman look with her eyes, or are we describing her appearance? We are describing her appearance (she appeared angry), so no 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ly</a:t>
            </a:r>
            <a:r>
              <a:rPr lang="en-US" sz="2800" i="1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The woman looked angry/</a:t>
            </a:r>
            <a:r>
              <a:rPr lang="en-US" sz="2800" b="1" i="1" dirty="0" smtClean="0"/>
              <a:t>angrily</a:t>
            </a:r>
            <a:r>
              <a:rPr lang="en-US" sz="2800" i="1" dirty="0" smtClean="0"/>
              <a:t> at the </a:t>
            </a:r>
            <a:r>
              <a:rPr lang="en-US" sz="2800" i="1" dirty="0" err="1" smtClean="0"/>
              <a:t>begger</a:t>
            </a:r>
            <a:r>
              <a:rPr lang="en-US" sz="2800" i="1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Here the woman actively looked (used her eyes), so the 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ly</a:t>
            </a:r>
            <a:r>
              <a:rPr lang="en-US" sz="2800" dirty="0" smtClean="0"/>
              <a:t> is added.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She feels </a:t>
            </a:r>
            <a:r>
              <a:rPr lang="en-US" sz="2800" b="1" i="1" dirty="0" smtClean="0"/>
              <a:t>bad</a:t>
            </a:r>
            <a:r>
              <a:rPr lang="en-US" sz="2800" i="1" dirty="0" smtClean="0"/>
              <a:t>/badly about the news.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She is not feeling with fingers, so no </a:t>
            </a:r>
            <a:r>
              <a:rPr lang="en-US" sz="2800" i="1" dirty="0" smtClean="0"/>
              <a:t>-</a:t>
            </a:r>
            <a:r>
              <a:rPr lang="en-US" sz="2800" i="1" dirty="0" err="1" smtClean="0"/>
              <a:t>ly</a:t>
            </a:r>
            <a:r>
              <a:rPr lang="en-US" sz="2800" i="1" dirty="0" smtClean="0"/>
              <a:t>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/>
              <a:t>Rule 3.</a:t>
            </a:r>
            <a:r>
              <a:rPr lang="en-US" dirty="0"/>
              <a:t> The word </a:t>
            </a:r>
            <a:r>
              <a:rPr lang="en-US" i="1" dirty="0"/>
              <a:t>good</a:t>
            </a:r>
            <a:r>
              <a:rPr lang="en-US" dirty="0"/>
              <a:t> is an adjective, whose adverb equivalent is </a:t>
            </a:r>
            <a:r>
              <a:rPr lang="en-US" i="1" dirty="0"/>
              <a:t>well.</a:t>
            </a:r>
            <a:endParaRPr lang="en-US" dirty="0"/>
          </a:p>
          <a:p>
            <a:r>
              <a:rPr lang="en-US" b="1" i="1" dirty="0"/>
              <a:t>Examples: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You did a good job.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Good</a:t>
            </a:r>
            <a:r>
              <a:rPr lang="en-US" dirty="0"/>
              <a:t> describes the job.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You did the job well.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Well</a:t>
            </a:r>
            <a:r>
              <a:rPr lang="en-US" dirty="0"/>
              <a:t> answers </a:t>
            </a:r>
            <a:r>
              <a:rPr lang="en-US" i="1" dirty="0"/>
              <a:t>how.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You smell good today.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Good</a:t>
            </a:r>
            <a:r>
              <a:rPr lang="en-US" dirty="0"/>
              <a:t> describes your fragrance, not how you smell with your nose, so using the adjective is correct.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You smell well for someone with a cold.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You are actively smelling with your nose here, so use the adverb.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Rule 5.</a:t>
            </a:r>
            <a:r>
              <a:rPr lang="en-US" dirty="0"/>
              <a:t> Adjectives come in three forms, also called </a:t>
            </a:r>
            <a:r>
              <a:rPr lang="en-US" b="1" dirty="0"/>
              <a:t>degrees</a:t>
            </a:r>
            <a:r>
              <a:rPr lang="en-US" dirty="0"/>
              <a:t>. An adjective in its normal or usual form is called a </a:t>
            </a:r>
            <a:r>
              <a:rPr lang="en-US" b="1" dirty="0"/>
              <a:t>positive degree adjective</a:t>
            </a:r>
            <a:r>
              <a:rPr lang="en-US" dirty="0"/>
              <a:t>. There are also the </a:t>
            </a:r>
            <a:r>
              <a:rPr lang="en-US" b="1" dirty="0"/>
              <a:t>comparative</a:t>
            </a:r>
            <a:r>
              <a:rPr lang="en-US" dirty="0"/>
              <a:t> and </a:t>
            </a:r>
            <a:r>
              <a:rPr lang="en-US" b="1" dirty="0"/>
              <a:t>superlative</a:t>
            </a:r>
            <a:r>
              <a:rPr lang="en-US" dirty="0"/>
              <a:t> degrees, which are used for comparison, as in the following examples:</a:t>
            </a:r>
          </a:p>
          <a:p>
            <a:r>
              <a:rPr lang="en-US" b="1" dirty="0" smtClean="0"/>
              <a:t>Positive, Comparative and Superlative </a:t>
            </a:r>
          </a:p>
          <a:p>
            <a:r>
              <a:rPr lang="en-US" i="1" dirty="0" smtClean="0"/>
              <a:t>Sweet, Sweeter</a:t>
            </a:r>
            <a:r>
              <a:rPr lang="en-US" i="1" dirty="0" smtClean="0"/>
              <a:t>, sweetest. </a:t>
            </a:r>
            <a:endParaRPr lang="en-US" i="1" dirty="0" smtClean="0"/>
          </a:p>
          <a:p>
            <a:r>
              <a:rPr lang="en-US" i="1" dirty="0" smtClean="0"/>
              <a:t>Bad</a:t>
            </a:r>
            <a:r>
              <a:rPr lang="en-US" i="1" dirty="0" smtClean="0"/>
              <a:t>, worse, worst.</a:t>
            </a:r>
          </a:p>
          <a:p>
            <a:r>
              <a:rPr lang="en-US" i="1" dirty="0" smtClean="0"/>
              <a:t>Efficient</a:t>
            </a:r>
            <a:r>
              <a:rPr lang="en-US" i="1" dirty="0" smtClean="0"/>
              <a:t>, more efficient, most efficient.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</TotalTime>
  <Words>17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Adjectives and Adverbs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 and Adverbs</dc:title>
  <dc:creator>Nisarga</dc:creator>
  <cp:lastModifiedBy>Nisarga</cp:lastModifiedBy>
  <cp:revision>6</cp:revision>
  <dcterms:created xsi:type="dcterms:W3CDTF">2016-11-21T05:01:29Z</dcterms:created>
  <dcterms:modified xsi:type="dcterms:W3CDTF">2016-11-23T08:42:59Z</dcterms:modified>
</cp:coreProperties>
</file>