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8" r:id="rId2"/>
    <p:sldId id="256" r:id="rId3"/>
    <p:sldId id="257" r:id="rId4"/>
    <p:sldId id="259" r:id="rId5"/>
    <p:sldId id="266" r:id="rId6"/>
    <p:sldId id="260" r:id="rId7"/>
    <p:sldId id="263" r:id="rId8"/>
    <p:sldId id="264" r:id="rId9"/>
    <p:sldId id="262" r:id="rId10"/>
  </p:sldIdLst>
  <p:sldSz cx="9144000" cy="6858000" type="screen4x3"/>
  <p:notesSz cx="9144000" cy="6858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8435"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8436"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8437"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9E1A914-A115-4E7F-9D3E-FC8F8B6DC0E8}"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048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048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48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048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CD8D995-2BA1-4174-8302-A25487E636D6}"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EC1A2B-7F4D-4C12-8588-049D49682B0E}" type="slidenum">
              <a:rPr lang="en-GB"/>
              <a:pPr/>
              <a:t>1</a:t>
            </a:fld>
            <a:endParaRPr lang="en-GB"/>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35BFF1-4805-4B8F-9095-47F12478BA21}" type="slidenum">
              <a:rPr lang="en-GB"/>
              <a:pPr/>
              <a:t>2</a:t>
            </a:fld>
            <a:endParaRPr lang="en-GB"/>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60344-D256-4EC7-966E-E043A55A6F44}" type="slidenum">
              <a:rPr lang="en-GB"/>
              <a:pPr/>
              <a:t>3</a:t>
            </a:fld>
            <a:endParaRPr lang="en-GB"/>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0E934B-6B8C-4057-8914-00A7F442EF85}" type="slidenum">
              <a:rPr lang="en-GB"/>
              <a:pPr/>
              <a:t>4</a:t>
            </a:fld>
            <a:endParaRPr lang="en-GB"/>
          </a:p>
        </p:txBody>
      </p:sp>
      <p:sp>
        <p:nvSpPr>
          <p:cNvPr id="24578" name="Rectangle 1026"/>
          <p:cNvSpPr>
            <a:spLocks noGrp="1" noRot="1" noChangeAspect="1" noChangeArrowheads="1" noTextEdit="1"/>
          </p:cNvSpPr>
          <p:nvPr>
            <p:ph type="sldImg"/>
          </p:nvPr>
        </p:nvSpPr>
        <p:spPr>
          <a:ln/>
        </p:spPr>
      </p:sp>
      <p:sp>
        <p:nvSpPr>
          <p:cNvPr id="2457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2E1B5-393C-45DC-ACED-25A293021B5D}" type="slidenum">
              <a:rPr lang="en-GB"/>
              <a:pPr/>
              <a:t>5</a:t>
            </a:fld>
            <a:endParaRPr lang="en-GB"/>
          </a:p>
        </p:txBody>
      </p:sp>
      <p:sp>
        <p:nvSpPr>
          <p:cNvPr id="32770" name="Rectangle 1026"/>
          <p:cNvSpPr>
            <a:spLocks noGrp="1" noRot="1" noChangeAspect="1" noChangeArrowheads="1" noTextEdit="1"/>
          </p:cNvSpPr>
          <p:nvPr>
            <p:ph type="sldImg"/>
          </p:nvPr>
        </p:nvSpPr>
        <p:spPr>
          <a:ln/>
        </p:spPr>
      </p:sp>
      <p:sp>
        <p:nvSpPr>
          <p:cNvPr id="327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EDC2F4-3BDE-4AE6-A394-10C9AC063782}" type="slidenum">
              <a:rPr lang="en-GB"/>
              <a:pPr/>
              <a:t>6</a:t>
            </a:fld>
            <a:endParaRPr lang="en-GB"/>
          </a:p>
        </p:txBody>
      </p:sp>
      <p:sp>
        <p:nvSpPr>
          <p:cNvPr id="25602" name="Rectangle 1026"/>
          <p:cNvSpPr>
            <a:spLocks noGrp="1" noRot="1" noChangeAspect="1" noChangeArrowheads="1" noTextEdit="1"/>
          </p:cNvSpPr>
          <p:nvPr>
            <p:ph type="sldImg"/>
          </p:nvPr>
        </p:nvSpPr>
        <p:spPr>
          <a:ln/>
        </p:spPr>
      </p:sp>
      <p:sp>
        <p:nvSpPr>
          <p:cNvPr id="2560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905DD-177E-4ED0-8E97-3A15D2855E84}" type="slidenum">
              <a:rPr lang="en-GB"/>
              <a:pPr/>
              <a:t>7</a:t>
            </a:fld>
            <a:endParaRPr lang="en-GB"/>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A4339E-5113-4D0F-BD72-29F74F0485C7}" type="slidenum">
              <a:rPr lang="en-GB"/>
              <a:pPr/>
              <a:t>8</a:t>
            </a:fld>
            <a:endParaRPr lang="en-GB"/>
          </a:p>
        </p:txBody>
      </p:sp>
      <p:sp>
        <p:nvSpPr>
          <p:cNvPr id="29698" name="Rectangle 1026"/>
          <p:cNvSpPr>
            <a:spLocks noGrp="1" noRot="1" noChangeAspect="1" noChangeArrowheads="1" noTextEdit="1"/>
          </p:cNvSpPr>
          <p:nvPr>
            <p:ph type="sldImg"/>
          </p:nvPr>
        </p:nvSpPr>
        <p:spPr>
          <a:ln/>
        </p:spPr>
      </p:sp>
      <p:sp>
        <p:nvSpPr>
          <p:cNvPr id="2969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B81C6-B68F-41FD-8CE2-4530C57719E9}" type="slidenum">
              <a:rPr lang="en-GB"/>
              <a:pPr/>
              <a:t>9</a:t>
            </a:fld>
            <a:endParaRPr lang="en-GB"/>
          </a:p>
        </p:txBody>
      </p:sp>
      <p:sp>
        <p:nvSpPr>
          <p:cNvPr id="27650" name="Rectangle 1026"/>
          <p:cNvSpPr>
            <a:spLocks noGrp="1" noRot="1" noChangeAspect="1" noChangeArrowheads="1" noTextEdit="1"/>
          </p:cNvSpPr>
          <p:nvPr>
            <p:ph type="sldImg"/>
          </p:nvPr>
        </p:nvSpPr>
        <p:spPr>
          <a:ln/>
        </p:spPr>
      </p:sp>
      <p:sp>
        <p:nvSpPr>
          <p:cNvPr id="27651"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1652F64-E4FE-4F44-A89F-83889F05BD22}"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E5B588D-482D-4821-9490-4501BA32FA12}"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7924862-7367-4D90-8413-87D363A1B93E}"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0E36417-5AA9-49CC-952C-8B2C438E427F}"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7E405D0-6E60-482E-89A9-863508A97AE4}"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8A2C1B0-B568-46DF-BB5D-356408F4D98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2A41B18-EDF2-40DA-AAA1-DC433E5D732C}"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DCE9A05A-D0A6-41CE-8712-1F6CE2C8583E}"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181AADA3-C0D7-45BD-81F9-FA42BF7A7553}"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F12454FD-4B76-448C-BFF9-00D5A6FF396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2A827228-DDCD-4BFE-8DF1-E245AB3CE25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8D656B0-86FC-45F4-8F42-9F74D7AE0B65}"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2FF6890-5CFA-4972-9346-BEF14E3FDB51}"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a:xfrm>
            <a:off x="685800" y="1219200"/>
            <a:ext cx="7772400" cy="1470025"/>
          </a:xfrm>
        </p:spPr>
        <p:txBody>
          <a:bodyPr/>
          <a:lstStyle/>
          <a:p>
            <a:r>
              <a:rPr lang="en-GB" sz="5400">
                <a:latin typeface="Monotype Corsiva" pitchFamily="66" charset="0"/>
              </a:rPr>
              <a:t>How does a writer set the scene?</a:t>
            </a:r>
          </a:p>
        </p:txBody>
      </p:sp>
      <p:pic>
        <p:nvPicPr>
          <p:cNvPr id="5126" name="Picture 6" descr="open book"/>
          <p:cNvPicPr>
            <a:picLocks noChangeAspect="1" noChangeArrowheads="1"/>
          </p:cNvPicPr>
          <p:nvPr/>
        </p:nvPicPr>
        <p:blipFill>
          <a:blip r:embed="rId3"/>
          <a:srcRect/>
          <a:stretch>
            <a:fillRect/>
          </a:stretch>
        </p:blipFill>
        <p:spPr bwMode="auto">
          <a:xfrm>
            <a:off x="3048000" y="3810000"/>
            <a:ext cx="3352800" cy="2514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GB" sz="5400" u="sng">
                <a:latin typeface="Monotype Corsiva" pitchFamily="66" charset="0"/>
              </a:rPr>
              <a:t>Setting</a:t>
            </a:r>
          </a:p>
        </p:txBody>
      </p:sp>
      <p:sp>
        <p:nvSpPr>
          <p:cNvPr id="2052" name="Rectangle 4"/>
          <p:cNvSpPr>
            <a:spLocks noGrp="1" noChangeArrowheads="1"/>
          </p:cNvSpPr>
          <p:nvPr>
            <p:ph type="body" idx="1"/>
          </p:nvPr>
        </p:nvSpPr>
        <p:spPr>
          <a:xfrm>
            <a:off x="381000" y="1447800"/>
            <a:ext cx="8229600" cy="4525963"/>
          </a:xfrm>
        </p:spPr>
        <p:txBody>
          <a:bodyPr/>
          <a:lstStyle/>
          <a:p>
            <a:pPr>
              <a:lnSpc>
                <a:spcPct val="90000"/>
              </a:lnSpc>
            </a:pPr>
            <a:r>
              <a:rPr lang="en-GB" sz="2800"/>
              <a:t>The setting tells the reader when and where a story takes place.</a:t>
            </a:r>
          </a:p>
          <a:p>
            <a:pPr>
              <a:lnSpc>
                <a:spcPct val="90000"/>
              </a:lnSpc>
            </a:pPr>
            <a:r>
              <a:rPr lang="en-GB" sz="2800"/>
              <a:t>Setting means a </a:t>
            </a:r>
            <a:r>
              <a:rPr lang="en-GB" sz="2800" u="sng"/>
              <a:t>certain place</a:t>
            </a:r>
            <a:r>
              <a:rPr lang="en-GB" sz="2800"/>
              <a:t> at a </a:t>
            </a:r>
            <a:r>
              <a:rPr lang="en-GB" sz="2800" u="sng"/>
              <a:t>certain time</a:t>
            </a:r>
            <a:r>
              <a:rPr lang="en-GB" sz="2800"/>
              <a:t>.</a:t>
            </a:r>
          </a:p>
          <a:p>
            <a:pPr>
              <a:lnSpc>
                <a:spcPct val="90000"/>
              </a:lnSpc>
            </a:pPr>
            <a:r>
              <a:rPr lang="en-GB" sz="2800"/>
              <a:t>When a writer sets the scene he/she gives a detailed description of the place which the story is set.</a:t>
            </a:r>
          </a:p>
          <a:p>
            <a:pPr>
              <a:lnSpc>
                <a:spcPct val="90000"/>
              </a:lnSpc>
            </a:pPr>
            <a:r>
              <a:rPr lang="en-GB" sz="2800"/>
              <a:t>Without a strong sense of place it is hard to achieve </a:t>
            </a:r>
            <a:r>
              <a:rPr lang="en-GB" sz="2800" u="sng"/>
              <a:t>suspense</a:t>
            </a:r>
            <a:r>
              <a:rPr lang="en-GB" sz="2800"/>
              <a:t>, </a:t>
            </a:r>
            <a:r>
              <a:rPr lang="en-GB" sz="2800" u="sng"/>
              <a:t>excitement</a:t>
            </a:r>
            <a:r>
              <a:rPr lang="en-GB" sz="2800"/>
              <a:t> and </a:t>
            </a:r>
            <a:r>
              <a:rPr lang="en-GB" sz="2800" u="sng"/>
              <a:t>imagery</a:t>
            </a:r>
            <a:r>
              <a:rPr lang="en-GB" sz="2800"/>
              <a:t>.</a:t>
            </a:r>
          </a:p>
          <a:p>
            <a:pPr>
              <a:lnSpc>
                <a:spcPct val="90000"/>
              </a:lnSpc>
            </a:pPr>
            <a:r>
              <a:rPr lang="en-GB" sz="2800"/>
              <a:t>When a writer sets the scene it creates a mood and atmosphere.</a:t>
            </a:r>
          </a:p>
          <a:p>
            <a:pPr>
              <a:lnSpc>
                <a:spcPct val="90000"/>
              </a:lnSpc>
            </a:pPr>
            <a:endParaRPr lang="en-GB" sz="2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sz="4000">
                <a:solidFill>
                  <a:srgbClr val="FF0000"/>
                </a:solidFill>
                <a:latin typeface="Monotype Corsiva" pitchFamily="66" charset="0"/>
              </a:rPr>
              <a:t>Task 1- List the words or phrases which create  an atmosphere or suspense</a:t>
            </a:r>
          </a:p>
        </p:txBody>
      </p:sp>
      <p:sp>
        <p:nvSpPr>
          <p:cNvPr id="4099" name="Rectangle 3"/>
          <p:cNvSpPr>
            <a:spLocks noGrp="1" noChangeArrowheads="1"/>
          </p:cNvSpPr>
          <p:nvPr>
            <p:ph type="body" idx="1"/>
          </p:nvPr>
        </p:nvSpPr>
        <p:spPr/>
        <p:txBody>
          <a:bodyPr/>
          <a:lstStyle/>
          <a:p>
            <a:pPr>
              <a:buFontTx/>
              <a:buNone/>
            </a:pPr>
            <a:r>
              <a:rPr lang="en-GB" sz="3600">
                <a:latin typeface="Monotype Corsiva" pitchFamily="66" charset="0"/>
              </a:rPr>
              <a:t>   </a:t>
            </a:r>
            <a:r>
              <a:rPr lang="en-GB"/>
              <a:t>His house was a grand sight - the redness of it’s bricks cried against the forest in the background. It’s massiveness cast a long shadow over the backyard, prostrate and vanishing into the darkness of the woods. What was in the shadows attracted even more attention, so much, so that the bright house would sink into the shadow of your mind.</a:t>
            </a:r>
          </a:p>
        </p:txBody>
      </p:sp>
      <p:sp>
        <p:nvSpPr>
          <p:cNvPr id="4100" name="Text Box 4"/>
          <p:cNvSpPr txBox="1">
            <a:spLocks noChangeArrowheads="1"/>
          </p:cNvSpPr>
          <p:nvPr/>
        </p:nvSpPr>
        <p:spPr bwMode="auto">
          <a:xfrm>
            <a:off x="4267200" y="5791200"/>
            <a:ext cx="4191000" cy="650875"/>
          </a:xfrm>
          <a:prstGeom prst="rect">
            <a:avLst/>
          </a:prstGeom>
          <a:noFill/>
          <a:ln w="9525">
            <a:solidFill>
              <a:srgbClr val="FF0000"/>
            </a:solidFill>
            <a:miter lim="800000"/>
            <a:headEnd/>
            <a:tailEnd/>
          </a:ln>
          <a:effectLst/>
        </p:spPr>
        <p:txBody>
          <a:bodyPr>
            <a:spAutoFit/>
          </a:bodyPr>
          <a:lstStyle/>
          <a:p>
            <a:pPr>
              <a:spcBef>
                <a:spcPct val="50000"/>
              </a:spcBef>
            </a:pPr>
            <a:r>
              <a:rPr lang="en-GB" dirty="0"/>
              <a:t>In your </a:t>
            </a:r>
            <a:r>
              <a:rPr lang="en-GB" dirty="0" smtClean="0"/>
              <a:t>own </a:t>
            </a:r>
            <a:r>
              <a:rPr lang="en-GB" dirty="0"/>
              <a:t>words explain what each of your listed words tells the reader.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z="4800" u="sng">
                <a:solidFill>
                  <a:srgbClr val="FF0000"/>
                </a:solidFill>
                <a:latin typeface="Monotype Corsiva" pitchFamily="66" charset="0"/>
              </a:rPr>
              <a:t>Setting – Lorraine Castle</a:t>
            </a:r>
          </a:p>
        </p:txBody>
      </p:sp>
      <p:sp>
        <p:nvSpPr>
          <p:cNvPr id="8195" name="Rectangle 3"/>
          <p:cNvSpPr>
            <a:spLocks noGrp="1" noChangeArrowheads="1"/>
          </p:cNvSpPr>
          <p:nvPr>
            <p:ph type="body" idx="1"/>
          </p:nvPr>
        </p:nvSpPr>
        <p:spPr/>
        <p:txBody>
          <a:bodyPr/>
          <a:lstStyle/>
          <a:p>
            <a:pPr>
              <a:buFontTx/>
              <a:buNone/>
            </a:pPr>
            <a:r>
              <a:rPr lang="en-GB" sz="2800"/>
              <a:t>   The ‘Red Room’ is set in Lorraine Castle which is believed to be haunted, because previously a Dukes died on the premises after his attempt to conquer the castles ‘ghostly tradition’.</a:t>
            </a:r>
          </a:p>
          <a:p>
            <a:endParaRPr lang="en-GB" sz="2800"/>
          </a:p>
        </p:txBody>
      </p:sp>
      <p:pic>
        <p:nvPicPr>
          <p:cNvPr id="8197" name="Picture 5" descr="ghost house"/>
          <p:cNvPicPr>
            <a:picLocks noChangeAspect="1" noChangeArrowheads="1" noCrop="1"/>
          </p:cNvPicPr>
          <p:nvPr/>
        </p:nvPicPr>
        <p:blipFill>
          <a:blip r:embed="rId3"/>
          <a:srcRect/>
          <a:stretch>
            <a:fillRect/>
          </a:stretch>
        </p:blipFill>
        <p:spPr bwMode="auto">
          <a:xfrm>
            <a:off x="3733800" y="4902200"/>
            <a:ext cx="1981200" cy="12319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r>
              <a:rPr lang="en-GB" sz="3600">
                <a:solidFill>
                  <a:srgbClr val="FF0000"/>
                </a:solidFill>
                <a:latin typeface="Monotype Corsiva" pitchFamily="66" charset="0"/>
              </a:rPr>
              <a:t>HG Wells Sets the Scene</a:t>
            </a:r>
          </a:p>
        </p:txBody>
      </p:sp>
      <p:sp>
        <p:nvSpPr>
          <p:cNvPr id="31747" name="Rectangle 1027"/>
          <p:cNvSpPr>
            <a:spLocks noGrp="1" noChangeArrowheads="1"/>
          </p:cNvSpPr>
          <p:nvPr>
            <p:ph type="body" idx="1"/>
          </p:nvPr>
        </p:nvSpPr>
        <p:spPr/>
        <p:txBody>
          <a:bodyPr/>
          <a:lstStyle/>
          <a:p>
            <a:pPr>
              <a:buFontTx/>
              <a:buNone/>
            </a:pPr>
            <a:r>
              <a:rPr lang="en-GB"/>
              <a:t>   </a:t>
            </a:r>
            <a:r>
              <a:rPr lang="en-GB" sz="2800"/>
              <a:t>The Red Room is a typical gothic setting, the strange and mysterious atmosphere is set up by the descriptions of the </a:t>
            </a:r>
            <a:r>
              <a:rPr lang="en-GB" sz="2800" u="sng"/>
              <a:t>castle features</a:t>
            </a:r>
            <a:r>
              <a:rPr lang="en-GB" sz="2800"/>
              <a:t>, </a:t>
            </a:r>
            <a:r>
              <a:rPr lang="en-GB" sz="2800" u="sng"/>
              <a:t>décor</a:t>
            </a:r>
            <a:r>
              <a:rPr lang="en-GB" sz="2800"/>
              <a:t>, and </a:t>
            </a:r>
            <a:r>
              <a:rPr lang="en-GB" sz="2800" u="sng"/>
              <a:t>furniture</a:t>
            </a:r>
            <a:r>
              <a:rPr lang="en-GB"/>
              <a:t>. </a:t>
            </a:r>
          </a:p>
          <a:p>
            <a:endParaRPr lang="en-GB"/>
          </a:p>
        </p:txBody>
      </p:sp>
      <p:pic>
        <p:nvPicPr>
          <p:cNvPr id="31748" name="Picture 1028" descr="gothic ghost house"/>
          <p:cNvPicPr>
            <a:picLocks noChangeAspect="1" noChangeArrowheads="1" noCrop="1"/>
          </p:cNvPicPr>
          <p:nvPr/>
        </p:nvPicPr>
        <p:blipFill>
          <a:blip r:embed="rId3"/>
          <a:srcRect/>
          <a:stretch>
            <a:fillRect/>
          </a:stretch>
        </p:blipFill>
        <p:spPr bwMode="auto">
          <a:xfrm>
            <a:off x="6019800" y="3352800"/>
            <a:ext cx="2686050" cy="30003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04800"/>
            <a:ext cx="8229600" cy="1143000"/>
          </a:xfrm>
        </p:spPr>
        <p:txBody>
          <a:bodyPr/>
          <a:lstStyle/>
          <a:p>
            <a:r>
              <a:rPr lang="en-GB" sz="4800" u="sng">
                <a:latin typeface="Monotype Corsiva" pitchFamily="66" charset="0"/>
              </a:rPr>
              <a:t>The queer Mirror</a:t>
            </a:r>
          </a:p>
        </p:txBody>
      </p:sp>
      <p:sp>
        <p:nvSpPr>
          <p:cNvPr id="9219" name="Rectangle 3"/>
          <p:cNvSpPr>
            <a:spLocks noGrp="1" noChangeArrowheads="1"/>
          </p:cNvSpPr>
          <p:nvPr>
            <p:ph type="body" idx="1"/>
          </p:nvPr>
        </p:nvSpPr>
        <p:spPr/>
        <p:txBody>
          <a:bodyPr/>
          <a:lstStyle/>
          <a:p>
            <a:pPr>
              <a:lnSpc>
                <a:spcPct val="90000"/>
              </a:lnSpc>
              <a:buNone/>
            </a:pPr>
            <a:endParaRPr lang="en-GB" dirty="0">
              <a:solidFill>
                <a:schemeClr val="hlink"/>
              </a:solidFill>
              <a:latin typeface="Monotype Corsiva" pitchFamily="66" charset="0"/>
            </a:endParaRPr>
          </a:p>
          <a:p>
            <a:pPr>
              <a:lnSpc>
                <a:spcPct val="90000"/>
              </a:lnSpc>
            </a:pPr>
            <a:r>
              <a:rPr lang="en-GB" sz="2400" dirty="0"/>
              <a:t>E.g. The ‘queer old mirror’ reflects distortion or abnormality, when the narrator caught a glimpse of himself he described it as </a:t>
            </a:r>
            <a:r>
              <a:rPr lang="en-GB" sz="2400" dirty="0">
                <a:solidFill>
                  <a:srgbClr val="000099"/>
                </a:solidFill>
              </a:rPr>
              <a:t>‘</a:t>
            </a:r>
            <a:r>
              <a:rPr lang="en-GB" sz="2400" u="sng" dirty="0">
                <a:solidFill>
                  <a:srgbClr val="000099"/>
                </a:solidFill>
              </a:rPr>
              <a:t>abbreviated</a:t>
            </a:r>
            <a:r>
              <a:rPr lang="en-GB" sz="2400" dirty="0">
                <a:solidFill>
                  <a:srgbClr val="000099"/>
                </a:solidFill>
              </a:rPr>
              <a:t> and </a:t>
            </a:r>
            <a:r>
              <a:rPr lang="en-GB" sz="2400" u="sng" dirty="0">
                <a:solidFill>
                  <a:srgbClr val="000099"/>
                </a:solidFill>
              </a:rPr>
              <a:t>broadened </a:t>
            </a:r>
            <a:r>
              <a:rPr lang="en-GB" sz="2400" dirty="0">
                <a:solidFill>
                  <a:srgbClr val="000099"/>
                </a:solidFill>
              </a:rPr>
              <a:t>to an impossible sturdiness’</a:t>
            </a:r>
            <a:r>
              <a:rPr lang="en-GB" sz="2400" dirty="0"/>
              <a:t> although the narrator outwardly appears as abrupt and confident, the disfigured image which he sees suggest that he has inner feelings of doubt. The distortion can also be interpreted as a connection to the unsteady fall which the narrator encounters towards the end of the story.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z="3200" u="sng" dirty="0" smtClean="0">
                <a:latin typeface="Monotype Corsiva" pitchFamily="66" charset="0"/>
              </a:rPr>
              <a:t>Analyse </a:t>
            </a:r>
            <a:r>
              <a:rPr lang="en-GB" sz="3200" u="sng" dirty="0">
                <a:latin typeface="Monotype Corsiva" pitchFamily="66" charset="0"/>
              </a:rPr>
              <a:t>the setting</a:t>
            </a:r>
            <a:br>
              <a:rPr lang="en-GB" sz="3200" u="sng" dirty="0">
                <a:latin typeface="Monotype Corsiva" pitchFamily="66" charset="0"/>
              </a:rPr>
            </a:br>
            <a:endParaRPr lang="en-GB" sz="3200" u="sng" dirty="0">
              <a:latin typeface="Monotype Corsiva" pitchFamily="66" charset="0"/>
            </a:endParaRPr>
          </a:p>
        </p:txBody>
      </p:sp>
      <p:sp>
        <p:nvSpPr>
          <p:cNvPr id="15363" name="Rectangle 3"/>
          <p:cNvSpPr>
            <a:spLocks noGrp="1" noChangeArrowheads="1"/>
          </p:cNvSpPr>
          <p:nvPr>
            <p:ph type="body" idx="1"/>
          </p:nvPr>
        </p:nvSpPr>
        <p:spPr>
          <a:xfrm>
            <a:off x="609600" y="1371600"/>
            <a:ext cx="8229600" cy="4525963"/>
          </a:xfrm>
        </p:spPr>
        <p:txBody>
          <a:bodyPr/>
          <a:lstStyle/>
          <a:p>
            <a:pPr>
              <a:lnSpc>
                <a:spcPct val="90000"/>
              </a:lnSpc>
              <a:buNone/>
            </a:pPr>
            <a:endParaRPr lang="en-GB" dirty="0">
              <a:solidFill>
                <a:schemeClr val="hlink"/>
              </a:solidFill>
              <a:latin typeface="Monotype Corsiva" pitchFamily="66" charset="0"/>
            </a:endParaRPr>
          </a:p>
          <a:p>
            <a:pPr>
              <a:lnSpc>
                <a:spcPct val="90000"/>
              </a:lnSpc>
            </a:pPr>
            <a:endParaRPr lang="en-GB" sz="2800" dirty="0"/>
          </a:p>
          <a:p>
            <a:pPr>
              <a:lnSpc>
                <a:spcPct val="90000"/>
              </a:lnSpc>
            </a:pPr>
            <a:r>
              <a:rPr lang="en-GB" sz="2800" dirty="0"/>
              <a:t>‘The long, draughty, subterranean passage was chilly and dusty,   and my candle flared and made the shadows cower and quiver. The echoes rang up and down the spiral staircase, and a shadow came sweeping up after me, and one fled before me into the darkness over head.’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z="3600" u="sng">
                <a:latin typeface="Monotype Corsiva" pitchFamily="66" charset="0"/>
              </a:rPr>
              <a:t>Here is a simple</a:t>
            </a:r>
            <a:br>
              <a:rPr lang="en-GB" sz="3600" u="sng">
                <a:latin typeface="Monotype Corsiva" pitchFamily="66" charset="0"/>
              </a:rPr>
            </a:br>
            <a:r>
              <a:rPr lang="en-GB" sz="3600" u="sng">
                <a:latin typeface="Monotype Corsiva" pitchFamily="66" charset="0"/>
              </a:rPr>
              <a:t>example</a:t>
            </a:r>
          </a:p>
        </p:txBody>
      </p:sp>
      <p:sp>
        <p:nvSpPr>
          <p:cNvPr id="16387" name="Rectangle 3"/>
          <p:cNvSpPr>
            <a:spLocks noGrp="1" noChangeArrowheads="1"/>
          </p:cNvSpPr>
          <p:nvPr>
            <p:ph type="body" idx="1"/>
          </p:nvPr>
        </p:nvSpPr>
        <p:spPr/>
        <p:txBody>
          <a:bodyPr/>
          <a:lstStyle/>
          <a:p>
            <a:pPr>
              <a:buFontTx/>
              <a:buNone/>
            </a:pPr>
            <a:r>
              <a:rPr lang="en-GB" sz="2800"/>
              <a:t>    As the writer sets the scene he effectively builds tension. The first sentence of the extract points out what seems at the time to be a long fearful journey; his surroundings are old, dirty and cold. As the narrator proceeds through the underground passage, the flaring of the candle highlights the movement of shadows. The ‘sweeping’ motion adds an eerie effect and gives the image that narrator is accompanied by moving spirits.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3200" u="sng">
                <a:latin typeface="Monotype Corsiva" pitchFamily="66" charset="0"/>
              </a:rPr>
              <a:t>Final Reminder</a:t>
            </a:r>
          </a:p>
        </p:txBody>
      </p:sp>
      <p:sp>
        <p:nvSpPr>
          <p:cNvPr id="11267" name="Rectangle 3"/>
          <p:cNvSpPr>
            <a:spLocks noGrp="1" noChangeArrowheads="1"/>
          </p:cNvSpPr>
          <p:nvPr>
            <p:ph type="body" sz="half" idx="1"/>
          </p:nvPr>
        </p:nvSpPr>
        <p:spPr>
          <a:xfrm>
            <a:off x="914400" y="1219200"/>
            <a:ext cx="7467600" cy="4525963"/>
          </a:xfrm>
        </p:spPr>
        <p:txBody>
          <a:bodyPr/>
          <a:lstStyle/>
          <a:p>
            <a:endParaRPr lang="en-GB" sz="2800" b="1"/>
          </a:p>
          <a:p>
            <a:pPr>
              <a:buFontTx/>
              <a:buNone/>
            </a:pPr>
            <a:endParaRPr lang="en-GB" sz="2800"/>
          </a:p>
          <a:p>
            <a:pPr>
              <a:buFontTx/>
              <a:buNone/>
            </a:pPr>
            <a:r>
              <a:rPr lang="en-GB" sz="2800"/>
              <a:t>   When a writer sets the scene he/she gives a detailed description of the place which the story is set.</a:t>
            </a:r>
          </a:p>
          <a:p>
            <a:pPr>
              <a:buFontTx/>
              <a:buNone/>
            </a:pPr>
            <a:endParaRPr lang="en-GB" sz="2800"/>
          </a:p>
          <a:p>
            <a:pPr>
              <a:buFontTx/>
              <a:buNone/>
            </a:pPr>
            <a:r>
              <a:rPr lang="en-GB" sz="2800"/>
              <a:t>    Look for descriptions of furniture, décor,  and surroundings.</a:t>
            </a:r>
          </a:p>
        </p:txBody>
      </p:sp>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529</Words>
  <Application>Microsoft PowerPoint</Application>
  <PresentationFormat>On-screen Show (4:3)</PresentationFormat>
  <Paragraphs>38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Design</vt:lpstr>
      <vt:lpstr>How does a writer set the scene?</vt:lpstr>
      <vt:lpstr>Setting</vt:lpstr>
      <vt:lpstr>Task 1- List the words or phrases which create  an atmosphere or suspense</vt:lpstr>
      <vt:lpstr>Setting – Lorraine Castle</vt:lpstr>
      <vt:lpstr>HG Wells Sets the Scene</vt:lpstr>
      <vt:lpstr>The queer Mirror</vt:lpstr>
      <vt:lpstr>Analyse the setting </vt:lpstr>
      <vt:lpstr>Here is a simple example</vt:lpstr>
      <vt:lpstr>Final Reminder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dc:title>
  <dc:creator>orneville</dc:creator>
  <cp:lastModifiedBy>admin</cp:lastModifiedBy>
  <cp:revision>80</cp:revision>
  <dcterms:created xsi:type="dcterms:W3CDTF">2006-11-10T14:43:37Z</dcterms:created>
  <dcterms:modified xsi:type="dcterms:W3CDTF">2018-01-30T06:23:39Z</dcterms:modified>
</cp:coreProperties>
</file>