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80" r:id="rId6"/>
    <p:sldId id="261" r:id="rId7"/>
    <p:sldId id="286" r:id="rId8"/>
    <p:sldId id="285" r:id="rId9"/>
    <p:sldId id="289" r:id="rId10"/>
    <p:sldId id="292" r:id="rId11"/>
    <p:sldId id="293" r:id="rId12"/>
    <p:sldId id="291" r:id="rId13"/>
    <p:sldId id="290" r:id="rId14"/>
    <p:sldId id="28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9810-CA69-45F0-B6B2-5EB75DDCDB81}" type="datetimeFigureOut">
              <a:rPr lang="en-IN" smtClean="0"/>
              <a:pPr/>
              <a:t>13-07-2016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0DED-0325-49FB-BA7E-E8631349DB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9810-CA69-45F0-B6B2-5EB75DDCDB81}" type="datetimeFigureOut">
              <a:rPr lang="en-IN" smtClean="0"/>
              <a:pPr/>
              <a:t>13-07-2016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0DED-0325-49FB-BA7E-E8631349DB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9810-CA69-45F0-B6B2-5EB75DDCDB81}" type="datetimeFigureOut">
              <a:rPr lang="en-IN" smtClean="0"/>
              <a:pPr/>
              <a:t>13-07-2016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0DED-0325-49FB-BA7E-E8631349DB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9810-CA69-45F0-B6B2-5EB75DDCDB81}" type="datetimeFigureOut">
              <a:rPr lang="en-IN" smtClean="0"/>
              <a:pPr/>
              <a:t>13-07-2016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0DED-0325-49FB-BA7E-E8631349DB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9810-CA69-45F0-B6B2-5EB75DDCDB81}" type="datetimeFigureOut">
              <a:rPr lang="en-IN" smtClean="0"/>
              <a:pPr/>
              <a:t>13-07-2016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0DED-0325-49FB-BA7E-E8631349DB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9810-CA69-45F0-B6B2-5EB75DDCDB81}" type="datetimeFigureOut">
              <a:rPr lang="en-IN" smtClean="0"/>
              <a:pPr/>
              <a:t>13-07-2016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0DED-0325-49FB-BA7E-E8631349DB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9810-CA69-45F0-B6B2-5EB75DDCDB81}" type="datetimeFigureOut">
              <a:rPr lang="en-IN" smtClean="0"/>
              <a:pPr/>
              <a:t>13-07-2016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0DED-0325-49FB-BA7E-E8631349DB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9810-CA69-45F0-B6B2-5EB75DDCDB81}" type="datetimeFigureOut">
              <a:rPr lang="en-IN" smtClean="0"/>
              <a:pPr/>
              <a:t>13-07-2016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0DED-0325-49FB-BA7E-E8631349DB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9810-CA69-45F0-B6B2-5EB75DDCDB81}" type="datetimeFigureOut">
              <a:rPr lang="en-IN" smtClean="0"/>
              <a:pPr/>
              <a:t>13-07-2016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0DED-0325-49FB-BA7E-E8631349DB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9810-CA69-45F0-B6B2-5EB75DDCDB81}" type="datetimeFigureOut">
              <a:rPr lang="en-IN" smtClean="0"/>
              <a:pPr/>
              <a:t>13-07-2016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0DED-0325-49FB-BA7E-E8631349DB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9810-CA69-45F0-B6B2-5EB75DDCDB81}" type="datetimeFigureOut">
              <a:rPr lang="en-IN" smtClean="0"/>
              <a:pPr/>
              <a:t>13-07-2016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C910DED-0325-49FB-BA7E-E8631349DB9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419810-CA69-45F0-B6B2-5EB75DDCDB81}" type="datetimeFigureOut">
              <a:rPr lang="en-IN" smtClean="0"/>
              <a:pPr/>
              <a:t>13-07-2016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C910DED-0325-49FB-BA7E-E8631349DB9C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457200" y="1340768"/>
            <a:ext cx="8458200" cy="1470025"/>
          </a:xfrm>
        </p:spPr>
        <p:txBody>
          <a:bodyPr/>
          <a:lstStyle/>
          <a:p>
            <a:r>
              <a:rPr lang="en-US" dirty="0" smtClean="0"/>
              <a:t>Audio - Visual text 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467544" y="3284984"/>
            <a:ext cx="4953000" cy="1248544"/>
          </a:xfrm>
        </p:spPr>
        <p:txBody>
          <a:bodyPr/>
          <a:lstStyle/>
          <a:p>
            <a:pPr marL="63500"/>
            <a:r>
              <a:rPr lang="en-US" sz="2800" b="1" dirty="0" smtClean="0"/>
              <a:t>Enhance the  experience</a:t>
            </a:r>
          </a:p>
        </p:txBody>
      </p:sp>
      <p:pic>
        <p:nvPicPr>
          <p:cNvPr id="5124" name="Picture 2" descr="http://t2.gstatic.com/images?q=tbn:ANd9GcQWRUcRqoUXY7wMmIWdpueD9PkDW0PxpFR9SwDjhtMwn7Vfckk&amp;t=1&amp;usg=__muqlMMTWPyljAsJzuremNden5ZY=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3962400"/>
            <a:ext cx="3733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i="1" dirty="0" smtClean="0">
                <a:solidFill>
                  <a:schemeClr val="tx1"/>
                </a:solidFill>
                <a:latin typeface="Georgia" pitchFamily="18" charset="0"/>
              </a:rPr>
              <a:t/>
            </a:r>
            <a:br>
              <a:rPr lang="en-IN" sz="3200" b="1" i="1" dirty="0" smtClean="0">
                <a:solidFill>
                  <a:schemeClr val="tx1"/>
                </a:solidFill>
                <a:latin typeface="Georgia" pitchFamily="18" charset="0"/>
              </a:rPr>
            </a:br>
            <a:r>
              <a:rPr lang="en-IN" sz="3200" b="1" i="1" dirty="0" smtClean="0">
                <a:solidFill>
                  <a:schemeClr val="tx1"/>
                </a:solidFill>
                <a:latin typeface="Georgia" pitchFamily="18" charset="0"/>
              </a:rPr>
              <a:t/>
            </a:r>
            <a:br>
              <a:rPr lang="en-IN" sz="3200" b="1" i="1" dirty="0" smtClean="0">
                <a:solidFill>
                  <a:schemeClr val="tx1"/>
                </a:solidFill>
                <a:latin typeface="Georgia" pitchFamily="18" charset="0"/>
              </a:rPr>
            </a:br>
            <a:r>
              <a:rPr lang="en-IN" sz="3200" b="1" i="1" dirty="0" smtClean="0">
                <a:solidFill>
                  <a:schemeClr val="tx1"/>
                </a:solidFill>
                <a:latin typeface="Georgia" pitchFamily="18" charset="0"/>
              </a:rPr>
              <a:t>The Great Indian Railway as a Documentary</a:t>
            </a:r>
            <a:endParaRPr lang="en-IN" sz="3200" b="1" dirty="0" smtClean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256584"/>
          </a:xfrm>
        </p:spPr>
        <p:txBody>
          <a:bodyPr>
            <a:noAutofit/>
          </a:bodyPr>
          <a:lstStyle/>
          <a:p>
            <a:pPr marL="539750" lvl="2" indent="0" algn="just"/>
            <a:endParaRPr lang="en-US" sz="2600" dirty="0" smtClean="0">
              <a:latin typeface="Georgia" pitchFamily="18" charset="0"/>
            </a:endParaRPr>
          </a:p>
          <a:p>
            <a:pPr marL="539750" lvl="2" indent="0" algn="just"/>
            <a:r>
              <a:rPr lang="en-US" sz="2600" dirty="0" smtClean="0">
                <a:latin typeface="Georgia" pitchFamily="18" charset="0"/>
              </a:rPr>
              <a:t>Integral part of our shared history</a:t>
            </a:r>
          </a:p>
          <a:p>
            <a:pPr marL="539750" lvl="2" indent="0" algn="just"/>
            <a:endParaRPr lang="en-US" sz="2600" dirty="0" smtClean="0">
              <a:latin typeface="Georgia" pitchFamily="18" charset="0"/>
            </a:endParaRPr>
          </a:p>
          <a:p>
            <a:pPr marL="539750" lvl="2" indent="0" algn="just">
              <a:buNone/>
            </a:pPr>
            <a:r>
              <a:rPr lang="en-US" sz="2600" dirty="0" smtClean="0">
                <a:latin typeface="Georgia" pitchFamily="18" charset="0"/>
              </a:rPr>
              <a:t>		- Tracking </a:t>
            </a:r>
            <a:r>
              <a:rPr lang="en-US" sz="2600" dirty="0" smtClean="0">
                <a:latin typeface="Georgia" pitchFamily="18" charset="0"/>
              </a:rPr>
              <a:t>history to the British </a:t>
            </a:r>
            <a:r>
              <a:rPr lang="en-US" sz="2600" dirty="0" smtClean="0">
                <a:latin typeface="Georgia" pitchFamily="18" charset="0"/>
              </a:rPr>
              <a:t>era</a:t>
            </a:r>
          </a:p>
          <a:p>
            <a:pPr marL="539750" lvl="2" indent="0" algn="just">
              <a:buNone/>
            </a:pPr>
            <a:r>
              <a:rPr lang="en-US" sz="2600" dirty="0" smtClean="0">
                <a:latin typeface="Georgia" pitchFamily="18" charset="0"/>
              </a:rPr>
              <a:t>		- Communal </a:t>
            </a:r>
            <a:r>
              <a:rPr lang="en-US" sz="2600" dirty="0" smtClean="0">
                <a:latin typeface="Georgia" pitchFamily="18" charset="0"/>
              </a:rPr>
              <a:t>rail systems in Mumbai </a:t>
            </a:r>
          </a:p>
          <a:p>
            <a:pPr marL="539750" lvl="2" indent="0" algn="just">
              <a:buNone/>
            </a:pPr>
            <a:endParaRPr lang="en-US" sz="2200" dirty="0" smtClean="0">
              <a:latin typeface="Georgia" pitchFamily="18" charset="0"/>
            </a:endParaRPr>
          </a:p>
          <a:p>
            <a:pPr marL="539750" lvl="2" indent="0" algn="just"/>
            <a:r>
              <a:rPr lang="en-US" sz="2600" dirty="0" smtClean="0">
                <a:latin typeface="Georgia" pitchFamily="18" charset="0"/>
              </a:rPr>
              <a:t> Life-line of our cultural</a:t>
            </a:r>
            <a:r>
              <a:rPr lang="en-US" sz="2600" dirty="0" smtClean="0">
                <a:latin typeface="Georgia" pitchFamily="18" charset="0"/>
              </a:rPr>
              <a:t>, political and social </a:t>
            </a:r>
            <a:r>
              <a:rPr lang="en-US" sz="2600" dirty="0" smtClean="0">
                <a:latin typeface="Georgia" pitchFamily="18" charset="0"/>
              </a:rPr>
              <a:t>fabric</a:t>
            </a:r>
          </a:p>
          <a:p>
            <a:pPr marL="539750" lvl="2" indent="0" algn="just">
              <a:buNone/>
            </a:pPr>
            <a:r>
              <a:rPr lang="en-US" sz="2600" dirty="0" smtClean="0">
                <a:latin typeface="Georgia" pitchFamily="18" charset="0"/>
              </a:rPr>
              <a:t>	</a:t>
            </a:r>
            <a:r>
              <a:rPr lang="en-US" sz="2600" dirty="0" smtClean="0">
                <a:latin typeface="Georgia" pitchFamily="18" charset="0"/>
              </a:rPr>
              <a:t>	- Class consciousness</a:t>
            </a:r>
          </a:p>
          <a:p>
            <a:pPr marL="539750" lvl="2" indent="0" algn="just">
              <a:buNone/>
            </a:pPr>
            <a:r>
              <a:rPr lang="en-US" sz="2600" dirty="0" smtClean="0">
                <a:latin typeface="Georgia" pitchFamily="18" charset="0"/>
              </a:rPr>
              <a:t>	</a:t>
            </a:r>
            <a:r>
              <a:rPr lang="en-US" sz="2600" dirty="0" smtClean="0">
                <a:latin typeface="Georgia" pitchFamily="18" charset="0"/>
              </a:rPr>
              <a:t>	- Flagship train from Calcutta for the upper class</a:t>
            </a:r>
          </a:p>
          <a:p>
            <a:pPr marL="539750" lvl="2" indent="0" algn="just"/>
            <a:endParaRPr lang="en-US" sz="2600" dirty="0" smtClean="0">
              <a:latin typeface="Georgia" pitchFamily="18" charset="0"/>
            </a:endParaRPr>
          </a:p>
          <a:p>
            <a:pPr marL="539750" lvl="2" indent="0" algn="just"/>
            <a:r>
              <a:rPr lang="en-US" sz="2600" dirty="0" smtClean="0">
                <a:latin typeface="Georgia" pitchFamily="18" charset="0"/>
              </a:rPr>
              <a:t>Human </a:t>
            </a:r>
            <a:r>
              <a:rPr lang="en-US" sz="2600" dirty="0" err="1" smtClean="0">
                <a:latin typeface="Georgia" pitchFamily="18" charset="0"/>
              </a:rPr>
              <a:t>labour</a:t>
            </a:r>
            <a:r>
              <a:rPr lang="en-US" sz="2600" dirty="0" smtClean="0">
                <a:latin typeface="Georgia" pitchFamily="18" charset="0"/>
              </a:rPr>
              <a:t> - Unsung heroes - </a:t>
            </a:r>
            <a:r>
              <a:rPr lang="en-US" sz="2600" dirty="0" err="1" smtClean="0">
                <a:latin typeface="Georgia" pitchFamily="18" charset="0"/>
              </a:rPr>
              <a:t>Keymen</a:t>
            </a:r>
            <a:endParaRPr lang="en-US" sz="2600" dirty="0" smtClean="0">
              <a:latin typeface="Georgia" pitchFamily="18" charset="0"/>
            </a:endParaRPr>
          </a:p>
          <a:p>
            <a:pPr marL="539750" lvl="2" indent="0" algn="just"/>
            <a:endParaRPr lang="en-US" sz="2600" dirty="0" smtClean="0">
              <a:latin typeface="Georgia" pitchFamily="18" charset="0"/>
            </a:endParaRPr>
          </a:p>
          <a:p>
            <a:pPr marL="539750" lvl="2" indent="0" algn="just"/>
            <a:endParaRPr lang="en-US" sz="2600" dirty="0" smtClean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i="1" dirty="0" smtClean="0">
                <a:solidFill>
                  <a:schemeClr val="tx1"/>
                </a:solidFill>
                <a:latin typeface="Georgia" pitchFamily="18" charset="0"/>
              </a:rPr>
              <a:t/>
            </a:r>
            <a:br>
              <a:rPr lang="en-IN" sz="3200" b="1" i="1" dirty="0" smtClean="0">
                <a:solidFill>
                  <a:schemeClr val="tx1"/>
                </a:solidFill>
                <a:latin typeface="Georgia" pitchFamily="18" charset="0"/>
              </a:rPr>
            </a:br>
            <a:r>
              <a:rPr lang="en-IN" sz="3200" b="1" i="1" dirty="0" smtClean="0">
                <a:solidFill>
                  <a:schemeClr val="tx1"/>
                </a:solidFill>
                <a:latin typeface="Georgia" pitchFamily="18" charset="0"/>
              </a:rPr>
              <a:t/>
            </a:r>
            <a:br>
              <a:rPr lang="en-IN" sz="3200" b="1" i="1" dirty="0" smtClean="0">
                <a:solidFill>
                  <a:schemeClr val="tx1"/>
                </a:solidFill>
                <a:latin typeface="Georgia" pitchFamily="18" charset="0"/>
              </a:rPr>
            </a:br>
            <a:r>
              <a:rPr lang="en-IN" sz="3200" b="1" i="1" dirty="0" smtClean="0">
                <a:solidFill>
                  <a:schemeClr val="tx1"/>
                </a:solidFill>
                <a:latin typeface="Georgia" pitchFamily="18" charset="0"/>
              </a:rPr>
              <a:t>The Great Indian Railway as a Documentary</a:t>
            </a:r>
            <a:endParaRPr lang="en-IN" sz="3200" b="1" dirty="0" smtClean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8892480" cy="5256584"/>
          </a:xfrm>
        </p:spPr>
        <p:txBody>
          <a:bodyPr>
            <a:noAutofit/>
          </a:bodyPr>
          <a:lstStyle/>
          <a:p>
            <a:pPr marL="539750" lvl="2" indent="0" algn="just"/>
            <a:endParaRPr lang="en-US" sz="2600" dirty="0" smtClean="0">
              <a:latin typeface="Georgia" pitchFamily="18" charset="0"/>
            </a:endParaRPr>
          </a:p>
          <a:p>
            <a:pPr marL="539750" lvl="2" indent="0" algn="just"/>
            <a:endParaRPr lang="en-US" sz="2600" dirty="0" smtClean="0">
              <a:latin typeface="Georgia" pitchFamily="18" charset="0"/>
            </a:endParaRPr>
          </a:p>
          <a:p>
            <a:pPr marL="539750" lvl="2" indent="0" algn="just"/>
            <a:r>
              <a:rPr lang="en-US" sz="2600" dirty="0" smtClean="0">
                <a:latin typeface="Georgia" pitchFamily="18" charset="0"/>
              </a:rPr>
              <a:t>Travel writing of a varied sorts </a:t>
            </a:r>
          </a:p>
          <a:p>
            <a:pPr marL="539750" lvl="2" indent="0" algn="just">
              <a:buNone/>
            </a:pPr>
            <a:r>
              <a:rPr lang="en-US" sz="2600" dirty="0" smtClean="0">
                <a:latin typeface="Georgia" pitchFamily="18" charset="0"/>
              </a:rPr>
              <a:t>	–</a:t>
            </a:r>
            <a:r>
              <a:rPr lang="en-US" sz="2600" dirty="0" smtClean="0">
                <a:latin typeface="Georgia" pitchFamily="18" charset="0"/>
              </a:rPr>
              <a:t>guidebooks, train </a:t>
            </a:r>
            <a:r>
              <a:rPr lang="en-US" sz="2600" dirty="0" smtClean="0">
                <a:latin typeface="Georgia" pitchFamily="18" charset="0"/>
              </a:rPr>
              <a:t>schedules for </a:t>
            </a:r>
            <a:r>
              <a:rPr lang="en-US" sz="2600" dirty="0" err="1" smtClean="0">
                <a:latin typeface="Georgia" pitchFamily="18" charset="0"/>
              </a:rPr>
              <a:t>travellers</a:t>
            </a:r>
            <a:r>
              <a:rPr lang="en-US" sz="2600" dirty="0" smtClean="0">
                <a:latin typeface="Georgia" pitchFamily="18" charset="0"/>
              </a:rPr>
              <a:t> </a:t>
            </a:r>
            <a:r>
              <a:rPr lang="en-US" sz="2600" dirty="0" smtClean="0">
                <a:latin typeface="Georgia" pitchFamily="18" charset="0"/>
              </a:rPr>
              <a:t>not given due recognition</a:t>
            </a:r>
          </a:p>
          <a:p>
            <a:pPr marL="539750" lvl="2" indent="0" algn="just"/>
            <a:endParaRPr lang="en-US" sz="2600" dirty="0" smtClean="0">
              <a:latin typeface="Georgia" pitchFamily="18" charset="0"/>
            </a:endParaRPr>
          </a:p>
          <a:p>
            <a:pPr marL="539750" lvl="2" indent="0" algn="just"/>
            <a:r>
              <a:rPr lang="en-US" sz="2600" dirty="0" smtClean="0">
                <a:latin typeface="Georgia" pitchFamily="18" charset="0"/>
              </a:rPr>
              <a:t>A filmed travelogue</a:t>
            </a:r>
          </a:p>
          <a:p>
            <a:pPr marL="539750" lvl="2" indent="0" algn="just">
              <a:buNone/>
            </a:pPr>
            <a:endParaRPr lang="en-US" sz="2600" dirty="0" smtClean="0">
              <a:latin typeface="Georgia" pitchFamily="18" charset="0"/>
            </a:endParaRPr>
          </a:p>
          <a:p>
            <a:pPr marL="539750" lvl="2" indent="0" algn="just"/>
            <a:r>
              <a:rPr lang="en-US" sz="2600" dirty="0" smtClean="0">
                <a:latin typeface="Georgia" pitchFamily="18" charset="0"/>
              </a:rPr>
              <a:t>Palace on Wheels – past co-existing with the present</a:t>
            </a:r>
          </a:p>
          <a:p>
            <a:pPr marL="539750" lvl="2" indent="0" algn="just"/>
            <a:endParaRPr lang="en-US" sz="2600" dirty="0" smtClean="0">
              <a:latin typeface="Georgia" pitchFamily="18" charset="0"/>
            </a:endParaRPr>
          </a:p>
          <a:p>
            <a:pPr marL="539750" lvl="2" indent="0" algn="just"/>
            <a:r>
              <a:rPr lang="en-US" sz="2600" dirty="0" smtClean="0">
                <a:latin typeface="Georgia" pitchFamily="18" charset="0"/>
              </a:rPr>
              <a:t>Muscle of steam locomotives over diesel engines</a:t>
            </a:r>
          </a:p>
          <a:p>
            <a:pPr marL="539750" lvl="2" indent="0" algn="just"/>
            <a:endParaRPr lang="en-US" sz="2600" dirty="0" smtClean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i="1" dirty="0" smtClean="0">
                <a:solidFill>
                  <a:schemeClr val="tx1"/>
                </a:solidFill>
                <a:latin typeface="Georgia" pitchFamily="18" charset="0"/>
              </a:rPr>
              <a:t/>
            </a:r>
            <a:br>
              <a:rPr lang="en-IN" sz="3200" b="1" i="1" dirty="0" smtClean="0">
                <a:solidFill>
                  <a:schemeClr val="tx1"/>
                </a:solidFill>
                <a:latin typeface="Georgia" pitchFamily="18" charset="0"/>
              </a:rPr>
            </a:br>
            <a:r>
              <a:rPr lang="en-IN" sz="3200" b="1" i="1" dirty="0" smtClean="0">
                <a:solidFill>
                  <a:schemeClr val="tx1"/>
                </a:solidFill>
                <a:latin typeface="Georgia" pitchFamily="18" charset="0"/>
              </a:rPr>
              <a:t/>
            </a:r>
            <a:br>
              <a:rPr lang="en-IN" sz="3200" b="1" i="1" dirty="0" smtClean="0">
                <a:solidFill>
                  <a:schemeClr val="tx1"/>
                </a:solidFill>
                <a:latin typeface="Georgia" pitchFamily="18" charset="0"/>
              </a:rPr>
            </a:br>
            <a:r>
              <a:rPr lang="en-IN" sz="3200" b="1" i="1" dirty="0" smtClean="0">
                <a:solidFill>
                  <a:schemeClr val="tx1"/>
                </a:solidFill>
                <a:latin typeface="Georgia" pitchFamily="18" charset="0"/>
              </a:rPr>
              <a:t>Reading between the lines…</a:t>
            </a:r>
            <a:endParaRPr lang="en-IN" sz="3200" b="1" dirty="0" smtClean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8892480" cy="5184576"/>
          </a:xfrm>
        </p:spPr>
        <p:txBody>
          <a:bodyPr>
            <a:noAutofit/>
          </a:bodyPr>
          <a:lstStyle/>
          <a:p>
            <a:pPr marL="539750" lvl="2" indent="0" algn="just"/>
            <a:endParaRPr lang="en-US" sz="2600" dirty="0" smtClean="0">
              <a:latin typeface="Georgia" pitchFamily="18" charset="0"/>
            </a:endParaRPr>
          </a:p>
          <a:p>
            <a:pPr marL="539750" lvl="2" indent="0" algn="just"/>
            <a:r>
              <a:rPr lang="en-US" sz="2600" dirty="0" smtClean="0">
                <a:latin typeface="Georgia" pitchFamily="18" charset="0"/>
              </a:rPr>
              <a:t>Symbol of British Empire - ingeniousness</a:t>
            </a:r>
          </a:p>
          <a:p>
            <a:pPr marL="539750" lvl="2" indent="0" algn="just">
              <a:buNone/>
            </a:pPr>
            <a:endParaRPr lang="en-US" sz="2600" dirty="0" smtClean="0">
              <a:latin typeface="Georgia" pitchFamily="18" charset="0"/>
            </a:endParaRPr>
          </a:p>
          <a:p>
            <a:pPr marL="539750" lvl="2" indent="0" algn="just"/>
            <a:r>
              <a:rPr lang="en-US" sz="2600" dirty="0" smtClean="0">
                <a:latin typeface="Georgia" pitchFamily="18" charset="0"/>
              </a:rPr>
              <a:t>Narration and Narrative – </a:t>
            </a:r>
            <a:r>
              <a:rPr lang="en-US" sz="2600" dirty="0" err="1" smtClean="0">
                <a:latin typeface="Georgia" pitchFamily="18" charset="0"/>
              </a:rPr>
              <a:t>Colours</a:t>
            </a:r>
            <a:r>
              <a:rPr lang="en-US" sz="2600" dirty="0" smtClean="0">
                <a:latin typeface="Georgia" pitchFamily="18" charset="0"/>
              </a:rPr>
              <a:t> our perspectives</a:t>
            </a:r>
          </a:p>
          <a:p>
            <a:pPr marL="539750" lvl="2" indent="0" algn="just"/>
            <a:endParaRPr lang="en-US" sz="2600" dirty="0" smtClean="0">
              <a:latin typeface="Georgia" pitchFamily="18" charset="0"/>
            </a:endParaRPr>
          </a:p>
          <a:p>
            <a:pPr marL="539750" lvl="2" indent="0" algn="just">
              <a:buNone/>
            </a:pPr>
            <a:r>
              <a:rPr lang="en-US" sz="2600" dirty="0" smtClean="0">
                <a:latin typeface="Georgia" pitchFamily="18" charset="0"/>
              </a:rPr>
              <a:t>	</a:t>
            </a:r>
            <a:r>
              <a:rPr lang="en-US" sz="2600" dirty="0" smtClean="0">
                <a:latin typeface="Georgia" pitchFamily="18" charset="0"/>
              </a:rPr>
              <a:t>	- Outsider’s perspective</a:t>
            </a:r>
          </a:p>
          <a:p>
            <a:pPr marL="539750" lvl="2" indent="0" algn="just">
              <a:buNone/>
            </a:pPr>
            <a:r>
              <a:rPr lang="en-US" sz="2600" dirty="0" smtClean="0">
                <a:latin typeface="Georgia" pitchFamily="18" charset="0"/>
              </a:rPr>
              <a:t>	</a:t>
            </a:r>
            <a:r>
              <a:rPr lang="en-US" sz="2600" dirty="0" smtClean="0">
                <a:latin typeface="Georgia" pitchFamily="18" charset="0"/>
              </a:rPr>
              <a:t>	- Linda Hunt’s narration</a:t>
            </a:r>
            <a:endParaRPr lang="en-US" sz="2600" dirty="0" smtClean="0">
              <a:latin typeface="Georgia" pitchFamily="18" charset="0"/>
            </a:endParaRPr>
          </a:p>
          <a:p>
            <a:pPr marL="539750" lvl="2" indent="0" algn="just">
              <a:buNone/>
            </a:pPr>
            <a:r>
              <a:rPr lang="en-US" sz="2600" dirty="0" smtClean="0">
                <a:latin typeface="Georgia" pitchFamily="18" charset="0"/>
              </a:rPr>
              <a:t>		- India, a land of villages</a:t>
            </a:r>
          </a:p>
          <a:p>
            <a:pPr marL="539750" lvl="2" indent="0" algn="just">
              <a:buNone/>
            </a:pPr>
            <a:r>
              <a:rPr lang="en-US" sz="2600" dirty="0" smtClean="0">
                <a:latin typeface="Georgia" pitchFamily="18" charset="0"/>
              </a:rPr>
              <a:t>	</a:t>
            </a:r>
            <a:r>
              <a:rPr lang="en-US" sz="2600" dirty="0" smtClean="0">
                <a:latin typeface="Georgia" pitchFamily="18" charset="0"/>
              </a:rPr>
              <a:t>	- Different connotations for spaces</a:t>
            </a:r>
          </a:p>
          <a:p>
            <a:pPr marL="539750" lvl="2" indent="0" algn="just">
              <a:buNone/>
            </a:pPr>
            <a:r>
              <a:rPr lang="en-US" sz="2600" dirty="0" smtClean="0">
                <a:latin typeface="Georgia" pitchFamily="18" charset="0"/>
              </a:rPr>
              <a:t>	</a:t>
            </a:r>
            <a:r>
              <a:rPr lang="en-US" sz="2600" dirty="0" smtClean="0">
                <a:latin typeface="Georgia" pitchFamily="18" charset="0"/>
              </a:rPr>
              <a:t>	- Superfast Express travel for less than 7$</a:t>
            </a:r>
            <a:endParaRPr lang="en-US" sz="2600" dirty="0" smtClean="0">
              <a:latin typeface="Georgia" pitchFamily="18" charset="0"/>
            </a:endParaRPr>
          </a:p>
          <a:p>
            <a:pPr marL="539750" lvl="2" indent="0" algn="just">
              <a:buNone/>
            </a:pPr>
            <a:endParaRPr lang="en-US" sz="2600" dirty="0" smtClean="0">
              <a:latin typeface="Georgia" pitchFamily="18" charset="0"/>
            </a:endParaRPr>
          </a:p>
          <a:p>
            <a:pPr marL="539750" lvl="2" indent="0" algn="just">
              <a:buNone/>
            </a:pPr>
            <a:endParaRPr lang="en-IN" sz="2800" dirty="0" smtClean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568952" cy="1052736"/>
          </a:xfrm>
        </p:spPr>
        <p:txBody>
          <a:bodyPr>
            <a:normAutofit/>
          </a:bodyPr>
          <a:lstStyle/>
          <a:p>
            <a:pPr algn="ctr"/>
            <a:r>
              <a:rPr lang="en-IN" sz="3200" b="1" i="1" dirty="0" smtClean="0">
                <a:solidFill>
                  <a:schemeClr val="tx1"/>
                </a:solidFill>
                <a:latin typeface="Georgia" pitchFamily="18" charset="0"/>
              </a:rPr>
              <a:t/>
            </a:r>
            <a:br>
              <a:rPr lang="en-IN" sz="3200" b="1" i="1" dirty="0" smtClean="0">
                <a:solidFill>
                  <a:schemeClr val="tx1"/>
                </a:solidFill>
                <a:latin typeface="Georgia" pitchFamily="18" charset="0"/>
              </a:rPr>
            </a:br>
            <a:r>
              <a:rPr lang="en-IN" sz="3200" b="1" i="1" dirty="0" smtClean="0">
                <a:solidFill>
                  <a:schemeClr val="tx1"/>
                </a:solidFill>
                <a:latin typeface="Georgia" pitchFamily="18" charset="0"/>
              </a:rPr>
              <a:t>A </a:t>
            </a:r>
            <a:r>
              <a:rPr lang="en-IN" sz="3200" b="1" i="1" dirty="0" smtClean="0">
                <a:solidFill>
                  <a:schemeClr val="tx1"/>
                </a:solidFill>
                <a:latin typeface="Georgia" pitchFamily="18" charset="0"/>
              </a:rPr>
              <a:t>P</a:t>
            </a:r>
            <a:r>
              <a:rPr lang="en-IN" sz="3200" b="1" i="1" dirty="0" smtClean="0">
                <a:solidFill>
                  <a:schemeClr val="tx1"/>
                </a:solidFill>
                <a:latin typeface="Georgia" pitchFamily="18" charset="0"/>
              </a:rPr>
              <a:t>erspective of </a:t>
            </a:r>
            <a:r>
              <a:rPr lang="en-IN" sz="3200" b="1" i="1" dirty="0" smtClean="0">
                <a:solidFill>
                  <a:schemeClr val="tx1"/>
                </a:solidFill>
                <a:latin typeface="Georgia" pitchFamily="18" charset="0"/>
              </a:rPr>
              <a:t> Reality</a:t>
            </a:r>
            <a:endParaRPr lang="en-IN" sz="3200" b="1" dirty="0" smtClean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544616"/>
          </a:xfrm>
        </p:spPr>
        <p:txBody>
          <a:bodyPr>
            <a:noAutofit/>
          </a:bodyPr>
          <a:lstStyle/>
          <a:p>
            <a:pPr marL="539750" lvl="2" indent="0" algn="just"/>
            <a:endParaRPr lang="en-US" sz="2600" dirty="0" smtClean="0">
              <a:latin typeface="Georgia" pitchFamily="18" charset="0"/>
            </a:endParaRPr>
          </a:p>
          <a:p>
            <a:pPr marL="539750" lvl="2" indent="0" algn="just"/>
            <a:r>
              <a:rPr lang="en-US" sz="2600" dirty="0" smtClean="0">
                <a:latin typeface="Georgia" pitchFamily="18" charset="0"/>
              </a:rPr>
              <a:t>A nostalgic look at the end of Steam engines</a:t>
            </a:r>
          </a:p>
          <a:p>
            <a:pPr marL="539750" lvl="2" indent="0" algn="just">
              <a:buNone/>
            </a:pPr>
            <a:r>
              <a:rPr lang="en-US" sz="2600" dirty="0" smtClean="0">
                <a:latin typeface="Georgia" pitchFamily="18" charset="0"/>
              </a:rPr>
              <a:t>	 </a:t>
            </a:r>
            <a:r>
              <a:rPr lang="en-US" sz="2600" dirty="0" smtClean="0">
                <a:latin typeface="Georgia" pitchFamily="18" charset="0"/>
              </a:rPr>
              <a:t>	- Romance of the railways</a:t>
            </a:r>
          </a:p>
          <a:p>
            <a:pPr marL="539750" lvl="2" indent="0" algn="just">
              <a:buNone/>
            </a:pPr>
            <a:r>
              <a:rPr lang="en-US" sz="2600" dirty="0" smtClean="0">
                <a:latin typeface="Georgia" pitchFamily="18" charset="0"/>
              </a:rPr>
              <a:t>	</a:t>
            </a:r>
            <a:r>
              <a:rPr lang="en-US" sz="2600" dirty="0" smtClean="0">
                <a:latin typeface="Georgia" pitchFamily="18" charset="0"/>
              </a:rPr>
              <a:t>	- Arrival is a goodbye</a:t>
            </a:r>
          </a:p>
          <a:p>
            <a:pPr marL="539750" lvl="2" indent="0" algn="just">
              <a:buNone/>
            </a:pPr>
            <a:r>
              <a:rPr lang="en-US" sz="2600" dirty="0" smtClean="0">
                <a:latin typeface="Georgia" pitchFamily="18" charset="0"/>
              </a:rPr>
              <a:t>		- Passing of an era</a:t>
            </a:r>
          </a:p>
          <a:p>
            <a:pPr marL="539750" lvl="2" indent="0" algn="just">
              <a:buNone/>
            </a:pPr>
            <a:r>
              <a:rPr lang="en-US" sz="2600" dirty="0" smtClean="0">
                <a:latin typeface="Georgia" pitchFamily="18" charset="0"/>
              </a:rPr>
              <a:t>	</a:t>
            </a:r>
            <a:r>
              <a:rPr lang="en-US" sz="2600" dirty="0" smtClean="0">
                <a:latin typeface="Georgia" pitchFamily="18" charset="0"/>
              </a:rPr>
              <a:t>	-Emotional vein </a:t>
            </a:r>
          </a:p>
          <a:p>
            <a:pPr marL="539750" lvl="2" indent="0" algn="just">
              <a:buNone/>
            </a:pPr>
            <a:r>
              <a:rPr lang="en-US" sz="2600" dirty="0" smtClean="0">
                <a:latin typeface="Georgia" pitchFamily="18" charset="0"/>
              </a:rPr>
              <a:t>	</a:t>
            </a:r>
            <a:r>
              <a:rPr lang="en-US" sz="2600" dirty="0" smtClean="0">
                <a:latin typeface="Georgia" pitchFamily="18" charset="0"/>
              </a:rPr>
              <a:t>		Close-up shots of faces</a:t>
            </a:r>
          </a:p>
          <a:p>
            <a:pPr marL="539750" lvl="2" indent="0" algn="just">
              <a:buNone/>
            </a:pPr>
            <a:r>
              <a:rPr lang="en-US" sz="2600" dirty="0" smtClean="0">
                <a:latin typeface="Georgia" pitchFamily="18" charset="0"/>
              </a:rPr>
              <a:t>	</a:t>
            </a:r>
            <a:r>
              <a:rPr lang="en-US" sz="2600" dirty="0" smtClean="0">
                <a:latin typeface="Georgia" pitchFamily="18" charset="0"/>
              </a:rPr>
              <a:t>		Background score</a:t>
            </a:r>
          </a:p>
          <a:p>
            <a:pPr marL="539750" lvl="2" indent="0" algn="just">
              <a:buNone/>
            </a:pPr>
            <a:r>
              <a:rPr lang="en-US" sz="2600" dirty="0" smtClean="0">
                <a:latin typeface="Georgia" pitchFamily="18" charset="0"/>
              </a:rPr>
              <a:t>	</a:t>
            </a:r>
            <a:r>
              <a:rPr lang="en-US" sz="2600" dirty="0" smtClean="0">
                <a:latin typeface="Georgia" pitchFamily="18" charset="0"/>
              </a:rPr>
              <a:t>		Music of the steam engines</a:t>
            </a:r>
          </a:p>
          <a:p>
            <a:pPr marL="539750" lvl="2" indent="0" algn="just">
              <a:buNone/>
            </a:pPr>
            <a:r>
              <a:rPr lang="en-US" sz="2600" dirty="0" smtClean="0">
                <a:latin typeface="Georgia" pitchFamily="18" charset="0"/>
              </a:rPr>
              <a:t>	</a:t>
            </a:r>
            <a:r>
              <a:rPr lang="en-US" sz="2600" dirty="0" smtClean="0">
                <a:latin typeface="Georgia" pitchFamily="18" charset="0"/>
              </a:rPr>
              <a:t>		 Bittersweet fate of the Black Beauties</a:t>
            </a:r>
          </a:p>
          <a:p>
            <a:pPr marL="539750" lvl="2" indent="0" algn="just">
              <a:buNone/>
            </a:pPr>
            <a:r>
              <a:rPr lang="en-US" sz="2600" dirty="0" smtClean="0">
                <a:latin typeface="Georgia" pitchFamily="18" charset="0"/>
              </a:rPr>
              <a:t>	</a:t>
            </a:r>
            <a:r>
              <a:rPr lang="en-US" sz="2600" dirty="0" smtClean="0">
                <a:latin typeface="Georgia" pitchFamily="18" charset="0"/>
              </a:rPr>
              <a:t>	-Slow motion of locomotive retreating, auction</a:t>
            </a:r>
            <a:endParaRPr lang="en-US" sz="2600" dirty="0" smtClean="0">
              <a:latin typeface="Georgia" pitchFamily="18" charset="0"/>
            </a:endParaRPr>
          </a:p>
          <a:p>
            <a:pPr marL="539750" lvl="2" indent="0" algn="just">
              <a:buNone/>
            </a:pPr>
            <a:endParaRPr lang="en-US" sz="2600" dirty="0" smtClean="0">
              <a:latin typeface="Georgia" pitchFamily="18" charset="0"/>
            </a:endParaRPr>
          </a:p>
          <a:p>
            <a:pPr marL="539750" lvl="2" indent="0" algn="just">
              <a:buNone/>
            </a:pPr>
            <a:endParaRPr lang="en-US" sz="2600" dirty="0" smtClean="0">
              <a:latin typeface="Georgia" pitchFamily="18" charset="0"/>
            </a:endParaRPr>
          </a:p>
          <a:p>
            <a:pPr marL="539750" lvl="2" indent="0" algn="just">
              <a:buNone/>
            </a:pPr>
            <a:endParaRPr lang="en-IN" sz="2800" dirty="0" smtClean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6872"/>
            <a:ext cx="8229600" cy="2232248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   </a:t>
            </a:r>
            <a:br>
              <a:rPr lang="en-US" dirty="0" smtClean="0">
                <a:latin typeface="Arabic Typesetting" pitchFamily="66" charset="-78"/>
                <a:cs typeface="Arabic Typesetting" pitchFamily="66" charset="-78"/>
              </a:rPr>
            </a:b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/>
            </a:r>
            <a:br>
              <a:rPr lang="en-US" dirty="0" smtClean="0">
                <a:latin typeface="Arabic Typesetting" pitchFamily="66" charset="-78"/>
                <a:cs typeface="Arabic Typesetting" pitchFamily="66" charset="-78"/>
              </a:rPr>
            </a:b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/>
            </a:r>
            <a:br>
              <a:rPr lang="en-US" dirty="0" smtClean="0">
                <a:latin typeface="Arabic Typesetting" pitchFamily="66" charset="-78"/>
                <a:cs typeface="Arabic Typesetting" pitchFamily="66" charset="-78"/>
              </a:rPr>
            </a:br>
            <a:r>
              <a:rPr lang="en-US" sz="6000" dirty="0" smtClean="0">
                <a:latin typeface="Arabic Typesetting" pitchFamily="66" charset="-78"/>
                <a:cs typeface="Arabic Typesetting" pitchFamily="66" charset="-78"/>
              </a:rPr>
              <a:t>       </a:t>
            </a:r>
            <a:br>
              <a:rPr lang="en-US" sz="6000" dirty="0" smtClean="0">
                <a:latin typeface="Arabic Typesetting" pitchFamily="66" charset="-78"/>
                <a:cs typeface="Arabic Typesetting" pitchFamily="66" charset="-78"/>
              </a:rPr>
            </a:br>
            <a:r>
              <a:rPr lang="en-US" sz="6000" dirty="0" smtClean="0">
                <a:latin typeface="Arabic Typesetting" pitchFamily="66" charset="-78"/>
                <a:cs typeface="Arabic Typesetting" pitchFamily="66" charset="-78"/>
              </a:rPr>
              <a:t/>
            </a:r>
            <a:br>
              <a:rPr lang="en-US" sz="6000" dirty="0" smtClean="0">
                <a:latin typeface="Arabic Typesetting" pitchFamily="66" charset="-78"/>
                <a:cs typeface="Arabic Typesetting" pitchFamily="66" charset="-78"/>
              </a:rPr>
            </a:br>
            <a:r>
              <a:rPr lang="en-US" sz="6000" dirty="0" smtClean="0">
                <a:latin typeface="Arabic Typesetting" pitchFamily="66" charset="-78"/>
                <a:cs typeface="Arabic Typesetting" pitchFamily="66" charset="-78"/>
              </a:rPr>
              <a:t> </a:t>
            </a:r>
            <a:br>
              <a:rPr lang="en-US" sz="6000" dirty="0" smtClean="0">
                <a:latin typeface="Arabic Typesetting" pitchFamily="66" charset="-78"/>
                <a:cs typeface="Arabic Typesetting" pitchFamily="66" charset="-78"/>
              </a:rPr>
            </a:br>
            <a:r>
              <a:rPr lang="en-US" sz="6000" dirty="0" smtClean="0">
                <a:latin typeface="Arabic Typesetting" pitchFamily="66" charset="-78"/>
                <a:cs typeface="Arabic Typesetting" pitchFamily="66" charset="-78"/>
              </a:rPr>
              <a:t/>
            </a:r>
            <a:br>
              <a:rPr lang="en-US" sz="6000" dirty="0" smtClean="0">
                <a:latin typeface="Arabic Typesetting" pitchFamily="66" charset="-78"/>
                <a:cs typeface="Arabic Typesetting" pitchFamily="66" charset="-78"/>
              </a:rPr>
            </a:br>
            <a:r>
              <a:rPr lang="en-US" sz="6000" dirty="0" smtClean="0">
                <a:latin typeface="Arabic Typesetting" pitchFamily="66" charset="-78"/>
                <a:cs typeface="Arabic Typesetting" pitchFamily="66" charset="-78"/>
              </a:rPr>
              <a:t/>
            </a:r>
            <a:br>
              <a:rPr lang="en-US" sz="6000" dirty="0" smtClean="0">
                <a:latin typeface="Arabic Typesetting" pitchFamily="66" charset="-78"/>
                <a:cs typeface="Arabic Typesetting" pitchFamily="66" charset="-78"/>
              </a:rPr>
            </a:br>
            <a:r>
              <a:rPr lang="en-US" sz="6000" dirty="0" smtClean="0">
                <a:latin typeface="Arabic Typesetting" pitchFamily="66" charset="-78"/>
                <a:cs typeface="Arabic Typesetting" pitchFamily="66" charset="-78"/>
              </a:rPr>
              <a:t/>
            </a:r>
            <a:br>
              <a:rPr lang="en-US" sz="6000" dirty="0" smtClean="0">
                <a:latin typeface="Arabic Typesetting" pitchFamily="66" charset="-78"/>
                <a:cs typeface="Arabic Typesetting" pitchFamily="66" charset="-78"/>
              </a:rPr>
            </a:br>
            <a:r>
              <a:rPr lang="en-US" sz="6000" dirty="0" smtClean="0">
                <a:latin typeface="Arabic Typesetting" pitchFamily="66" charset="-78"/>
                <a:cs typeface="Arabic Typesetting" pitchFamily="66" charset="-78"/>
              </a:rPr>
              <a:t/>
            </a:r>
            <a:br>
              <a:rPr lang="en-US" sz="6000" dirty="0" smtClean="0">
                <a:latin typeface="Arabic Typesetting" pitchFamily="66" charset="-78"/>
                <a:cs typeface="Arabic Typesetting" pitchFamily="66" charset="-78"/>
              </a:rPr>
            </a:br>
            <a:r>
              <a:rPr lang="en-US" sz="6000" dirty="0" smtClean="0">
                <a:latin typeface="Arabic Typesetting" pitchFamily="66" charset="-78"/>
                <a:cs typeface="Arabic Typesetting" pitchFamily="66" charset="-78"/>
              </a:rPr>
              <a:t/>
            </a:r>
            <a:br>
              <a:rPr lang="en-US" sz="6000" dirty="0" smtClean="0">
                <a:latin typeface="Arabic Typesetting" pitchFamily="66" charset="-78"/>
                <a:cs typeface="Arabic Typesetting" pitchFamily="66" charset="-78"/>
              </a:rPr>
            </a:br>
            <a:r>
              <a:rPr lang="en-US" sz="6000" dirty="0" smtClean="0">
                <a:latin typeface="Arabic Typesetting" pitchFamily="66" charset="-78"/>
                <a:cs typeface="Arabic Typesetting" pitchFamily="66" charset="-78"/>
              </a:rPr>
              <a:t/>
            </a:r>
            <a:br>
              <a:rPr lang="en-US" sz="6000" dirty="0" smtClean="0">
                <a:latin typeface="Arabic Typesetting" pitchFamily="66" charset="-78"/>
                <a:cs typeface="Arabic Typesetting" pitchFamily="66" charset="-78"/>
              </a:rPr>
            </a:br>
            <a:r>
              <a:rPr lang="en-US" sz="6000" dirty="0" smtClean="0">
                <a:latin typeface="Arabic Typesetting" pitchFamily="66" charset="-78"/>
                <a:cs typeface="Arabic Typesetting" pitchFamily="66" charset="-78"/>
              </a:rPr>
              <a:t/>
            </a:r>
            <a:br>
              <a:rPr lang="en-US" sz="6000" dirty="0" smtClean="0">
                <a:latin typeface="Arabic Typesetting" pitchFamily="66" charset="-78"/>
                <a:cs typeface="Arabic Typesetting" pitchFamily="66" charset="-78"/>
              </a:rPr>
            </a:br>
            <a:r>
              <a:rPr lang="en-US" sz="4400" b="1" dirty="0" smtClean="0">
                <a:latin typeface="Baskerville Old Face" pitchFamily="18" charset="0"/>
                <a:cs typeface="Arabic Typesetting" pitchFamily="66" charset="-78"/>
              </a:rPr>
              <a:t>Well, hope you had a good journey </a:t>
            </a:r>
            <a:br>
              <a:rPr lang="en-US" sz="4400" b="1" dirty="0" smtClean="0">
                <a:latin typeface="Baskerville Old Face" pitchFamily="18" charset="0"/>
                <a:cs typeface="Arabic Typesetting" pitchFamily="66" charset="-78"/>
              </a:rPr>
            </a:br>
            <a:r>
              <a:rPr lang="en-US" sz="4400" b="1" dirty="0" smtClean="0">
                <a:latin typeface="Baskerville Old Face" pitchFamily="18" charset="0"/>
                <a:cs typeface="Arabic Typesetting" pitchFamily="66" charset="-78"/>
              </a:rPr>
              <a:t>               into the audio-visual text. ……</a:t>
            </a:r>
            <a:r>
              <a:rPr lang="en-US" sz="4400" dirty="0" smtClean="0">
                <a:latin typeface="Baskerville Old Face" pitchFamily="18" charset="0"/>
                <a:cs typeface="Arabic Typesetting" pitchFamily="66" charset="-78"/>
              </a:rPr>
              <a:t/>
            </a:r>
            <a:br>
              <a:rPr lang="en-US" sz="4400" dirty="0" smtClean="0">
                <a:latin typeface="Baskerville Old Face" pitchFamily="18" charset="0"/>
                <a:cs typeface="Arabic Typesetting" pitchFamily="66" charset="-78"/>
              </a:rPr>
            </a:br>
            <a:r>
              <a:rPr lang="en-US" sz="4400" dirty="0" smtClean="0">
                <a:latin typeface="Baskerville Old Face" pitchFamily="18" charset="0"/>
                <a:cs typeface="Arabic Typesetting" pitchFamily="66" charset="-78"/>
              </a:rPr>
              <a:t>				</a:t>
            </a:r>
            <a:r>
              <a:rPr lang="en-US" sz="4400" b="1" dirty="0" smtClean="0">
                <a:latin typeface="Baskerville Old Face" pitchFamily="18" charset="0"/>
                <a:cs typeface="Arabic Typesetting" pitchFamily="66" charset="-78"/>
              </a:rPr>
              <a:t>	</a:t>
            </a:r>
            <a:br>
              <a:rPr lang="en-US" sz="4400" b="1" dirty="0" smtClean="0">
                <a:latin typeface="Baskerville Old Face" pitchFamily="18" charset="0"/>
                <a:cs typeface="Arabic Typesetting" pitchFamily="66" charset="-78"/>
              </a:rPr>
            </a:br>
            <a:r>
              <a:rPr lang="en-US" sz="4400" b="1" dirty="0" smtClean="0">
                <a:latin typeface="Baskerville Old Face" pitchFamily="18" charset="0"/>
                <a:cs typeface="Arabic Typesetting" pitchFamily="66" charset="-78"/>
              </a:rPr>
              <a:t/>
            </a:r>
            <a:br>
              <a:rPr lang="en-US" sz="4400" b="1" dirty="0" smtClean="0">
                <a:latin typeface="Baskerville Old Face" pitchFamily="18" charset="0"/>
                <a:cs typeface="Arabic Typesetting" pitchFamily="66" charset="-78"/>
              </a:rPr>
            </a:br>
            <a:r>
              <a:rPr 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  <a:cs typeface="Arabic Typesetting" pitchFamily="66" charset="-78"/>
              </a:rPr>
              <a:t>Thank You</a:t>
            </a:r>
            <a:r>
              <a:rPr lang="en-US" sz="4400" dirty="0" smtClean="0">
                <a:latin typeface="Baskerville Old Face" pitchFamily="18" charset="0"/>
              </a:rPr>
              <a:t/>
            </a:r>
            <a:br>
              <a:rPr lang="en-US" sz="4400" dirty="0" smtClean="0">
                <a:latin typeface="Baskerville Old Face" pitchFamily="18" charset="0"/>
              </a:rPr>
            </a:br>
            <a:endParaRPr lang="en-US" sz="4400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6992"/>
            <a:ext cx="8229600" cy="3216846"/>
          </a:xfrm>
        </p:spPr>
        <p:txBody>
          <a:bodyPr>
            <a:normAutofit fontScale="92500" lnSpcReduction="20000"/>
          </a:bodyPr>
          <a:lstStyle/>
          <a:p>
            <a:endParaRPr lang="en-US" sz="2400" b="1" dirty="0" smtClean="0"/>
          </a:p>
          <a:p>
            <a:pPr>
              <a:buNone/>
            </a:pPr>
            <a:endParaRPr lang="en-US" sz="3200" b="1" dirty="0" smtClean="0"/>
          </a:p>
          <a:p>
            <a:pPr>
              <a:buNone/>
            </a:pPr>
            <a:endParaRPr lang="en-US" sz="3200" b="1" dirty="0" smtClean="0"/>
          </a:p>
          <a:p>
            <a:pPr>
              <a:buNone/>
            </a:pPr>
            <a:endParaRPr lang="en-US" sz="3200" b="1" dirty="0" smtClean="0"/>
          </a:p>
          <a:p>
            <a:r>
              <a:rPr lang="en-US" sz="3200" b="1" dirty="0" smtClean="0"/>
              <a:t>Dr. </a:t>
            </a:r>
            <a:r>
              <a:rPr lang="en-US" sz="3200" b="1" dirty="0" err="1" smtClean="0"/>
              <a:t>Arya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Aiyappan</a:t>
            </a:r>
            <a:endParaRPr lang="en-US" sz="3200" b="1" dirty="0" smtClean="0"/>
          </a:p>
          <a:p>
            <a:pPr>
              <a:buNone/>
            </a:pPr>
            <a:r>
              <a:rPr lang="en-US" sz="3200" b="1" dirty="0" smtClean="0"/>
              <a:t>			Department of English  </a:t>
            </a:r>
          </a:p>
          <a:p>
            <a:pPr>
              <a:buNone/>
            </a:pPr>
            <a:r>
              <a:rPr lang="en-US" b="1" dirty="0" smtClean="0"/>
              <a:t>					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382000" cy="6248400"/>
          </a:xfrm>
        </p:spPr>
        <p:txBody>
          <a:bodyPr/>
          <a:lstStyle/>
          <a:p>
            <a:endParaRPr lang="en-US" sz="3200" dirty="0" smtClean="0"/>
          </a:p>
          <a:p>
            <a:r>
              <a:rPr lang="en-US" dirty="0" smtClean="0">
                <a:latin typeface="Georgia" pitchFamily="18" charset="0"/>
              </a:rPr>
              <a:t>A </a:t>
            </a:r>
            <a:r>
              <a:rPr lang="en-US" b="1" dirty="0" smtClean="0">
                <a:latin typeface="Georgia" pitchFamily="18" charset="0"/>
              </a:rPr>
              <a:t>text</a:t>
            </a:r>
            <a:r>
              <a:rPr lang="en-US" dirty="0" smtClean="0">
                <a:latin typeface="Georgia" pitchFamily="18" charset="0"/>
              </a:rPr>
              <a:t> is anything which enables meaning making. </a:t>
            </a:r>
          </a:p>
          <a:p>
            <a:pPr>
              <a:buNone/>
            </a:pPr>
            <a:endParaRPr lang="en-US" dirty="0" smtClean="0">
              <a:latin typeface="Georgia" pitchFamily="18" charset="0"/>
            </a:endParaRPr>
          </a:p>
          <a:p>
            <a:pPr algn="ctr">
              <a:buNone/>
            </a:pPr>
            <a:r>
              <a:rPr lang="en-US" dirty="0" smtClean="0">
                <a:latin typeface="Georgia" pitchFamily="18" charset="0"/>
              </a:rPr>
              <a:t>    Books, websites, videos, even smiles and gestures</a:t>
            </a:r>
          </a:p>
          <a:p>
            <a:pPr algn="ctr">
              <a:buNone/>
            </a:pPr>
            <a:r>
              <a:rPr lang="en-US" dirty="0" smtClean="0">
                <a:latin typeface="Georgia" pitchFamily="18" charset="0"/>
              </a:rPr>
              <a:t>	 can be thought of as texts. 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43900" y="908720"/>
            <a:ext cx="800100" cy="838200"/>
          </a:xfrm>
          <a:prstGeom prst="rect">
            <a:avLst/>
          </a:prstGeom>
          <a:noFill/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24850" y="2492896"/>
            <a:ext cx="819150" cy="819150"/>
          </a:xfrm>
          <a:prstGeom prst="rect">
            <a:avLst/>
          </a:prstGeom>
          <a:noFill/>
        </p:spPr>
      </p:pic>
      <p:pic>
        <p:nvPicPr>
          <p:cNvPr id="25604" name="Picture 4" descr="http://www.haywoodroadmarket.org/images/Book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733800"/>
            <a:ext cx="3015101" cy="2514600"/>
          </a:xfrm>
          <a:prstGeom prst="rect">
            <a:avLst/>
          </a:prstGeom>
          <a:noFill/>
        </p:spPr>
      </p:pic>
      <p:pic>
        <p:nvPicPr>
          <p:cNvPr id="25606" name="Picture 6" descr="http://www.ghacks.net/wp-content/uploads/2010/05/preview_websites-500x33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3789040"/>
            <a:ext cx="2780957" cy="2535560"/>
          </a:xfrm>
          <a:prstGeom prst="rect">
            <a:avLst/>
          </a:prstGeom>
          <a:noFill/>
        </p:spPr>
      </p:pic>
      <p:pic>
        <p:nvPicPr>
          <p:cNvPr id="25608" name="Picture 8" descr="http://images.apple.com/downloads/dashboard/blogs_forums/images/funnyvideos_2010021614565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03848" y="3501008"/>
            <a:ext cx="2624825" cy="3047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6172200" cy="5410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  <a:buNone/>
            </a:pPr>
            <a:endParaRPr lang="en-US" dirty="0" smtClean="0"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Georgia" pitchFamily="18" charset="0"/>
              </a:rPr>
              <a:t>A visual text makes meanings </a:t>
            </a:r>
          </a:p>
          <a:p>
            <a:pPr>
              <a:lnSpc>
                <a:spcPct val="80000"/>
              </a:lnSpc>
              <a:buNone/>
            </a:pPr>
            <a:endParaRPr lang="en-US" dirty="0" smtClean="0">
              <a:latin typeface="Georgia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latin typeface="Georgia" pitchFamily="18" charset="0"/>
              </a:rPr>
              <a:t>	through images or </a:t>
            </a:r>
          </a:p>
          <a:p>
            <a:pPr>
              <a:lnSpc>
                <a:spcPct val="80000"/>
              </a:lnSpc>
              <a:buNone/>
            </a:pPr>
            <a:endParaRPr lang="en-US" dirty="0" smtClean="0">
              <a:latin typeface="Georgia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latin typeface="Georgia" pitchFamily="18" charset="0"/>
              </a:rPr>
              <a:t>   meaningful patterns</a:t>
            </a:r>
          </a:p>
          <a:p>
            <a:pPr>
              <a:lnSpc>
                <a:spcPct val="80000"/>
              </a:lnSpc>
              <a:buNone/>
            </a:pPr>
            <a:endParaRPr lang="en-US" dirty="0" smtClean="0">
              <a:latin typeface="Georgia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latin typeface="Georgia" pitchFamily="18" charset="0"/>
              </a:rPr>
              <a:t>    and sequences. </a:t>
            </a:r>
          </a:p>
          <a:p>
            <a:pPr>
              <a:lnSpc>
                <a:spcPct val="80000"/>
              </a:lnSpc>
              <a:buNone/>
            </a:pPr>
            <a:endParaRPr lang="en-US" sz="2600" dirty="0" smtClean="0"/>
          </a:p>
        </p:txBody>
      </p:sp>
      <p:pic>
        <p:nvPicPr>
          <p:cNvPr id="24582" name="Picture 6" descr="http://rosekanda.files.wordpress.com/2012/08/meaningful-travel-fanny-from-france-teaching-18-07-2012.jpg?w=38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2204864"/>
            <a:ext cx="4152900" cy="40195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28600" y="762000"/>
            <a:ext cx="8377238" cy="550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92100" indent="-239713">
              <a:lnSpc>
                <a:spcPct val="80000"/>
              </a:lnSpc>
              <a:spcBef>
                <a:spcPts val="300"/>
              </a:spcBef>
              <a:buClr>
                <a:srgbClr val="A04DA3"/>
              </a:buClr>
            </a:pPr>
            <a:r>
              <a:rPr lang="en-US" sz="2800" dirty="0">
                <a:latin typeface="Georgia" pitchFamily="18" charset="0"/>
              </a:rPr>
              <a:t>They can be </a:t>
            </a:r>
            <a:endParaRPr lang="en-US" sz="2800" dirty="0" smtClean="0">
              <a:latin typeface="Georgia" pitchFamily="18" charset="0"/>
            </a:endParaRPr>
          </a:p>
          <a:p>
            <a:pPr marL="292100" indent="-239713">
              <a:lnSpc>
                <a:spcPct val="80000"/>
              </a:lnSpc>
              <a:spcBef>
                <a:spcPts val="300"/>
              </a:spcBef>
              <a:buClr>
                <a:srgbClr val="A04DA3"/>
              </a:buClr>
            </a:pPr>
            <a:endParaRPr lang="en-US" sz="2600" dirty="0" smtClean="0">
              <a:latin typeface="Georgia" pitchFamily="18" charset="0"/>
            </a:endParaRPr>
          </a:p>
          <a:p>
            <a:pPr marL="292100" indent="-239713">
              <a:lnSpc>
                <a:spcPct val="80000"/>
              </a:lnSpc>
              <a:spcBef>
                <a:spcPts val="300"/>
              </a:spcBef>
              <a:buClr>
                <a:srgbClr val="A04DA3"/>
              </a:buClr>
              <a:buFont typeface="Arial" pitchFamily="34" charset="0"/>
              <a:buChar char="•"/>
            </a:pPr>
            <a:r>
              <a:rPr lang="en-US" sz="2600" dirty="0" smtClean="0">
                <a:latin typeface="Georgia" pitchFamily="18" charset="0"/>
              </a:rPr>
              <a:t>printed </a:t>
            </a:r>
            <a:r>
              <a:rPr lang="en-US" sz="2600" dirty="0">
                <a:latin typeface="Georgia" pitchFamily="18" charset="0"/>
              </a:rPr>
              <a:t>as an atlas or </a:t>
            </a:r>
            <a:endParaRPr lang="en-US" sz="2600" dirty="0" smtClean="0">
              <a:latin typeface="Georgia" pitchFamily="18" charset="0"/>
            </a:endParaRPr>
          </a:p>
          <a:p>
            <a:pPr marL="292100" indent="-22225">
              <a:lnSpc>
                <a:spcPct val="80000"/>
              </a:lnSpc>
              <a:spcBef>
                <a:spcPts val="300"/>
              </a:spcBef>
              <a:buClr>
                <a:srgbClr val="A04DA3"/>
              </a:buClr>
            </a:pPr>
            <a:r>
              <a:rPr lang="en-US" sz="2600" dirty="0" smtClean="0">
                <a:latin typeface="Georgia" pitchFamily="18" charset="0"/>
              </a:rPr>
              <a:t>electronic </a:t>
            </a:r>
            <a:r>
              <a:rPr lang="en-US" sz="2600" dirty="0">
                <a:latin typeface="Georgia" pitchFamily="18" charset="0"/>
              </a:rPr>
              <a:t>as a </a:t>
            </a:r>
            <a:r>
              <a:rPr lang="en-US" sz="2600" dirty="0" smtClean="0">
                <a:latin typeface="Georgia" pitchFamily="18" charset="0"/>
              </a:rPr>
              <a:t>DVD</a:t>
            </a:r>
          </a:p>
          <a:p>
            <a:pPr marL="292100" indent="-239713">
              <a:lnSpc>
                <a:spcPct val="80000"/>
              </a:lnSpc>
              <a:spcBef>
                <a:spcPts val="300"/>
              </a:spcBef>
              <a:buClr>
                <a:srgbClr val="A04DA3"/>
              </a:buClr>
            </a:pPr>
            <a:endParaRPr lang="en-US" sz="2600" dirty="0" smtClean="0">
              <a:latin typeface="Georgia" pitchFamily="18" charset="0"/>
            </a:endParaRPr>
          </a:p>
          <a:p>
            <a:pPr marL="292100" indent="-239713">
              <a:lnSpc>
                <a:spcPct val="80000"/>
              </a:lnSpc>
              <a:spcBef>
                <a:spcPts val="300"/>
              </a:spcBef>
              <a:buClr>
                <a:srgbClr val="A04DA3"/>
              </a:buClr>
              <a:buFont typeface="Arial" pitchFamily="34" charset="0"/>
              <a:buChar char="•"/>
            </a:pPr>
            <a:r>
              <a:rPr lang="en-US" sz="2600" dirty="0" smtClean="0">
                <a:latin typeface="Georgia" pitchFamily="18" charset="0"/>
              </a:rPr>
              <a:t>fiction </a:t>
            </a:r>
            <a:r>
              <a:rPr lang="en-US" sz="2600" dirty="0">
                <a:latin typeface="Georgia" pitchFamily="18" charset="0"/>
              </a:rPr>
              <a:t>as a movie </a:t>
            </a:r>
            <a:r>
              <a:rPr lang="en-US" sz="2600" dirty="0" smtClean="0">
                <a:latin typeface="Georgia" pitchFamily="18" charset="0"/>
              </a:rPr>
              <a:t>or</a:t>
            </a:r>
          </a:p>
          <a:p>
            <a:pPr marL="292100" indent="-22225">
              <a:lnSpc>
                <a:spcPct val="80000"/>
              </a:lnSpc>
              <a:spcBef>
                <a:spcPts val="300"/>
              </a:spcBef>
              <a:buClr>
                <a:srgbClr val="A04DA3"/>
              </a:buClr>
            </a:pPr>
            <a:r>
              <a:rPr lang="en-US" sz="2600" dirty="0" smtClean="0">
                <a:latin typeface="Georgia" pitchFamily="18" charset="0"/>
              </a:rPr>
              <a:t> </a:t>
            </a:r>
            <a:r>
              <a:rPr lang="en-US" sz="2600" dirty="0">
                <a:latin typeface="Georgia" pitchFamily="18" charset="0"/>
              </a:rPr>
              <a:t>nonfiction as a street </a:t>
            </a:r>
            <a:r>
              <a:rPr lang="en-US" sz="2600" dirty="0" smtClean="0">
                <a:latin typeface="Georgia" pitchFamily="18" charset="0"/>
              </a:rPr>
              <a:t>map</a:t>
            </a:r>
          </a:p>
          <a:p>
            <a:pPr marL="292100" indent="-239713">
              <a:lnSpc>
                <a:spcPct val="80000"/>
              </a:lnSpc>
              <a:spcBef>
                <a:spcPts val="300"/>
              </a:spcBef>
              <a:buClr>
                <a:srgbClr val="A04DA3"/>
              </a:buClr>
            </a:pPr>
            <a:endParaRPr lang="en-US" sz="2800" dirty="0" smtClean="0">
              <a:latin typeface="Georgia" pitchFamily="18" charset="0"/>
            </a:endParaRPr>
          </a:p>
          <a:p>
            <a:pPr marL="292100" indent="-239713">
              <a:lnSpc>
                <a:spcPct val="80000"/>
              </a:lnSpc>
              <a:spcBef>
                <a:spcPts val="300"/>
              </a:spcBef>
              <a:buClr>
                <a:srgbClr val="A04DA3"/>
              </a:buClr>
            </a:pPr>
            <a:r>
              <a:rPr lang="en-US" sz="2800" dirty="0" smtClean="0">
                <a:latin typeface="Georgia" pitchFamily="18" charset="0"/>
              </a:rPr>
              <a:t>Visual </a:t>
            </a:r>
            <a:r>
              <a:rPr lang="en-US" sz="2800" dirty="0">
                <a:latin typeface="Georgia" pitchFamily="18" charset="0"/>
              </a:rPr>
              <a:t>messages are everywhere: </a:t>
            </a:r>
            <a:endParaRPr lang="en-US" sz="2800" dirty="0" smtClean="0">
              <a:latin typeface="Georgia" pitchFamily="18" charset="0"/>
            </a:endParaRPr>
          </a:p>
          <a:p>
            <a:pPr marL="292100" indent="-239713">
              <a:lnSpc>
                <a:spcPct val="80000"/>
              </a:lnSpc>
              <a:spcBef>
                <a:spcPts val="300"/>
              </a:spcBef>
              <a:buClr>
                <a:srgbClr val="A04DA3"/>
              </a:buClr>
              <a:buFont typeface="Arial" pitchFamily="34" charset="0"/>
              <a:buChar char="•"/>
            </a:pPr>
            <a:endParaRPr lang="en-US" sz="2600" dirty="0" smtClean="0">
              <a:latin typeface="Georgia" pitchFamily="18" charset="0"/>
            </a:endParaRPr>
          </a:p>
          <a:p>
            <a:pPr marL="292100" indent="-239713">
              <a:lnSpc>
                <a:spcPct val="80000"/>
              </a:lnSpc>
              <a:spcBef>
                <a:spcPts val="300"/>
              </a:spcBef>
              <a:buClr>
                <a:srgbClr val="A04DA3"/>
              </a:buClr>
              <a:buFont typeface="Arial" pitchFamily="34" charset="0"/>
              <a:buChar char="•"/>
            </a:pPr>
            <a:r>
              <a:rPr lang="en-US" sz="2600" dirty="0" smtClean="0">
                <a:latin typeface="Georgia" pitchFamily="18" charset="0"/>
              </a:rPr>
              <a:t> </a:t>
            </a:r>
            <a:r>
              <a:rPr lang="en-US" sz="2600" dirty="0">
                <a:latin typeface="Georgia" pitchFamily="18" charset="0"/>
              </a:rPr>
              <a:t>street </a:t>
            </a:r>
            <a:r>
              <a:rPr lang="en-US" sz="2600" dirty="0" smtClean="0">
                <a:latin typeface="Georgia" pitchFamily="18" charset="0"/>
              </a:rPr>
              <a:t>signs</a:t>
            </a:r>
          </a:p>
          <a:p>
            <a:pPr marL="292100" indent="-239713">
              <a:lnSpc>
                <a:spcPct val="80000"/>
              </a:lnSpc>
              <a:spcBef>
                <a:spcPts val="300"/>
              </a:spcBef>
              <a:buClr>
                <a:srgbClr val="A04DA3"/>
              </a:buClr>
              <a:buFont typeface="Arial" pitchFamily="34" charset="0"/>
              <a:buChar char="•"/>
            </a:pPr>
            <a:r>
              <a:rPr lang="en-US" sz="2600" dirty="0" smtClean="0">
                <a:latin typeface="Georgia" pitchFamily="18" charset="0"/>
              </a:rPr>
              <a:t> books</a:t>
            </a:r>
          </a:p>
          <a:p>
            <a:pPr marL="292100" indent="-239713">
              <a:lnSpc>
                <a:spcPct val="80000"/>
              </a:lnSpc>
              <a:spcBef>
                <a:spcPts val="300"/>
              </a:spcBef>
              <a:buClr>
                <a:srgbClr val="A04DA3"/>
              </a:buClr>
              <a:buFont typeface="Arial" pitchFamily="34" charset="0"/>
              <a:buChar char="•"/>
            </a:pPr>
            <a:r>
              <a:rPr lang="en-US" sz="2600" dirty="0" smtClean="0">
                <a:latin typeface="Georgia" pitchFamily="18" charset="0"/>
              </a:rPr>
              <a:t> </a:t>
            </a:r>
            <a:r>
              <a:rPr lang="en-US" sz="2600" dirty="0">
                <a:latin typeface="Georgia" pitchFamily="18" charset="0"/>
              </a:rPr>
              <a:t>television news </a:t>
            </a:r>
            <a:endParaRPr lang="en-US" sz="2600" dirty="0" smtClean="0">
              <a:latin typeface="Georgia" pitchFamily="18" charset="0"/>
            </a:endParaRPr>
          </a:p>
          <a:p>
            <a:pPr marL="292100" indent="-239713">
              <a:lnSpc>
                <a:spcPct val="80000"/>
              </a:lnSpc>
              <a:spcBef>
                <a:spcPts val="300"/>
              </a:spcBef>
              <a:buClr>
                <a:srgbClr val="A04DA3"/>
              </a:buClr>
              <a:buFont typeface="Arial" pitchFamily="34" charset="0"/>
              <a:buChar char="•"/>
            </a:pPr>
            <a:r>
              <a:rPr lang="en-US" sz="2600" dirty="0" smtClean="0">
                <a:latin typeface="Georgia" pitchFamily="18" charset="0"/>
              </a:rPr>
              <a:t> buildings </a:t>
            </a:r>
            <a:r>
              <a:rPr lang="en-US" sz="2600" dirty="0">
                <a:latin typeface="Georgia" pitchFamily="18" charset="0"/>
              </a:rPr>
              <a:t>we inhabit </a:t>
            </a:r>
            <a:endParaRPr lang="en-US" sz="2600" dirty="0" smtClean="0">
              <a:latin typeface="Georgia" pitchFamily="18" charset="0"/>
            </a:endParaRPr>
          </a:p>
          <a:p>
            <a:pPr marL="292100" indent="-239713">
              <a:lnSpc>
                <a:spcPct val="80000"/>
              </a:lnSpc>
              <a:spcBef>
                <a:spcPts val="300"/>
              </a:spcBef>
              <a:buClr>
                <a:srgbClr val="A04DA3"/>
              </a:buClr>
              <a:buFont typeface="Arial" pitchFamily="34" charset="0"/>
              <a:buChar char="•"/>
            </a:pPr>
            <a:r>
              <a:rPr lang="en-US" sz="2600" dirty="0" smtClean="0">
                <a:latin typeface="Georgia" pitchFamily="18" charset="0"/>
              </a:rPr>
              <a:t> </a:t>
            </a:r>
            <a:r>
              <a:rPr lang="en-US" sz="2600" dirty="0">
                <a:latin typeface="Georgia" pitchFamily="18" charset="0"/>
              </a:rPr>
              <a:t>clothes we </a:t>
            </a:r>
            <a:r>
              <a:rPr lang="en-US" sz="2600" dirty="0" smtClean="0">
                <a:latin typeface="Georgia" pitchFamily="18" charset="0"/>
              </a:rPr>
              <a:t>wear</a:t>
            </a:r>
            <a:endParaRPr lang="en-US" sz="2600" dirty="0">
              <a:latin typeface="Georgia" pitchFamily="18" charset="0"/>
            </a:endParaRPr>
          </a:p>
        </p:txBody>
      </p:sp>
      <p:pic>
        <p:nvPicPr>
          <p:cNvPr id="23554" name="Picture 2" descr="http://thebigfatindianwedding.com/wp-content/uploads/2011/01/Styles_of_Sar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762000"/>
            <a:ext cx="31242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980728"/>
            <a:ext cx="871296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600" dirty="0" smtClean="0">
              <a:latin typeface="Georgia" pitchFamily="18" charset="0"/>
            </a:endParaRPr>
          </a:p>
          <a:p>
            <a:r>
              <a:rPr lang="en-IN" sz="2600" dirty="0" smtClean="0">
                <a:latin typeface="Georgia" pitchFamily="18" charset="0"/>
              </a:rPr>
              <a:t>Films can be read as texts</a:t>
            </a:r>
          </a:p>
          <a:p>
            <a:endParaRPr lang="en-IN" sz="2600" dirty="0" smtClean="0">
              <a:latin typeface="Georgia" pitchFamily="18" charset="0"/>
            </a:endParaRPr>
          </a:p>
          <a:p>
            <a:endParaRPr lang="en-IN" sz="2600" dirty="0" smtClean="0">
              <a:latin typeface="Georgia" pitchFamily="18" charset="0"/>
            </a:endParaRPr>
          </a:p>
          <a:p>
            <a:r>
              <a:rPr lang="en-IN" sz="2600" dirty="0" smtClean="0">
                <a:latin typeface="Georgia" pitchFamily="18" charset="0"/>
              </a:rPr>
              <a:t>Images should be interpreted just as we would read the imagery in a written passage</a:t>
            </a:r>
          </a:p>
          <a:p>
            <a:endParaRPr lang="en-IN" sz="2600" dirty="0" smtClean="0">
              <a:latin typeface="Georgia" pitchFamily="18" charset="0"/>
            </a:endParaRPr>
          </a:p>
          <a:p>
            <a:endParaRPr lang="en-IN" sz="2600" dirty="0" smtClean="0">
              <a:latin typeface="Georgia" pitchFamily="18" charset="0"/>
            </a:endParaRPr>
          </a:p>
          <a:p>
            <a:r>
              <a:rPr lang="en-IN" sz="2600" dirty="0" smtClean="0">
                <a:latin typeface="Georgia" pitchFamily="18" charset="0"/>
              </a:rPr>
              <a:t>The film's plot, acting, genre and socio-political/historical context are the first things that are read.</a:t>
            </a:r>
            <a:endParaRPr lang="en-IN" sz="2600" dirty="0">
              <a:latin typeface="Georgia" pitchFamily="18" charset="0"/>
            </a:endParaRPr>
          </a:p>
        </p:txBody>
      </p:sp>
      <p:sp>
        <p:nvSpPr>
          <p:cNvPr id="20482" name="AutoShape 2" descr="http://filmsouthasia.org/beta/wp-content/uploads/2013/02/01neros_guest_0.jpg"/>
          <p:cNvSpPr>
            <a:spLocks noChangeAspect="1" noChangeArrowheads="1"/>
          </p:cNvSpPr>
          <p:nvPr/>
        </p:nvSpPr>
        <p:spPr bwMode="auto">
          <a:xfrm>
            <a:off x="155575" y="-1790700"/>
            <a:ext cx="287655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84" name="AutoShape 4" descr="http://filmsouthasia.org/beta/wp-content/uploads/2013/02/01neros_guest_0.jpg"/>
          <p:cNvSpPr>
            <a:spLocks noChangeAspect="1" noChangeArrowheads="1"/>
          </p:cNvSpPr>
          <p:nvPr/>
        </p:nvSpPr>
        <p:spPr bwMode="auto">
          <a:xfrm>
            <a:off x="155575" y="-1790700"/>
            <a:ext cx="287655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2"/>
          <p:cNvSpPr>
            <a:spLocks noGrp="1"/>
          </p:cNvSpPr>
          <p:nvPr>
            <p:ph idx="4294967295"/>
          </p:nvPr>
        </p:nvSpPr>
        <p:spPr>
          <a:xfrm>
            <a:off x="457200" y="620688"/>
            <a:ext cx="8229600" cy="827112"/>
          </a:xfrm>
        </p:spPr>
        <p:txBody>
          <a:bodyPr>
            <a:normAutofit fontScale="32500" lnSpcReduction="20000"/>
          </a:bodyPr>
          <a:lstStyle/>
          <a:p>
            <a:pPr algn="just">
              <a:buNone/>
            </a:pPr>
            <a:r>
              <a:rPr lang="en-US" sz="9800" b="1" dirty="0" smtClean="0">
                <a:latin typeface="Georgia" pitchFamily="18" charset="0"/>
              </a:rPr>
              <a:t>		How to read an audio visual text?</a:t>
            </a:r>
          </a:p>
          <a:p>
            <a:pPr>
              <a:buFont typeface="Georgia" pitchFamily="18" charset="0"/>
              <a:buNone/>
            </a:pPr>
            <a:r>
              <a:rPr lang="en-US" sz="5500" dirty="0" smtClean="0"/>
              <a:t> </a:t>
            </a:r>
          </a:p>
        </p:txBody>
      </p:sp>
      <p:sp>
        <p:nvSpPr>
          <p:cNvPr id="26628" name="AutoShape 2" descr="data:image/jpeg;base64,/9j/4AAQSkZJRgABAQAAAQABAAD/2wBDAAkGBwgHBgkIBwgKCgkLDRYPDQwMDRsUFRAWIB0iIiAdHx8kKDQsJCYxJx8fLT0tMTU3Ojo6Iys/RD84QzQ5Ojf/2wBDAQoKCg0MDRoPDxo3JR8lNzc3Nzc3Nzc3Nzc3Nzc3Nzc3Nzc3Nzc3Nzc3Nzc3Nzc3Nzc3Nzc3Nzc3Nzc3Nzc3Nzf/wAARCACeAOwDASIAAhEBAxEB/8QAGwAAAgMBAQEAAAAAAAAAAAAABQYCAwQHAQD/xAA9EAACAQMDAQYEBAQEBQUAAAABAgMABBEFEiExBhMiQVFhFDJxgSORocFCUrHwBxVi0SQzcuHxJTRDU8L/xAAaAQADAQEBAQAAAAAAAAAAAAACAwQBBQAG/8QAJxEAAgICAgICAQQDAAAAAAAAAQIAEQMhEjEEQRMiUQUjMnFCYYH/2gAMAwEAAhEDEQA/AF5OtMvZmLvtRt42wAzjOfSl63Xf1pj0qIh1ZeCMYofjJWRlqO52UlIYiWwEQVjtdTjuJDtBxnANAdM+P1KMRSzMY167v75o61mtpaEx53KOCaS5boepQG5bE3sqvywz6VkeG8eZts6pAfLHND7bULiRh3jrgdQK3DVrVWCvJg9OATWrkBNGaGBnhtmto5JhKWcDI3dMelcc7e6pJqWqePIEQKBfSu0Ty29zaOolUKV9eQa4f20tDbXxPzEjJJrGQFgRMfqKzDrVsLBV6ioyDKAiqQaYeompbI3WsUx5NXu3FZpDWINzVlUo27Pda8A86ncvIwh3jGF8PHWoqDinrDnoNWKxxxxUAMmpdBWmYZ6WJGDV9jD3kwDfLVQX1ox2etjNdlCOnNEgtqgsaEatAt1igXBomyNLIEjGWJwBVVtEIY+mOKtv7m3sLZQHVr64JWJCc7B0LY8/TPTNXE8Vk4FmDL/WLGyvJLFbdZxGuZ7jfg5/084AHrSg3aF4pj8AojUZG4/Mw9CaIdtohBevGsUNqIohlIyGyfUt0J+gx15NKKIZpcA4Hrnmo2YsZUigCbrm7udQJefr5cZx7VSkM0m04JHkAv61dERHhSOh60WsF5XGNw6gjIIqjH43PuA+bgIGkhm7tmZcbuC2M5Pr7V7FF3oWOZo4xglWP09ce1PdraJdgKEVj0K4xmisPZKxuOGgIUjGM5Apj+IF9xS+WT6nOYZEik3xy+BvniI5Jx5etEDKnc5XkEcGmTUeyEUMbGBmjKdGHODnig/wr2OrCzvoge+G5Gz54/oaD4mQ0Tqb8qvsDYgf5hnOea0xjwDFWanHFDJth4H8vpX0S4QUgp9zG3q4VsICwB96cuzOni5vIlkXC9c0C0u33GNV6sRiupadosdhFGYiTIo5Pr60rNpdQVXkbm+0tI7YYjGBVlzjumB6YqStgeKsWp6taWEZNzIFz0XGSftUtqBUpNARTu7lopn2ZAB6Vt07WLRLZu/4cHzGc0YihstQsjIiowcdR5Uq3WmGPcYiSAeABmhPBxxOjJiGU3BGvay8Vw09sCF9+hpTubxtSMjXDBpPYUf19u8gMQjIK/Nxgikp5ltrk5YAH1oitHU1WJlbLgFSeayOdpxV9xcRGQsjA59KrYxuuaYqEzSDKWYYrPJ51a+B06VHG4UVcZ4S3UVULZ7ST+FyT0zVPAU1q1FixtlUYQR4BxwayqMkivKYXqfIOamFB4qHSpoj5BPA96OiZ6TfhRxTD2S29+XY48qAyjwZ9PSjehMsVs7+dHh08W/UcNe1PRdMEMDtM8xUM5iXIAPuf6UsaprUN8H+DWKN7nwNLIx4UYAU+w/QfWheq3K3UQbAZs7Dnrx/uKAlnjBjLZRyM7j096YznlRhpjHEGF9XvcR7GkLd4QQ4JyQFwAMknzNC7eMDlfbk1VdblfYzBigC5ByD9DRmysP/AEXv5MjdIDnHlXsS8nnnIRZlWMuBjGevWi+lw946nJHl+tDU2RvmFJCcfMCAP1rXa6lLAw3RrjOfm86vR1WSZFLDUc9LTZNJImSU4HHWnLTAY40O0HcoJ8XrSZ2c1aF3Erjwt4XHofamq31BIe8Xgqr+AgdQa9lbl1EoOJoy64gDMyyDCpICQPMGkv8AxDjeK604oviRm2kD+XH6c013eq20MjERyvK4H4YX79TxS720uEvTpTGGWBluChEg2khlzkHoeRSmsrG46DRCZZ3viJVOc5NE0UbRW1lhTUh3gHiHJr6e3XvW7s4Xyr3wgbjDlvUYtHAWaEt8oYE/nTxqPbLTNMijNy5LHgqnJpHhSRIiUHIHFLWtNF8d4mJY/MM1Nkxcq3DRyvU6qf8AEPs6zIgu2ywySYiAv1pL7XdqLbVb0tYkmNF2qx4z60p3KQywlVGDjjmhkSyxMQ5O0dKQfFZWDEwy/wAgqdS7KdqbSw0qSK8kKupJUfzD2pg0vtj2edU7y7jhkb/7FIwfTOK5hp9qk2lSXg5KnFX2qoYy2xc+uK1fDV35XA+bh6hv/EPtDpMs/eWUiyv3e1io+c+tc7i0i5v5GmnbulbkBhzR/TtNj1XtQUlA7i0gMzjHB9Kqe77+7kZBxnAx0xTU8dee5jZNWJltuzAlTHf4Nb4eyUaLmeZmHopxRazDZQkYzRi3AmI4HHFXDDjHqTHM5nPdZ7OS2MZmgfvoQMkfxL/uKCRjg859xXYp7DvFYbARjpiuVa5brp+qXFuBgZyoPlmpfJwgbWPw5C2jMd/cd5JCFyAiYx71WhqFwd0428r61Lp0qJRKq1PSec9aKzSxXFjGiABh1oQhJzjkimrsNor6jcCedP8AhYWy2T1NUYzXcBx+INkj2WYGOcdautxJ8EwiBJ88CjfbF7aa52WigKg2sR5mtdndWmm6SkKxBpXA5xRheT36i2ahAugaJJMZGuog8ZRiF9Tjj96XNSiRbyWKNs7WIXd1rp2jskneMDglen3rmeuqq31zlW5lI98etbmAU1NwuW3IJbpMs5fIVI2ZGzjcQUGP1ptu/h7Xs3FCzAs+Cq58h/5NCLAxTLZLIMqVcOT55kib96K9sdN7q9jHiCGIbAPSmYVAWxBym2qL9nHdXsknwsQKoDudjgDjp9ax3vxMMzRyEBlHpRSytJ4G3W7FWPUZxn/etmoWtxdWuLh1yBwdo3Y9M9aW+PMW11GDJjEFaJqEkdwACSrfMPeutabbR3Oki5/0g9euB51x+xg2TMAG46H3rq/Y6dptFurcHL7CVJPqDVGMHjuT5QL1Fi51W/ubieW0KCK3H4kpXIByBgfnV0uvzXthJp+oRKtxDJBNGwPDZYAEemQaNaDpfwdpNA6d/E+7vElUeeMjj6Vk17QE/wAvutU+SRDExQdAqyL+xJpV5i5Dfxhj4goruAu4ZyGkB3dfpU5on39T0Fa7yRYIMkcgVTHL3kat6iqwB1J+RjTbMu0/SkDXcHV5QSKdNxt42Yn5RXNtTvWuNSlfzDYqPIalKC5tRivzMMDpzWRLjvL7BICgetUvc5AGax4kE+5QaAsa1GKlRgh1CSO2ltoZAFJORWeW4uw+YpdrJ0B86GwyMrN65rYZ8xvLjlR+dYCTMK0YT7J3bSazKHLCa4jKHnjFaQlvpl3PDcOpdHIODmhXZDUQvaK2klUAPlTx7GrXtjdapcSHbIJGYOGPvW42b1MyKLoxp0jUrOVwFdeeOvSmaxMLTsy5EaDO71rl0tkmnXq9yzhR0yeprpfZieO6sVR8AkYJqxWJG5IwAOppGt6fFKYe9Ukddo6Uv61p9rd3RnREKOme8x5UZGlRw968TgMThj6igGv3y2eoJa7itsYuAB55oKPuEKGxOe38ajU3iiYbd3hOelZ7uB7WTYxyTyatvzt1N8fz5H515qsha9yf5RXPA7M6A9CE+zLWJdvjo97/AMIxmnNNZS2sRZ2id3u88YwKSuzSLJdeMYo1PbyO5eNsBeKoSyQKiclDdy+WOJ7qNJ87HPJ9aF6txfbYWIVMVZdXrw913mCVNYJrkT3hcdCKeK5biQLFx57P3CJHGSRl9q8mkHtbGYtduE9yT96ZtEJee2QZ+dSOfQj9yKAdtgW7QznGMKOPX3qfOQTqMwCjPdEkB+HRFy3dykHHH/LiP9Vx9qO9r3Zre0M2A6rjhfKl3suwN+kZ/ht3cD18O39qOdtLrd8NGMZ7tSabiP0g5B94Hsbsowy7YHHzUX74TW5QMf3pYiVg27d9qKWd0UIz6U7G9dwcifiUSbFuxGWCgDJLHFPHYPU7YXTxmeMEjHJ60h39s1zIXBIJ9K2aDoVzNeQJvaGNwSGGc8f0rCWugNT1LVkzs3cIFWRAucY4GaBds70Q9nNRUlRuh2DyyWIGKJaXa/5ZYx2u5mwvzOxJJ8ySetJH+Jlw6QwQKWG6TcQPYHrWN9VgILbUC6/fu8ncWwGFPJ+9Doru8iXbt8/SqXmUxeD5tx+tWKW2jzryEH3G8aFRi17XokgeK35c5Bx5UhuxeVnPUnmr55iyHPnVVsu49M1K55MBKEXismg881vRAIt2ecV4LYCPcy1EtmM4/hFMxjgDcBjZmRCd7Z5OascstvIdxA6Yr23jJO41LU07qH/qpZBq4V7qD4JnhmjkU4Mb7hRl53gvS24hXw2R780C861id3hjLcsg2/alY2ow3W4xXrm9tVKuC6njJo52Sn1JYu6aJAueHLDH5UrWBimhYbiHIxx9adNHFkLUQiEhmHzEHOfXNWcjogSSgLBNRpkbEKxlwWHXHrXP+0kjT6pKkhyYlAxTauNOtAHkaZgPmY81zO+1Fp9VuJg3Dv1+lMysFAuLxAsTUxLGZ77Y3HjHWo6syvett+VcAfWqpZGW47xW5znNVuxZ9x5JOcVzVbZE6AELWe6OPfHnOfLrTBp9pcJb9/cybUPO0nmqdB0zFkLmeQKOqih2q6lK7FGJEYPAHnV+MBRykrjmannaSSElO5fOOtDrcOELr5VXdssm1gOtbbOI9y3J+lYV5vqF/BKjd2E23Ss8g8UZBH2Zf7+1D+3+nyR3k12FG0gAn3z/ALYrV/h4+2a7iPXch/Un9qatVtodTgkWdAySKQwHoeMj7Y/KlOPUwEK05t2IQS9pLePya1mBz0HhardcmE3dgt4kXYwPkV4xVvZ+zfSu2UcEni7uC4AfqGHdyEH9BQ+/mhupWmRhuY+Nff1FFh0pnsm2lCkZwKmr7OT+VUq6L4VwT617ycZpmplTTFeTMyrDblueM8UwWWrapYwRzm1SSOM8YXnnGR+opetZ5opQYWYEHPSm7RdV1HcEkiQg/wAWzmtAc9GCxUdiM9jrcesafDJGkkcqHxJIpUikz/EeYSy238RQEZz7U63VzDFbJPISNqZYkelcp127kvJ3dzxlyoz04zRZBSVF4tvY6g6Fiudx860iYgYqooAxBHmf616yAnjIpKAgSo1MsqkRjJFa9GVWkYvwqjNZLhNsa7j51fbyKtqdvU8VKp3GnYmua6MrELwueK8ii3ZJrCkm0hcZJOKM20akgH0qhG5RDipNLTdGuysfaBdgjQ/wjJo3bp3YJzkUA7QOWnYknGKLKKQxeIkvApNXW74BFU1OIZY1EJdN1pcm3mV1GcHpTxpPau1hRQ8GT6YzXPdpyMUwdmrZLmYMxqnC5BqS50FXHqa9/wAyUyKu2MKc8e1cqkIE8oBON58veupxxqkDBOm01ziyjE95LERkljjP1p/kjQEV4x7Mwc7unPpW20ginZkc4YCoyAQ37Bh8pxUrOULf5JGDUOGvkoyxj9LENx21yYFijl3RgdM1lnsy7bX6r1olBmLLJgCpvPFLlTH4/XFdQ4xVCRczcW7iFQwH8tarSUxx+Idai8X/ABLArg5rRJbkxqFPOelAgYHUNm1RhnscRBqUr+T7SPz4/rTnEc2ZUckJn9K5/p87206Ivzb1OfoD+5FO0MgeMxb9rGFufTjH6UvIKNzOzFm0G7X2vy2URWgHuTbykn6cUn3JBdiPXrTlaqsNnkNv/GUsy8jcYbgEZ9vCP/NJMjZcj3oANahjuQ3Y6YFXRy4AB6VUU5FWLHnqKyyIwgTfZ3QjcHqKbNE162VlR1wM4zSha2aOchefqaYoNNt7S37wR7pQpJJyceeapxFqk2XhcI9qtW+KsHSDJWNM5HmfPPtSJId6Z9M+f+k0cnYxxqhHgZdv2/smsV/ai0sogx8ZJ/oaSWZruOQAUJWkQZQxHOKkYsHhajDNiNQepAI/KpfGqvFGHRVBJmMjXMvwktzMsKcsTge1atS0aO27qJHxJjLgeVMFnDb2Sy3kgG5R4QfWgd7OzFppG8TEn6UlsYU7mhyw1A13H3DBQ26iFpcAleRQqaRpZCT0rfE8YRBt5xSVajGOpI3GJJlMBwMtilfV3V5yCMmmPT1SGIy3XgXHAPU/ahV6IZpGNvCFyclm609gXGojH9TuAhG3nW6JIYrQs4/EfoPSrDCB1qvuSTz0pfx1KC4Mt+FZ7TetFeysMguM81r0e1Elm3GcCtmlRfDu2Rg01cdEGStlu1hlyVt5R18Nc4s5u41MSldw7w5B+tdKwDayFvNcVy+4zFdSA9RIf60zP/iZnjb5CMN1okd1I00M2xmbO1+lCp9MubW5XMZbn5lHBptgCy2iNjBIH3r5I2jOVOR6U0+IhPIagDyWGjMaNJNEm6P5RUCYgwOMMDRd4u+TwnY3l6UAvbeeCbM6kL5MOlGfoIKnkZnvBi63DzrTBNgHNZwiu5LHgetE9ItPi3JTBRDlmPQD3NAO4wiRJXTykrqDcTLleflFMCyCxAkvsYaJd6eezGCT6daC3moWun3rXUSLPc9O8cZCD/SPI+5oPeanJcpJK5LM6tndznPl+tLyA1DVTdzVqbrawyiJ9xEgYMGG3bhxwOvQg0t8biAeM0eRr+/0SO2Vt0EeGAK9MGTzOM/n/SgSkHDYIB55rneNkLFlP5l2bGFCmaVXKA1OJNxUVdZRGXwqNxPlW6CxeKZQ6n6VfxuRF61NNlbrEiFwdz9PpRi4UvAVx5AYqm3h3sMjheleXrXHeoloQZkjZ9pHhfBHB9D6EVSuhJG+zSL2wkRQygYWgOrp3jxo2cg4H5GjEWoJchCMgMMjI/T2NZ7rm9tirvGBFKWZADx3bZB9utKz5UGImVYMb/KAfcCQJsQM3KlRj8qqaFixOa1OFVYlSQSKYkfIPqMkfY8favWQk5A4xUiIHXl6lLsVaoY1Fd1mHBJxg0r3M5fOc8eVMyOJrF4z1AxSldxujtkYGeKZnOgRFYB6M8ijMsixopZm6AUz2llFp0ay3O2W7I8MR5Ce9U6bLb6Hpgu2i36jcrmPI/5a+tDY7meSUuzZJPJpONBdmE7H1CMizXMxabLNnj2qTWbbTtGKla3rIBvXn1xW4XkTKeeT5VcoEjZmuBzaFfmUk+1Qe1fbv24WjIsmkPeB8HyWr47OaSJo3UAAHGawpN5yzsqA0Lrip6mTBOMDAJ8qn2NgPxc8DHBBq7tFEBd2iebPihEw93Nbxs1ko6E4JpA13TzZ3zluRJ48eldXa2RAFfG3b1NJfafSp7yRriNgyopG0VuReS1Nwtxbcj2ZvI7izELNmROMUbFmNu88KPPNJvZqX4HUysyjLL0NNdzcvKCpIVR5DypmJ2ZYGZQrSq4kjjyq5f6VhuLmKOBheSgRnornnPsKMRWAEXeyZRSPPg/WhV3b2Z3CKCOQnq7eJj9Sf2xTQGYUJi17ilc33EkcedpOMng4rNBfXFuCsUrrGxyyA+E/ail9parloBhj0Q80IkgIztU8dVPUVzs2PLjazOnibHkFLNgue/XJ/Sq84O0efArFG5Rs8j1Fa0XeMeZp2N/kH+4LLxhG1ayfTvhMSpcCQytKWGzGGzx16Y++aFRkEBBgH0zW+zu7jT5VmtmVZV6FkDZ+uaxW4WORd446Dz4/v96gGJsOUt6Ma2TmgH4h/sqUN8AwBOMc00vCo8ZAOKV9ARYdYjAOUc4B/wB6bb4GFGJHArqYyCs5ea+cjDF+AXArHaTbu0CRqMgReI+nJ/7UbtFVdPjc8g80taGssuvvc8FRKI8Z9Q2R+QWj9f8AYvsn+piv4lttSvLZVGzd3ige/wD3z+dStppJrmK0XGHilWRioO5dp/XGat7UwyW2pxXhGYpPw3PpnkfrWVJvhn71VydrKG3Y2nHB9xxz54ziuZ5qlSw9Gd/wmXLgU+xN7aGt7p1ndadMkv4IUg5Ukgnjqf60IkjeBjHKhRx1VhginjRLXbp0cKkkwxbHBbd7jnz4NXxiK4QPNEjsOMsoJ4q3xMI+BanJ8nPWZriDptwC4Un5utD9WBfUEhC+EsB9c1ZbxSrtlQE89B5UTurKWSS3ue6YBPESfapg946McBTWIF1afvdQcZyI8Rj6CvopUAGawSOXmdj1JJz96sUZ8iazG0N1ENxzRMuCcVW5yfAwoaHI4OaujfIwvX0qi9ScpRhvS9SkjbE2WXyphhvIJQckDilizCOArda3JbP3g2k/SiDGJZRcZNJhijvVkhcAnr71l7TSrFe2cpHCuTWawjmhlV1zkZojrFul1BCW5YnkGvQahJbhJ4g0rYX0FQmmthE6RxE7lxnFV6ZYCUbdwGPM0QGkRDrKc+prSw6mhT3EGXTXj1yFgjNv6KBz9MU1T21rocSzXwWS9YZjh6iP3Pv70bi0+10qJtXuSskyKy2+49PU49f+9IGrX0l3ePM4LbjwaLEORNdQ29X3L7vUprpxvYHPVc1SkSuvJK+g8qotw5G5QM1shTvGAOc+lXKKGpO7epQ8JHg2dR+dDNU0490bmL5o1yyj+IedN9lZ9/8AhPgHoCapvrNrfK8HAwcdMVj8cgKGeR3xkOJziSJSxI+UjNW6fC08/dBgG8vrU7qMQTyQjkRyFR9Oo/SqUDKwkjO1x6eXvXCDHFk/qd4r8iWPcY7PS4HQ7mLSDr7Vi1LR2hPeKfCefD1X+/79Qb0++j1C0RnQCYDYxHHPX963wQQTeCdyvkeK6jLjyJc4/N0cgxUsZZILmHaqpMDkMw8D+4PX1z/eHK7u47yy3N+HIQCVJ4+x/s1kfTIbGYC4UXFhK3jOOYv9Q/v+lbZezMhj22N6yowwySeJTnpUqq6aSMch6uWyXsUWiQqjDeVIGDn18hyaC2jyaZdWLvF+E0iliTy3Ocn38/zo1pfZ14Ti4uGKbtpWPIBHp7fatGu2du0kECKo2hmAA6AKf3x+dGhYkcvUWVA6letWUd1od/IeU7hnU54BHIxSTtzDz9vUV0LV41i7J3QTIzbE4+1IJI6HpileWbInS/S1oMI89nDDb6ZE0USJ3kQZ9oxubGCT71b8LExLOxUnyFCtAlMulW6YJ2lkY+nOf3olJfIrFdvT0q3FpBU5fkD9xgfzOdafqqIVAGFHU1ql1fvFdDJncCAKE6Npb39wYRKEx54rbe6GLLLSTF9vPFfPHx2d+VzsfIFHGoDUeI58qvibaeKzs2ZWI4B5xU0VpCAGxVa2uooi5pmlTaM9a8glDNgVluYyoA3V9bOY5AetEMhuAUBEPWrCNgW6Zpjtdsu1k6Ypes9syDcK3WcrwzhAcjPFVqdSJ+4zwW+cYIzXlzEY2XJGKnaZZVbPNeXwIXJNae4NTZp84SRTximGHZchFHVmwKTYZCNpo7p9y4t7mUHmOI7fqTjNCy3CUwT2y1Q3U7xREC1txsX044zSQpMkh2nrTN2riFtHb2inxMO8d/5ief8AaluMd2+B19atwrSgCCT7m2376Mjdz9qN2sKTpujOH880MhmBUKV5I61tspCCCvAPlTj1J2NmEUkIUjGJE5+tfXY+IgLocuB5VGSRWTaV59RVCStGzc8ZwRSwPcK9VEjtDF3d+z/zqrn7Eg/tWJeCCeR/WmHtrAsUlvMv/wAkbgj8jS5CxaPnyrj+XrIZ3fBa8IuEtIuVtdQDTf8At5MCQ/y+jU6R2TO/4RB4yOfKufQnd4fXinnsXdvco9jLy0IBVz5r6Gm+LmIHEyfzfHsfIIVjsZnieMr4SM48qu7OzlZDp8/DqCYtx+ZB5e5XOPpg+tE422DGOAMYpX7WRtCIr+1leGWNxyvUH1Hoapf7C5ApHRjvLEUyQMEj9aC2ai71efjcsMZGPLxcf/j9aH6V2ivtQ72A93ujj3OzL1Htj60U7LbmhvZ5G3M82AMcDAANKXJvj7hkVPe0cR/yG+AGAtu4wP8ApNc3I5A9q6j2qHd9nr8jzt2H5iuYMMGk+SbqdL9LFcoc7NTH4O6t0XMgYOPcEYxVx7oH8RiG8wD0oPpF2bLUFkALBkZCv2JH6ilubWLmeVplcqHO4D0zVGDyAuIXJvM8Zmzmp//Z"/>
          <p:cNvSpPr>
            <a:spLocks noChangeAspect="1" noChangeArrowheads="1"/>
          </p:cNvSpPr>
          <p:nvPr/>
        </p:nvSpPr>
        <p:spPr bwMode="auto">
          <a:xfrm>
            <a:off x="155575" y="-517525"/>
            <a:ext cx="16192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19458" name="AutoShape 2" descr="http://ff.hrw.org/sites/all/files/2012/neros-guests.jpg?1328807589"/>
          <p:cNvSpPr>
            <a:spLocks noChangeAspect="1" noChangeArrowheads="1"/>
          </p:cNvSpPr>
          <p:nvPr/>
        </p:nvSpPr>
        <p:spPr bwMode="auto">
          <a:xfrm>
            <a:off x="155575" y="-1790700"/>
            <a:ext cx="272415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460" name="AutoShape 4" descr="http://ff.hrw.org/sites/all/files/2012/neros-guests.jpg?1328807589"/>
          <p:cNvSpPr>
            <a:spLocks noChangeAspect="1" noChangeArrowheads="1"/>
          </p:cNvSpPr>
          <p:nvPr/>
        </p:nvSpPr>
        <p:spPr bwMode="auto">
          <a:xfrm>
            <a:off x="155575" y="-1790700"/>
            <a:ext cx="272415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462" name="AutoShape 6" descr="http://t1.gstatic.com/images?q=tbn:ANd9GcQdz2A5Y2mKAeIUXBh4_4Lx07nKP9dfU3Ob1vVB_aH854ru7v5usQ"/>
          <p:cNvSpPr>
            <a:spLocks noChangeAspect="1" noChangeArrowheads="1"/>
          </p:cNvSpPr>
          <p:nvPr/>
        </p:nvSpPr>
        <p:spPr bwMode="auto">
          <a:xfrm>
            <a:off x="155575" y="-2667000"/>
            <a:ext cx="4048125" cy="5562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464" name="AutoShape 8" descr="http://www.russellbranca.com/AriaAperta/Projects/images/10-03.jpg"/>
          <p:cNvSpPr>
            <a:spLocks noChangeAspect="1" noChangeArrowheads="1"/>
          </p:cNvSpPr>
          <p:nvPr/>
        </p:nvSpPr>
        <p:spPr bwMode="auto">
          <a:xfrm>
            <a:off x="155575" y="-1233488"/>
            <a:ext cx="3810000" cy="25812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27584" y="1583906"/>
            <a:ext cx="7632848" cy="4773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00" b="1" dirty="0" err="1" smtClean="0">
                <a:latin typeface="Georgia" pitchFamily="18" charset="0"/>
              </a:rPr>
              <a:t>Mise</a:t>
            </a:r>
            <a:r>
              <a:rPr lang="en-US" sz="2600" b="1" dirty="0" smtClean="0">
                <a:latin typeface="Georgia" pitchFamily="18" charset="0"/>
              </a:rPr>
              <a:t>-en-scene</a:t>
            </a:r>
            <a:r>
              <a:rPr lang="en-US" sz="2600" dirty="0" smtClean="0">
                <a:latin typeface="Georgia" pitchFamily="18" charset="0"/>
              </a:rPr>
              <a:t>: What is in a frame? What is excluded? What is centered?</a:t>
            </a:r>
          </a:p>
          <a:p>
            <a:pPr>
              <a:lnSpc>
                <a:spcPct val="90000"/>
              </a:lnSpc>
              <a:buNone/>
            </a:pPr>
            <a:endParaRPr lang="en-US" sz="2600" dirty="0" smtClean="0">
              <a:latin typeface="Georgia" pitchFamily="18" charset="0"/>
            </a:endParaRPr>
          </a:p>
          <a:p>
            <a:endParaRPr lang="en-US" sz="2600" b="1" dirty="0" smtClean="0">
              <a:latin typeface="Georgia" pitchFamily="18" charset="0"/>
            </a:endParaRPr>
          </a:p>
          <a:p>
            <a:r>
              <a:rPr lang="en-US" sz="2600" b="1" dirty="0" smtClean="0">
                <a:latin typeface="Georgia" pitchFamily="18" charset="0"/>
              </a:rPr>
              <a:t>Depth of Focus</a:t>
            </a:r>
            <a:r>
              <a:rPr lang="en-US" sz="2600" dirty="0" smtClean="0">
                <a:latin typeface="Georgia" pitchFamily="18" charset="0"/>
              </a:rPr>
              <a:t>: What is in focus and what is blurred? Focus creates foreground and background.</a:t>
            </a:r>
          </a:p>
          <a:p>
            <a:pPr marL="269875" indent="-269875">
              <a:buFont typeface="Arial" pitchFamily="34" charset="0"/>
              <a:buChar char="•"/>
            </a:pPr>
            <a:endParaRPr lang="en-US" sz="2600" dirty="0" smtClean="0">
              <a:latin typeface="Georgia" pitchFamily="18" charset="0"/>
            </a:endParaRPr>
          </a:p>
          <a:p>
            <a:endParaRPr lang="en-US" sz="2600" b="1" dirty="0" smtClean="0">
              <a:latin typeface="Georgia" pitchFamily="18" charset="0"/>
            </a:endParaRPr>
          </a:p>
          <a:p>
            <a:r>
              <a:rPr lang="en-US" sz="2600" b="1" dirty="0" smtClean="0">
                <a:latin typeface="Georgia" pitchFamily="18" charset="0"/>
              </a:rPr>
              <a:t>Lighting</a:t>
            </a:r>
            <a:r>
              <a:rPr lang="en-US" sz="2600" dirty="0" smtClean="0">
                <a:latin typeface="Georgia" pitchFamily="18" charset="0"/>
              </a:rPr>
              <a:t>: What is lit and what is not? Is the lighting harsh or soft? What colors are highlighted?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2"/>
          <p:cNvSpPr>
            <a:spLocks noGrp="1"/>
          </p:cNvSpPr>
          <p:nvPr>
            <p:ph idx="4294967295"/>
          </p:nvPr>
        </p:nvSpPr>
        <p:spPr>
          <a:xfrm>
            <a:off x="457200" y="332656"/>
            <a:ext cx="8229600" cy="864096"/>
          </a:xfrm>
        </p:spPr>
        <p:txBody>
          <a:bodyPr>
            <a:normAutofit fontScale="25000" lnSpcReduction="20000"/>
          </a:bodyPr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b="1" dirty="0" smtClean="0"/>
              <a:t>	</a:t>
            </a:r>
            <a:r>
              <a:rPr lang="en-US" sz="12800" b="1" dirty="0" smtClean="0">
                <a:latin typeface="Georgia" pitchFamily="18" charset="0"/>
              </a:rPr>
              <a:t>How to read an audio visual text?</a:t>
            </a:r>
          </a:p>
          <a:p>
            <a:pPr>
              <a:buFont typeface="Georgia" pitchFamily="18" charset="0"/>
              <a:buNone/>
            </a:pPr>
            <a:r>
              <a:rPr lang="en-US" sz="12800" dirty="0" smtClean="0">
                <a:latin typeface="Georgia" pitchFamily="18" charset="0"/>
              </a:rPr>
              <a:t> </a:t>
            </a:r>
          </a:p>
        </p:txBody>
      </p:sp>
      <p:sp>
        <p:nvSpPr>
          <p:cNvPr id="26628" name="AutoShape 2" descr="data:image/jpeg;base64,/9j/4AAQSkZJRgABAQAAAQABAAD/2wBDAAkGBwgHBgkIBwgKCgkLDRYPDQwMDRsUFRAWIB0iIiAdHx8kKDQsJCYxJx8fLT0tMTU3Ojo6Iys/RD84QzQ5Ojf/2wBDAQoKCg0MDRoPDxo3JR8lNzc3Nzc3Nzc3Nzc3Nzc3Nzc3Nzc3Nzc3Nzc3Nzc3Nzc3Nzc3Nzc3Nzc3Nzc3Nzc3Nzf/wAARCACeAOwDASIAAhEBAxEB/8QAGwAAAgMBAQEAAAAAAAAAAAAABQYCAwQHAQD/xAA9EAACAQMDAQYEBAQEBQUAAAABAgMABBEFEiExBhMiQVFhFDJxgSORocFCUrHwBxVi0SQzcuHxJTRDU8L/xAAaAQADAQEBAQAAAAAAAAAAAAACAwQBBQAG/8QAJxEAAgICAgICAQQDAAAAAAAAAQIAEQMhEjEEQRMiUQUjMnFCYYH/2gAMAwEAAhEDEQA/AF5OtMvZmLvtRt42wAzjOfSl63Xf1pj0qIh1ZeCMYofjJWRlqO52UlIYiWwEQVjtdTjuJDtBxnANAdM+P1KMRSzMY167v75o61mtpaEx53KOCaS5boepQG5bE3sqvywz6VkeG8eZts6pAfLHND7bULiRh3jrgdQK3DVrVWCvJg9OATWrkBNGaGBnhtmto5JhKWcDI3dMelcc7e6pJqWqePIEQKBfSu0Ty29zaOolUKV9eQa4f20tDbXxPzEjJJrGQFgRMfqKzDrVsLBV6ioyDKAiqQaYeompbI3WsUx5NXu3FZpDWINzVlUo27Pda8A86ncvIwh3jGF8PHWoqDinrDnoNWKxxxxUAMmpdBWmYZ6WJGDV9jD3kwDfLVQX1ox2etjNdlCOnNEgtqgsaEatAt1igXBomyNLIEjGWJwBVVtEIY+mOKtv7m3sLZQHVr64JWJCc7B0LY8/TPTNXE8Vk4FmDL/WLGyvJLFbdZxGuZ7jfg5/084AHrSg3aF4pj8AojUZG4/Mw9CaIdtohBevGsUNqIohlIyGyfUt0J+gx15NKKIZpcA4Hrnmo2YsZUigCbrm7udQJefr5cZx7VSkM0m04JHkAv61dERHhSOh60WsF5XGNw6gjIIqjH43PuA+bgIGkhm7tmZcbuC2M5Pr7V7FF3oWOZo4xglWP09ce1PdraJdgKEVj0K4xmisPZKxuOGgIUjGM5Apj+IF9xS+WT6nOYZEik3xy+BvniI5Jx5etEDKnc5XkEcGmTUeyEUMbGBmjKdGHODnig/wr2OrCzvoge+G5Gz54/oaD4mQ0Tqb8qvsDYgf5hnOea0xjwDFWanHFDJth4H8vpX0S4QUgp9zG3q4VsICwB96cuzOni5vIlkXC9c0C0u33GNV6sRiupadosdhFGYiTIo5Pr60rNpdQVXkbm+0tI7YYjGBVlzjumB6YqStgeKsWp6taWEZNzIFz0XGSftUtqBUpNARTu7lopn2ZAB6Vt07WLRLZu/4cHzGc0YihstQsjIiowcdR5Uq3WmGPcYiSAeABmhPBxxOjJiGU3BGvay8Vw09sCF9+hpTubxtSMjXDBpPYUf19u8gMQjIK/Nxgikp5ltrk5YAH1oitHU1WJlbLgFSeayOdpxV9xcRGQsjA59KrYxuuaYqEzSDKWYYrPJ51a+B06VHG4UVcZ4S3UVULZ7ST+FyT0zVPAU1q1FixtlUYQR4BxwayqMkivKYXqfIOamFB4qHSpoj5BPA96OiZ6TfhRxTD2S29+XY48qAyjwZ9PSjehMsVs7+dHh08W/UcNe1PRdMEMDtM8xUM5iXIAPuf6UsaprUN8H+DWKN7nwNLIx4UYAU+w/QfWheq3K3UQbAZs7Dnrx/uKAlnjBjLZRyM7j096YznlRhpjHEGF9XvcR7GkLd4QQ4JyQFwAMknzNC7eMDlfbk1VdblfYzBigC5ByD9DRmysP/AEXv5MjdIDnHlXsS8nnnIRZlWMuBjGevWi+lw946nJHl+tDU2RvmFJCcfMCAP1rXa6lLAw3RrjOfm86vR1WSZFLDUc9LTZNJImSU4HHWnLTAY40O0HcoJ8XrSZ2c1aF3Erjwt4XHofamq31BIe8Xgqr+AgdQa9lbl1EoOJoy64gDMyyDCpICQPMGkv8AxDjeK604oviRm2kD+XH6c013eq20MjERyvK4H4YX79TxS720uEvTpTGGWBluChEg2khlzkHoeRSmsrG46DRCZZ3viJVOc5NE0UbRW1lhTUh3gHiHJr6e3XvW7s4Xyr3wgbjDlvUYtHAWaEt8oYE/nTxqPbLTNMijNy5LHgqnJpHhSRIiUHIHFLWtNF8d4mJY/MM1Nkxcq3DRyvU6qf8AEPs6zIgu2ywySYiAv1pL7XdqLbVb0tYkmNF2qx4z60p3KQywlVGDjjmhkSyxMQ5O0dKQfFZWDEwy/wAgqdS7KdqbSw0qSK8kKupJUfzD2pg0vtj2edU7y7jhkb/7FIwfTOK5hp9qk2lSXg5KnFX2qoYy2xc+uK1fDV35XA+bh6hv/EPtDpMs/eWUiyv3e1io+c+tc7i0i5v5GmnbulbkBhzR/TtNj1XtQUlA7i0gMzjHB9Kqe77+7kZBxnAx0xTU8dee5jZNWJltuzAlTHf4Nb4eyUaLmeZmHopxRazDZQkYzRi3AmI4HHFXDDjHqTHM5nPdZ7OS2MZmgfvoQMkfxL/uKCRjg859xXYp7DvFYbARjpiuVa5brp+qXFuBgZyoPlmpfJwgbWPw5C2jMd/cd5JCFyAiYx71WhqFwd0428r61Lp0qJRKq1PSec9aKzSxXFjGiABh1oQhJzjkimrsNor6jcCedP8AhYWy2T1NUYzXcBx+INkj2WYGOcdautxJ8EwiBJ88CjfbF7aa52WigKg2sR5mtdndWmm6SkKxBpXA5xRheT36i2ahAugaJJMZGuog8ZRiF9Tjj96XNSiRbyWKNs7WIXd1rp2jskneMDglen3rmeuqq31zlW5lI98etbmAU1NwuW3IJbpMs5fIVI2ZGzjcQUGP1ptu/h7Xs3FCzAs+Cq58h/5NCLAxTLZLIMqVcOT55kib96K9sdN7q9jHiCGIbAPSmYVAWxBym2qL9nHdXsknwsQKoDudjgDjp9ax3vxMMzRyEBlHpRSytJ4G3W7FWPUZxn/etmoWtxdWuLh1yBwdo3Y9M9aW+PMW11GDJjEFaJqEkdwACSrfMPeutabbR3Oki5/0g9euB51x+xg2TMAG46H3rq/Y6dptFurcHL7CVJPqDVGMHjuT5QL1Fi51W/ubieW0KCK3H4kpXIByBgfnV0uvzXthJp+oRKtxDJBNGwPDZYAEemQaNaDpfwdpNA6d/E+7vElUeeMjj6Vk17QE/wAvutU+SRDExQdAqyL+xJpV5i5Dfxhj4goruAu4ZyGkB3dfpU5on39T0Fa7yRYIMkcgVTHL3kat6iqwB1J+RjTbMu0/SkDXcHV5QSKdNxt42Yn5RXNtTvWuNSlfzDYqPIalKC5tRivzMMDpzWRLjvL7BICgetUvc5AGax4kE+5QaAsa1GKlRgh1CSO2ltoZAFJORWeW4uw+YpdrJ0B86GwyMrN65rYZ8xvLjlR+dYCTMK0YT7J3bSazKHLCa4jKHnjFaQlvpl3PDcOpdHIODmhXZDUQvaK2klUAPlTx7GrXtjdapcSHbIJGYOGPvW42b1MyKLoxp0jUrOVwFdeeOvSmaxMLTsy5EaDO71rl0tkmnXq9yzhR0yeprpfZieO6sVR8AkYJqxWJG5IwAOppGt6fFKYe9Ukddo6Uv61p9rd3RnREKOme8x5UZGlRw968TgMThj6igGv3y2eoJa7itsYuAB55oKPuEKGxOe38ajU3iiYbd3hOelZ7uB7WTYxyTyatvzt1N8fz5H515qsha9yf5RXPA7M6A9CE+zLWJdvjo97/AMIxmnNNZS2sRZ2id3u88YwKSuzSLJdeMYo1PbyO5eNsBeKoSyQKiclDdy+WOJ7qNJ87HPJ9aF6txfbYWIVMVZdXrw913mCVNYJrkT3hcdCKeK5biQLFx57P3CJHGSRl9q8mkHtbGYtduE9yT96ZtEJee2QZ+dSOfQj9yKAdtgW7QznGMKOPX3qfOQTqMwCjPdEkB+HRFy3dykHHH/LiP9Vx9qO9r3Zre0M2A6rjhfKl3suwN+kZ/ht3cD18O39qOdtLrd8NGMZ7tSabiP0g5B94Hsbsowy7YHHzUX74TW5QMf3pYiVg27d9qKWd0UIz6U7G9dwcifiUSbFuxGWCgDJLHFPHYPU7YXTxmeMEjHJ60h39s1zIXBIJ9K2aDoVzNeQJvaGNwSGGc8f0rCWugNT1LVkzs3cIFWRAucY4GaBds70Q9nNRUlRuh2DyyWIGKJaXa/5ZYx2u5mwvzOxJJ8ySetJH+Jlw6QwQKWG6TcQPYHrWN9VgILbUC6/fu8ncWwGFPJ+9Doru8iXbt8/SqXmUxeD5tx+tWKW2jzryEH3G8aFRi17XokgeK35c5Bx5UhuxeVnPUnmr55iyHPnVVsu49M1K55MBKEXismg881vRAIt2ecV4LYCPcy1EtmM4/hFMxjgDcBjZmRCd7Z5OascstvIdxA6Yr23jJO41LU07qH/qpZBq4V7qD4JnhmjkU4Mb7hRl53gvS24hXw2R780C861id3hjLcsg2/alY2ow3W4xXrm9tVKuC6njJo52Sn1JYu6aJAueHLDH5UrWBimhYbiHIxx9adNHFkLUQiEhmHzEHOfXNWcjogSSgLBNRpkbEKxlwWHXHrXP+0kjT6pKkhyYlAxTauNOtAHkaZgPmY81zO+1Fp9VuJg3Dv1+lMysFAuLxAsTUxLGZ77Y3HjHWo6syvett+VcAfWqpZGW47xW5znNVuxZ9x5JOcVzVbZE6AELWe6OPfHnOfLrTBp9pcJb9/cybUPO0nmqdB0zFkLmeQKOqih2q6lK7FGJEYPAHnV+MBRykrjmannaSSElO5fOOtDrcOELr5VXdssm1gOtbbOI9y3J+lYV5vqF/BKjd2E23Ss8g8UZBH2Zf7+1D+3+nyR3k12FG0gAn3z/ALYrV/h4+2a7iPXch/Un9qatVtodTgkWdAySKQwHoeMj7Y/KlOPUwEK05t2IQS9pLePya1mBz0HhardcmE3dgt4kXYwPkV4xVvZ+zfSu2UcEni7uC4AfqGHdyEH9BQ+/mhupWmRhuY+Nff1FFh0pnsm2lCkZwKmr7OT+VUq6L4VwT617ycZpmplTTFeTMyrDblueM8UwWWrapYwRzm1SSOM8YXnnGR+opetZ5opQYWYEHPSm7RdV1HcEkiQg/wAWzmtAc9GCxUdiM9jrcesafDJGkkcqHxJIpUikz/EeYSy238RQEZz7U63VzDFbJPISNqZYkelcp127kvJ3dzxlyoz04zRZBSVF4tvY6g6Fiudx860iYgYqooAxBHmf616yAnjIpKAgSo1MsqkRjJFa9GVWkYvwqjNZLhNsa7j51fbyKtqdvU8VKp3GnYmua6MrELwueK8ii3ZJrCkm0hcZJOKM20akgH0qhG5RDipNLTdGuysfaBdgjQ/wjJo3bp3YJzkUA7QOWnYknGKLKKQxeIkvApNXW74BFU1OIZY1EJdN1pcm3mV1GcHpTxpPau1hRQ8GT6YzXPdpyMUwdmrZLmYMxqnC5BqS50FXHqa9/wAyUyKu2MKc8e1cqkIE8oBON58veupxxqkDBOm01ziyjE95LERkljjP1p/kjQEV4x7Mwc7unPpW20ginZkc4YCoyAQ37Bh8pxUrOULf5JGDUOGvkoyxj9LENx21yYFijl3RgdM1lnsy7bX6r1olBmLLJgCpvPFLlTH4/XFdQ4xVCRczcW7iFQwH8tarSUxx+Idai8X/ABLArg5rRJbkxqFPOelAgYHUNm1RhnscRBqUr+T7SPz4/rTnEc2ZUckJn9K5/p87206Ivzb1OfoD+5FO0MgeMxb9rGFufTjH6UvIKNzOzFm0G7X2vy2URWgHuTbykn6cUn3JBdiPXrTlaqsNnkNv/GUsy8jcYbgEZ9vCP/NJMjZcj3oANahjuQ3Y6YFXRy4AB6VUU5FWLHnqKyyIwgTfZ3QjcHqKbNE162VlR1wM4zSha2aOchefqaYoNNt7S37wR7pQpJJyceeapxFqk2XhcI9qtW+KsHSDJWNM5HmfPPtSJId6Z9M+f+k0cnYxxqhHgZdv2/smsV/ai0sogx8ZJ/oaSWZruOQAUJWkQZQxHOKkYsHhajDNiNQepAI/KpfGqvFGHRVBJmMjXMvwktzMsKcsTge1atS0aO27qJHxJjLgeVMFnDb2Sy3kgG5R4QfWgd7OzFppG8TEn6UlsYU7mhyw1A13H3DBQ26iFpcAleRQqaRpZCT0rfE8YRBt5xSVajGOpI3GJJlMBwMtilfV3V5yCMmmPT1SGIy3XgXHAPU/ahV6IZpGNvCFyclm609gXGojH9TuAhG3nW6JIYrQs4/EfoPSrDCB1qvuSTz0pfx1KC4Mt+FZ7TetFeysMguM81r0e1Elm3GcCtmlRfDu2Rg01cdEGStlu1hlyVt5R18Nc4s5u41MSldw7w5B+tdKwDayFvNcVy+4zFdSA9RIf60zP/iZnjb5CMN1okd1I00M2xmbO1+lCp9MubW5XMZbn5lHBptgCy2iNjBIH3r5I2jOVOR6U0+IhPIagDyWGjMaNJNEm6P5RUCYgwOMMDRd4u+TwnY3l6UAvbeeCbM6kL5MOlGfoIKnkZnvBi63DzrTBNgHNZwiu5LHgetE9ItPi3JTBRDlmPQD3NAO4wiRJXTykrqDcTLleflFMCyCxAkvsYaJd6eezGCT6daC3moWun3rXUSLPc9O8cZCD/SPI+5oPeanJcpJK5LM6tndznPl+tLyA1DVTdzVqbrawyiJ9xEgYMGG3bhxwOvQg0t8biAeM0eRr+/0SO2Vt0EeGAK9MGTzOM/n/SgSkHDYIB55rneNkLFlP5l2bGFCmaVXKA1OJNxUVdZRGXwqNxPlW6CxeKZQ6n6VfxuRF61NNlbrEiFwdz9PpRi4UvAVx5AYqm3h3sMjheleXrXHeoloQZkjZ9pHhfBHB9D6EVSuhJG+zSL2wkRQygYWgOrp3jxo2cg4H5GjEWoJchCMgMMjI/T2NZ7rm9tirvGBFKWZADx3bZB9utKz5UGImVYMb/KAfcCQJsQM3KlRj8qqaFixOa1OFVYlSQSKYkfIPqMkfY8favWQk5A4xUiIHXl6lLsVaoY1Fd1mHBJxg0r3M5fOc8eVMyOJrF4z1AxSldxujtkYGeKZnOgRFYB6M8ijMsixopZm6AUz2llFp0ay3O2W7I8MR5Ce9U6bLb6Hpgu2i36jcrmPI/5a+tDY7meSUuzZJPJpONBdmE7H1CMizXMxabLNnj2qTWbbTtGKla3rIBvXn1xW4XkTKeeT5VcoEjZmuBzaFfmUk+1Qe1fbv24WjIsmkPeB8HyWr47OaSJo3UAAHGawpN5yzsqA0Lrip6mTBOMDAJ8qn2NgPxc8DHBBq7tFEBd2iebPihEw93Nbxs1ko6E4JpA13TzZ3zluRJ48eldXa2RAFfG3b1NJfafSp7yRriNgyopG0VuReS1Nwtxbcj2ZvI7izELNmROMUbFmNu88KPPNJvZqX4HUysyjLL0NNdzcvKCpIVR5DypmJ2ZYGZQrSq4kjjyq5f6VhuLmKOBheSgRnornnPsKMRWAEXeyZRSPPg/WhV3b2Z3CKCOQnq7eJj9Sf2xTQGYUJi17ilc33EkcedpOMng4rNBfXFuCsUrrGxyyA+E/ail9parloBhj0Q80IkgIztU8dVPUVzs2PLjazOnibHkFLNgue/XJ/Sq84O0efArFG5Rs8j1Fa0XeMeZp2N/kH+4LLxhG1ayfTvhMSpcCQytKWGzGGzx16Y++aFRkEBBgH0zW+zu7jT5VmtmVZV6FkDZ+uaxW4WORd446Dz4/v96gGJsOUt6Ma2TmgH4h/sqUN8AwBOMc00vCo8ZAOKV9ARYdYjAOUc4B/wB6bb4GFGJHArqYyCs5ea+cjDF+AXArHaTbu0CRqMgReI+nJ/7UbtFVdPjc8g80taGssuvvc8FRKI8Z9Q2R+QWj9f8AYvsn+piv4lttSvLZVGzd3ige/wD3z+dStppJrmK0XGHilWRioO5dp/XGat7UwyW2pxXhGYpPw3PpnkfrWVJvhn71VydrKG3Y2nHB9xxz54ziuZ5qlSw9Gd/wmXLgU+xN7aGt7p1ndadMkv4IUg5Ukgnjqf60IkjeBjHKhRx1VhginjRLXbp0cKkkwxbHBbd7jnz4NXxiK4QPNEjsOMsoJ4q3xMI+BanJ8nPWZriDptwC4Un5utD9WBfUEhC+EsB9c1ZbxSrtlQE89B5UTurKWSS3ue6YBPESfapg946McBTWIF1afvdQcZyI8Rj6CvopUAGawSOXmdj1JJz96sUZ8iazG0N1ENxzRMuCcVW5yfAwoaHI4OaujfIwvX0qi9ScpRhvS9SkjbE2WXyphhvIJQckDilizCOArda3JbP3g2k/SiDGJZRcZNJhijvVkhcAnr71l7TSrFe2cpHCuTWawjmhlV1zkZojrFul1BCW5YnkGvQahJbhJ4g0rYX0FQmmthE6RxE7lxnFV6ZYCUbdwGPM0QGkRDrKc+prSw6mhT3EGXTXj1yFgjNv6KBz9MU1T21rocSzXwWS9YZjh6iP3Pv70bi0+10qJtXuSskyKy2+49PU49f+9IGrX0l3ePM4LbjwaLEORNdQ29X3L7vUprpxvYHPVc1SkSuvJK+g8qotw5G5QM1shTvGAOc+lXKKGpO7epQ8JHg2dR+dDNU0490bmL5o1yyj+IedN9lZ9/8AhPgHoCapvrNrfK8HAwcdMVj8cgKGeR3xkOJziSJSxI+UjNW6fC08/dBgG8vrU7qMQTyQjkRyFR9Oo/SqUDKwkjO1x6eXvXCDHFk/qd4r8iWPcY7PS4HQ7mLSDr7Vi1LR2hPeKfCefD1X+/79Qb0++j1C0RnQCYDYxHHPX963wQQTeCdyvkeK6jLjyJc4/N0cgxUsZZILmHaqpMDkMw8D+4PX1z/eHK7u47yy3N+HIQCVJ4+x/s1kfTIbGYC4UXFhK3jOOYv9Q/v+lbZezMhj22N6yowwySeJTnpUqq6aSMch6uWyXsUWiQqjDeVIGDn18hyaC2jyaZdWLvF+E0iliTy3Ocn38/zo1pfZ14Ti4uGKbtpWPIBHp7fatGu2du0kECKo2hmAA6AKf3x+dGhYkcvUWVA6letWUd1od/IeU7hnU54BHIxSTtzDz9vUV0LV41i7J3QTIzbE4+1IJI6HpileWbInS/S1oMI89nDDb6ZE0USJ3kQZ9oxubGCT71b8LExLOxUnyFCtAlMulW6YJ2lkY+nOf3olJfIrFdvT0q3FpBU5fkD9xgfzOdafqqIVAGFHU1ql1fvFdDJncCAKE6Npb39wYRKEx54rbe6GLLLSTF9vPFfPHx2d+VzsfIFHGoDUeI58qvibaeKzs2ZWI4B5xU0VpCAGxVa2uooi5pmlTaM9a8glDNgVluYyoA3V9bOY5AetEMhuAUBEPWrCNgW6Zpjtdsu1k6Ypes9syDcK3WcrwzhAcjPFVqdSJ+4zwW+cYIzXlzEY2XJGKnaZZVbPNeXwIXJNae4NTZp84SRTximGHZchFHVmwKTYZCNpo7p9y4t7mUHmOI7fqTjNCy3CUwT2y1Q3U7xREC1txsX044zSQpMkh2nrTN2riFtHb2inxMO8d/5ief8AaluMd2+B19atwrSgCCT7m2376Mjdz9qN2sKTpujOH880MhmBUKV5I61tspCCCvAPlTj1J2NmEUkIUjGJE5+tfXY+IgLocuB5VGSRWTaV59RVCStGzc8ZwRSwPcK9VEjtDF3d+z/zqrn7Eg/tWJeCCeR/WmHtrAsUlvMv/wAkbgj8jS5CxaPnyrj+XrIZ3fBa8IuEtIuVtdQDTf8At5MCQ/y+jU6R2TO/4RB4yOfKufQnd4fXinnsXdvco9jLy0IBVz5r6Gm+LmIHEyfzfHsfIIVjsZnieMr4SM48qu7OzlZDp8/DqCYtx+ZB5e5XOPpg+tE422DGOAMYpX7WRtCIr+1leGWNxyvUH1Hoapf7C5ApHRjvLEUyQMEj9aC2ai71efjcsMZGPLxcf/j9aH6V2ivtQ72A93ujj3OzL1Htj60U7LbmhvZ5G3M82AMcDAANKXJvj7hkVPe0cR/yG+AGAtu4wP8ApNc3I5A9q6j2qHd9nr8jzt2H5iuYMMGk+SbqdL9LFcoc7NTH4O6t0XMgYOPcEYxVx7oH8RiG8wD0oPpF2bLUFkALBkZCv2JH6ilubWLmeVplcqHO4D0zVGDyAuIXJvM8Zmzmp//Z"/>
          <p:cNvSpPr>
            <a:spLocks noChangeAspect="1" noChangeArrowheads="1"/>
          </p:cNvSpPr>
          <p:nvPr/>
        </p:nvSpPr>
        <p:spPr bwMode="auto">
          <a:xfrm>
            <a:off x="155575" y="-517525"/>
            <a:ext cx="16192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19458" name="AutoShape 2" descr="http://ff.hrw.org/sites/all/files/2012/neros-guests.jpg?1328807589"/>
          <p:cNvSpPr>
            <a:spLocks noChangeAspect="1" noChangeArrowheads="1"/>
          </p:cNvSpPr>
          <p:nvPr/>
        </p:nvSpPr>
        <p:spPr bwMode="auto">
          <a:xfrm>
            <a:off x="155575" y="-1790700"/>
            <a:ext cx="272415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460" name="AutoShape 4" descr="http://ff.hrw.org/sites/all/files/2012/neros-guests.jpg?1328807589"/>
          <p:cNvSpPr>
            <a:spLocks noChangeAspect="1" noChangeArrowheads="1"/>
          </p:cNvSpPr>
          <p:nvPr/>
        </p:nvSpPr>
        <p:spPr bwMode="auto">
          <a:xfrm>
            <a:off x="155575" y="-1790700"/>
            <a:ext cx="272415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462" name="AutoShape 6" descr="http://t1.gstatic.com/images?q=tbn:ANd9GcQdz2A5Y2mKAeIUXBh4_4Lx07nKP9dfU3Ob1vVB_aH854ru7v5usQ"/>
          <p:cNvSpPr>
            <a:spLocks noChangeAspect="1" noChangeArrowheads="1"/>
          </p:cNvSpPr>
          <p:nvPr/>
        </p:nvSpPr>
        <p:spPr bwMode="auto">
          <a:xfrm>
            <a:off x="155575" y="-2667000"/>
            <a:ext cx="4048125" cy="5562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464" name="AutoShape 8" descr="http://www.russellbranca.com/AriaAperta/Projects/images/10-03.jpg"/>
          <p:cNvSpPr>
            <a:spLocks noChangeAspect="1" noChangeArrowheads="1"/>
          </p:cNvSpPr>
          <p:nvPr/>
        </p:nvSpPr>
        <p:spPr bwMode="auto">
          <a:xfrm>
            <a:off x="155575" y="-1233488"/>
            <a:ext cx="3810000" cy="25812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683568" y="908720"/>
            <a:ext cx="784887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b="1" dirty="0" smtClean="0">
              <a:latin typeface="Georgia" pitchFamily="18" charset="0"/>
            </a:endParaRPr>
          </a:p>
          <a:p>
            <a:r>
              <a:rPr lang="en-US" sz="2600" b="1" dirty="0" smtClean="0">
                <a:latin typeface="Georgia" pitchFamily="18" charset="0"/>
              </a:rPr>
              <a:t>Camera Angles and Movement</a:t>
            </a:r>
            <a:r>
              <a:rPr lang="en-US" sz="2600" dirty="0" smtClean="0">
                <a:latin typeface="Georgia" pitchFamily="18" charset="0"/>
              </a:rPr>
              <a:t>: It can be a close-up or a long shot. </a:t>
            </a:r>
          </a:p>
          <a:p>
            <a:r>
              <a:rPr lang="en-US" sz="2600" dirty="0" smtClean="0">
                <a:latin typeface="Georgia" pitchFamily="18" charset="0"/>
              </a:rPr>
              <a:t>Movement slow or fast-paced, disorienting or "grounded," creates psychological moods in the viewer.</a:t>
            </a:r>
          </a:p>
          <a:p>
            <a:pPr marL="269875" indent="-269875">
              <a:buFont typeface="Arial" pitchFamily="34" charset="0"/>
              <a:buChar char="•"/>
            </a:pPr>
            <a:endParaRPr lang="en-US" sz="2600" dirty="0" smtClean="0">
              <a:latin typeface="Georgia" pitchFamily="18" charset="0"/>
            </a:endParaRPr>
          </a:p>
          <a:p>
            <a:endParaRPr lang="en-US" sz="2600" b="1" dirty="0" smtClean="0">
              <a:latin typeface="Georgia" pitchFamily="18" charset="0"/>
            </a:endParaRPr>
          </a:p>
          <a:p>
            <a:r>
              <a:rPr lang="en-US" sz="2600" b="1" dirty="0" smtClean="0">
                <a:latin typeface="Georgia" pitchFamily="18" charset="0"/>
              </a:rPr>
              <a:t>Music</a:t>
            </a:r>
            <a:r>
              <a:rPr lang="en-US" sz="2600" dirty="0" smtClean="0">
                <a:latin typeface="Georgia" pitchFamily="18" charset="0"/>
              </a:rPr>
              <a:t>: Music adds important emotional components to film.</a:t>
            </a:r>
          </a:p>
          <a:p>
            <a:pPr>
              <a:buNone/>
            </a:pPr>
            <a:endParaRPr lang="en-US" sz="2600" dirty="0" smtClean="0">
              <a:latin typeface="Georgia" pitchFamily="18" charset="0"/>
            </a:endParaRPr>
          </a:p>
          <a:p>
            <a:endParaRPr lang="en-US" sz="2600" b="1" dirty="0" smtClean="0">
              <a:latin typeface="Georgia" pitchFamily="18" charset="0"/>
            </a:endParaRPr>
          </a:p>
          <a:p>
            <a:r>
              <a:rPr lang="en-US" sz="2600" b="1" dirty="0" smtClean="0">
                <a:latin typeface="Georgia" pitchFamily="18" charset="0"/>
              </a:rPr>
              <a:t>Editing</a:t>
            </a:r>
            <a:r>
              <a:rPr lang="en-US" sz="2600" dirty="0" smtClean="0">
                <a:latin typeface="Georgia" pitchFamily="18" charset="0"/>
              </a:rPr>
              <a:t>: Are the scenes long and lyrical, or short and clipped?  </a:t>
            </a:r>
          </a:p>
          <a:p>
            <a:pPr>
              <a:buNone/>
            </a:pPr>
            <a:r>
              <a:rPr lang="en-US" sz="2600" dirty="0" smtClean="0">
                <a:latin typeface="Georgia" pitchFamily="18" charset="0"/>
              </a:rPr>
              <a:t> </a:t>
            </a:r>
          </a:p>
          <a:p>
            <a:endParaRPr lang="en-IN" sz="2600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980728"/>
            <a:ext cx="864096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Georgia" pitchFamily="18" charset="0"/>
              </a:rPr>
              <a:t>What is a Documentary? </a:t>
            </a:r>
          </a:p>
          <a:p>
            <a:r>
              <a:rPr lang="en-US" sz="2600" dirty="0" smtClean="0">
                <a:latin typeface="Georgia" pitchFamily="18" charset="0"/>
              </a:rPr>
              <a:t>				</a:t>
            </a:r>
          </a:p>
          <a:p>
            <a:pPr algn="r"/>
            <a:r>
              <a:rPr lang="en-US" sz="2600" dirty="0" smtClean="0">
                <a:latin typeface="Georgia" pitchFamily="18" charset="0"/>
              </a:rPr>
              <a:t>It is </a:t>
            </a:r>
            <a:r>
              <a:rPr lang="en-US" sz="2600" b="1" dirty="0" smtClean="0">
                <a:latin typeface="Georgia" pitchFamily="18" charset="0"/>
              </a:rPr>
              <a:t>not</a:t>
            </a:r>
            <a:r>
              <a:rPr lang="en-US" sz="2600" dirty="0" smtClean="0">
                <a:latin typeface="Georgia" pitchFamily="18" charset="0"/>
              </a:rPr>
              <a:t> a film</a:t>
            </a:r>
          </a:p>
          <a:p>
            <a:endParaRPr lang="en-US" sz="2600" dirty="0" smtClean="0">
              <a:latin typeface="Georgia" pitchFamily="18" charset="0"/>
            </a:endParaRPr>
          </a:p>
          <a:p>
            <a:r>
              <a:rPr lang="en-IN" sz="2600" dirty="0" smtClean="0">
                <a:latin typeface="Georgia" pitchFamily="18" charset="0"/>
              </a:rPr>
              <a:t>Documentary is a depiction or direct filming </a:t>
            </a:r>
          </a:p>
          <a:p>
            <a:r>
              <a:rPr lang="en-IN" sz="2600" dirty="0" smtClean="0">
                <a:latin typeface="Georgia" pitchFamily="18" charset="0"/>
              </a:rPr>
              <a:t>		("cinema </a:t>
            </a:r>
            <a:r>
              <a:rPr lang="en-IN" sz="2600" dirty="0" err="1" smtClean="0">
                <a:latin typeface="Georgia" pitchFamily="18" charset="0"/>
              </a:rPr>
              <a:t>verité</a:t>
            </a:r>
            <a:r>
              <a:rPr lang="en-IN" sz="2600" dirty="0" smtClean="0">
                <a:latin typeface="Georgia" pitchFamily="18" charset="0"/>
              </a:rPr>
              <a:t>") of a real life situation 					rather than a fictional story. </a:t>
            </a:r>
          </a:p>
          <a:p>
            <a:endParaRPr lang="en-US" sz="2600" dirty="0" smtClean="0">
              <a:latin typeface="Georgia" pitchFamily="18" charset="0"/>
            </a:endParaRPr>
          </a:p>
          <a:p>
            <a:endParaRPr lang="en-IN" sz="2600" dirty="0" smtClean="0">
              <a:latin typeface="Georgia" pitchFamily="18" charset="0"/>
            </a:endParaRPr>
          </a:p>
          <a:p>
            <a:r>
              <a:rPr lang="en-IN" sz="2600" dirty="0" smtClean="0">
                <a:latin typeface="Georgia" pitchFamily="18" charset="0"/>
              </a:rPr>
              <a:t>Documentaries are </a:t>
            </a:r>
            <a:r>
              <a:rPr lang="en-IN" sz="2600" b="1" dirty="0" smtClean="0">
                <a:latin typeface="Georgia" pitchFamily="18" charset="0"/>
              </a:rPr>
              <a:t>portraits</a:t>
            </a:r>
            <a:r>
              <a:rPr lang="en-IN" sz="2600" dirty="0" smtClean="0">
                <a:latin typeface="Georgia" pitchFamily="18" charset="0"/>
              </a:rPr>
              <a:t> of real life, </a:t>
            </a:r>
          </a:p>
          <a:p>
            <a:r>
              <a:rPr lang="en-IN" sz="2600" dirty="0" smtClean="0">
                <a:latin typeface="Georgia" pitchFamily="18" charset="0"/>
              </a:rPr>
              <a:t>			using real life as raw material</a:t>
            </a:r>
          </a:p>
          <a:p>
            <a:pPr algn="r"/>
            <a:r>
              <a:rPr lang="en-IN" sz="2600" dirty="0" smtClean="0">
                <a:latin typeface="Georgia" pitchFamily="18" charset="0"/>
              </a:rPr>
              <a:t> and with claims to truthfulness</a:t>
            </a:r>
            <a:endParaRPr lang="en-IN" sz="2600" dirty="0">
              <a:latin typeface="Georgia" pitchFamily="18" charset="0"/>
            </a:endParaRPr>
          </a:p>
        </p:txBody>
      </p:sp>
      <p:sp>
        <p:nvSpPr>
          <p:cNvPr id="20482" name="AutoShape 2" descr="http://filmsouthasia.org/beta/wp-content/uploads/2013/02/01neros_guest_0.jpg"/>
          <p:cNvSpPr>
            <a:spLocks noChangeAspect="1" noChangeArrowheads="1"/>
          </p:cNvSpPr>
          <p:nvPr/>
        </p:nvSpPr>
        <p:spPr bwMode="auto">
          <a:xfrm>
            <a:off x="155575" y="-1790700"/>
            <a:ext cx="287655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84" name="AutoShape 4" descr="http://filmsouthasia.org/beta/wp-content/uploads/2013/02/01neros_guest_0.jpg"/>
          <p:cNvSpPr>
            <a:spLocks noChangeAspect="1" noChangeArrowheads="1"/>
          </p:cNvSpPr>
          <p:nvPr/>
        </p:nvSpPr>
        <p:spPr bwMode="auto">
          <a:xfrm>
            <a:off x="155575" y="-1790700"/>
            <a:ext cx="287655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i="1" dirty="0" smtClean="0">
                <a:solidFill>
                  <a:schemeClr val="tx1"/>
                </a:solidFill>
                <a:latin typeface="Georgia" pitchFamily="18" charset="0"/>
              </a:rPr>
              <a:t/>
            </a:r>
            <a:br>
              <a:rPr lang="en-IN" sz="3200" b="1" i="1" dirty="0" smtClean="0">
                <a:solidFill>
                  <a:schemeClr val="tx1"/>
                </a:solidFill>
                <a:latin typeface="Georgia" pitchFamily="18" charset="0"/>
              </a:rPr>
            </a:br>
            <a:r>
              <a:rPr lang="en-IN" sz="3200" b="1" i="1" dirty="0" smtClean="0">
                <a:solidFill>
                  <a:schemeClr val="tx1"/>
                </a:solidFill>
                <a:latin typeface="Georgia" pitchFamily="18" charset="0"/>
              </a:rPr>
              <a:t/>
            </a:r>
            <a:br>
              <a:rPr lang="en-IN" sz="3200" b="1" i="1" dirty="0" smtClean="0">
                <a:solidFill>
                  <a:schemeClr val="tx1"/>
                </a:solidFill>
                <a:latin typeface="Georgia" pitchFamily="18" charset="0"/>
              </a:rPr>
            </a:br>
            <a:r>
              <a:rPr lang="en-IN" sz="3200" b="1" i="1" dirty="0" smtClean="0">
                <a:solidFill>
                  <a:schemeClr val="tx1"/>
                </a:solidFill>
                <a:latin typeface="Georgia" pitchFamily="18" charset="0"/>
              </a:rPr>
              <a:t>The Great Indian Railway as a Documentary</a:t>
            </a:r>
            <a:endParaRPr lang="en-IN" sz="3200" b="1" dirty="0" smtClean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8892480" cy="5400600"/>
          </a:xfrm>
        </p:spPr>
        <p:txBody>
          <a:bodyPr>
            <a:noAutofit/>
          </a:bodyPr>
          <a:lstStyle/>
          <a:p>
            <a:pPr marL="539750" lvl="2" indent="0" algn="just"/>
            <a:endParaRPr lang="en-US" sz="2600" dirty="0" smtClean="0">
              <a:latin typeface="Georgia" pitchFamily="18" charset="0"/>
            </a:endParaRPr>
          </a:p>
          <a:p>
            <a:pPr marL="539750" lvl="2" indent="0" algn="just"/>
            <a:r>
              <a:rPr lang="en-US" sz="2600" dirty="0" smtClean="0">
                <a:latin typeface="Georgia" pitchFamily="18" charset="0"/>
              </a:rPr>
              <a:t>A representation of reality and not a work of </a:t>
            </a:r>
            <a:r>
              <a:rPr lang="en-US" sz="2600" dirty="0" smtClean="0">
                <a:latin typeface="Georgia" pitchFamily="18" charset="0"/>
              </a:rPr>
              <a:t>fiction</a:t>
            </a:r>
          </a:p>
          <a:p>
            <a:pPr marL="539750" lvl="2" indent="0" algn="just"/>
            <a:endParaRPr lang="en-US" sz="2600" dirty="0" smtClean="0">
              <a:latin typeface="Georgia" pitchFamily="18" charset="0"/>
            </a:endParaRPr>
          </a:p>
          <a:p>
            <a:pPr marL="539750" lvl="2" indent="0" algn="just"/>
            <a:r>
              <a:rPr lang="en-US" sz="2600" dirty="0" smtClean="0">
                <a:latin typeface="Georgia" pitchFamily="18" charset="0"/>
              </a:rPr>
              <a:t>Largest railway </a:t>
            </a:r>
            <a:r>
              <a:rPr lang="en-US" sz="2600" dirty="0" smtClean="0">
                <a:latin typeface="Georgia" pitchFamily="18" charset="0"/>
              </a:rPr>
              <a:t>system a </a:t>
            </a:r>
            <a:r>
              <a:rPr lang="en-US" sz="2600" dirty="0" smtClean="0">
                <a:latin typeface="Georgia" pitchFamily="18" charset="0"/>
              </a:rPr>
              <a:t>single </a:t>
            </a:r>
            <a:r>
              <a:rPr lang="en-US" sz="2600" dirty="0" smtClean="0">
                <a:latin typeface="Georgia" pitchFamily="18" charset="0"/>
              </a:rPr>
              <a:t>management</a:t>
            </a:r>
          </a:p>
          <a:p>
            <a:pPr marL="539750" lvl="2" indent="0" algn="just">
              <a:buNone/>
            </a:pPr>
            <a:endParaRPr lang="en-US" sz="2600" dirty="0" smtClean="0">
              <a:latin typeface="Georgia" pitchFamily="18" charset="0"/>
            </a:endParaRPr>
          </a:p>
          <a:p>
            <a:pPr marL="539750" lvl="2" indent="0" algn="just"/>
            <a:r>
              <a:rPr lang="en-US" sz="2600" dirty="0" smtClean="0">
                <a:latin typeface="Georgia" pitchFamily="18" charset="0"/>
              </a:rPr>
              <a:t> The largest employer </a:t>
            </a:r>
            <a:endParaRPr lang="en-US" sz="2600" dirty="0" smtClean="0">
              <a:latin typeface="Georgia" pitchFamily="18" charset="0"/>
            </a:endParaRPr>
          </a:p>
          <a:p>
            <a:pPr marL="539750" lvl="2" indent="0" algn="just">
              <a:buNone/>
            </a:pPr>
            <a:endParaRPr lang="en-US" sz="2600" dirty="0" smtClean="0">
              <a:latin typeface="Georgia" pitchFamily="18" charset="0"/>
            </a:endParaRPr>
          </a:p>
          <a:p>
            <a:pPr marL="539750" lvl="2" indent="0" algn="just"/>
            <a:r>
              <a:rPr lang="en-US" sz="2600" dirty="0" smtClean="0">
                <a:latin typeface="Georgia" pitchFamily="18" charset="0"/>
              </a:rPr>
              <a:t>A </a:t>
            </a:r>
            <a:r>
              <a:rPr lang="en-US" sz="2600" dirty="0" smtClean="0">
                <a:latin typeface="Georgia" pitchFamily="18" charset="0"/>
              </a:rPr>
              <a:t>potent unifier </a:t>
            </a:r>
          </a:p>
          <a:p>
            <a:pPr marL="539750" lvl="2" indent="0" algn="just"/>
            <a:endParaRPr lang="en-US" sz="2600" dirty="0" smtClean="0">
              <a:latin typeface="Georgia" pitchFamily="18" charset="0"/>
            </a:endParaRPr>
          </a:p>
          <a:p>
            <a:pPr marL="539750" lvl="2" indent="0" algn="just"/>
            <a:r>
              <a:rPr lang="en-US" sz="2600" dirty="0" smtClean="0">
                <a:latin typeface="Georgia" pitchFamily="18" charset="0"/>
              </a:rPr>
              <a:t>Bridging </a:t>
            </a:r>
            <a:r>
              <a:rPr lang="en-US" sz="2600" dirty="0" smtClean="0">
                <a:latin typeface="Georgia" pitchFamily="18" charset="0"/>
              </a:rPr>
              <a:t>cultures in the </a:t>
            </a:r>
            <a:r>
              <a:rPr lang="en-US" sz="2600" dirty="0" smtClean="0">
                <a:latin typeface="Georgia" pitchFamily="18" charset="0"/>
              </a:rPr>
              <a:t>country</a:t>
            </a:r>
          </a:p>
          <a:p>
            <a:pPr marL="539750" lvl="2" indent="0" algn="just"/>
            <a:endParaRPr lang="en-US" sz="2600" dirty="0" smtClean="0">
              <a:latin typeface="Georgia" pitchFamily="18" charset="0"/>
            </a:endParaRPr>
          </a:p>
          <a:p>
            <a:pPr marL="539750" lvl="2" indent="0" algn="just"/>
            <a:endParaRPr lang="en-US" sz="2600" dirty="0" smtClean="0">
              <a:latin typeface="Georgia" pitchFamily="18" charset="0"/>
            </a:endParaRPr>
          </a:p>
          <a:p>
            <a:pPr marL="539750" lvl="2" indent="0" algn="just"/>
            <a:endParaRPr lang="en-US" sz="2600" dirty="0" smtClean="0">
              <a:latin typeface="Georgia" pitchFamily="18" charset="0"/>
            </a:endParaRPr>
          </a:p>
          <a:p>
            <a:pPr marL="539750" lvl="2" indent="0" algn="just">
              <a:buNone/>
            </a:pPr>
            <a:endParaRPr lang="en-US" sz="2600" dirty="0" smtClean="0">
              <a:latin typeface="Georgia" pitchFamily="18" charset="0"/>
            </a:endParaRPr>
          </a:p>
          <a:p>
            <a:pPr marL="539750" lvl="2" indent="0" algn="just">
              <a:buNone/>
            </a:pPr>
            <a:endParaRPr lang="en-IN" sz="2800" dirty="0" smtClean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462</TotalTime>
  <Words>301</Words>
  <Application>Microsoft Office PowerPoint</Application>
  <PresentationFormat>On-screen Show (4:3)</PresentationFormat>
  <Paragraphs>140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Audio - Visual text </vt:lpstr>
      <vt:lpstr>Slide 2</vt:lpstr>
      <vt:lpstr>Slide 3</vt:lpstr>
      <vt:lpstr>Slide 4</vt:lpstr>
      <vt:lpstr>Slide 5</vt:lpstr>
      <vt:lpstr>Slide 6</vt:lpstr>
      <vt:lpstr>Slide 7</vt:lpstr>
      <vt:lpstr>Slide 8</vt:lpstr>
      <vt:lpstr>  The Great Indian Railway as a Documentary</vt:lpstr>
      <vt:lpstr>  The Great Indian Railway as a Documentary</vt:lpstr>
      <vt:lpstr>  The Great Indian Railway as a Documentary</vt:lpstr>
      <vt:lpstr>  Reading between the lines…</vt:lpstr>
      <vt:lpstr> A Perspective of  Reality</vt:lpstr>
      <vt:lpstr>                         Well, hope you had a good journey                 into the audio-visual text. ……        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text </dc:title>
  <dc:creator>Arya</dc:creator>
  <cp:lastModifiedBy>Arya</cp:lastModifiedBy>
  <cp:revision>23</cp:revision>
  <dcterms:created xsi:type="dcterms:W3CDTF">2012-08-21T20:03:02Z</dcterms:created>
  <dcterms:modified xsi:type="dcterms:W3CDTF">2016-07-13T01:53:32Z</dcterms:modified>
</cp:coreProperties>
</file>