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347" r:id="rId3"/>
    <p:sldId id="348" r:id="rId4"/>
    <p:sldId id="353" r:id="rId5"/>
    <p:sldId id="349" r:id="rId6"/>
    <p:sldId id="350" r:id="rId7"/>
    <p:sldId id="352" r:id="rId8"/>
    <p:sldId id="366" r:id="rId9"/>
    <p:sldId id="356" r:id="rId10"/>
    <p:sldId id="357" r:id="rId11"/>
    <p:sldId id="362" r:id="rId12"/>
    <p:sldId id="363" r:id="rId13"/>
    <p:sldId id="364" r:id="rId14"/>
    <p:sldId id="365" r:id="rId15"/>
    <p:sldId id="358" r:id="rId16"/>
    <p:sldId id="359" r:id="rId17"/>
    <p:sldId id="360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0209"/>
    <a:srgbClr val="B30D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00" autoAdjust="0"/>
  </p:normalViewPr>
  <p:slideViewPr>
    <p:cSldViewPr>
      <p:cViewPr>
        <p:scale>
          <a:sx n="95" d="100"/>
          <a:sy n="95" d="100"/>
        </p:scale>
        <p:origin x="109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08990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87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0" y="1886797"/>
            <a:ext cx="8520600" cy="1842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3" name="Shape 13"/>
          <p:cNvSpPr/>
          <p:nvPr/>
        </p:nvSpPr>
        <p:spPr>
          <a:xfrm flipH="1">
            <a:off x="18" y="67300"/>
            <a:ext cx="9143982" cy="1420254"/>
          </a:xfrm>
          <a:prstGeom prst="flowChartDocumen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flipH="1">
            <a:off x="18" y="0"/>
            <a:ext cx="9143982" cy="1420254"/>
          </a:xfrm>
          <a:prstGeom prst="flowChartDocumen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Shape 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0546" y="342390"/>
            <a:ext cx="2463805" cy="77936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/>
          <p:nvPr/>
        </p:nvSpPr>
        <p:spPr>
          <a:xfrm>
            <a:off x="-11025" y="5919900"/>
            <a:ext cx="9155100" cy="9381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 txBox="1"/>
          <p:nvPr/>
        </p:nvSpPr>
        <p:spPr>
          <a:xfrm>
            <a:off x="25" y="5919900"/>
            <a:ext cx="35721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MISSION</a:t>
            </a:r>
            <a:endParaRPr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is a nurturing ground for an individual’s holistic development to make effective contribution to the society in a dynamic environment</a:t>
            </a:r>
            <a:endParaRPr sz="1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Shape 18"/>
          <p:cNvSpPr txBox="1"/>
          <p:nvPr/>
        </p:nvSpPr>
        <p:spPr>
          <a:xfrm>
            <a:off x="3709075" y="5919900"/>
            <a:ext cx="20307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VISION</a:t>
            </a:r>
            <a:endParaRPr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Shape 19"/>
          <p:cNvSpPr txBox="1"/>
          <p:nvPr/>
        </p:nvSpPr>
        <p:spPr>
          <a:xfrm>
            <a:off x="6067875" y="5919900"/>
            <a:ext cx="29844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CORE  VALUES</a:t>
            </a:r>
            <a:endParaRPr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Faith in God |  Moral Uprightness</a:t>
            </a:r>
            <a:b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Love of Fellow Beings   </a:t>
            </a:r>
            <a:b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Social Responsibility | Pursuit of Excellence</a:t>
            </a:r>
            <a:endParaRPr sz="1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Shape 104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3" name="Shape 23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" name="Shape 25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2" name="Shape 32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Shape 34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2" name="Shape 42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hape 43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" name="Shape 44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Shape 61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7" name="Shape 67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Shape 69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8" name="Shape 78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Shape 80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6" name="Shape 86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Shape 88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 algn="ctr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Shape 97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Narrow"/>
              <a:buChar char="●"/>
              <a:defRPr sz="2200"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L="914400" lvl="1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○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L="1371600" lvl="2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■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L="1828800" lvl="3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●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L="2286000" lvl="4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○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L="2743200" lvl="5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■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L="3200400" lvl="6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●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L="3657600" lvl="7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○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L="4114800" lvl="8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Font typeface="Archivo Narrow"/>
              <a:buChar char="■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311700" y="2014872"/>
            <a:ext cx="8520600" cy="25571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rgbClr val="002060"/>
                </a:solidFill>
              </a:rPr>
              <a:t>CSC431</a:t>
            </a: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OBJECT ORIENTED PROGRAMMING USING JAVA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57200" y="10668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chivo Narrow"/>
              <a:buChar char="●"/>
              <a:defRPr sz="22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pPr marL="88900" indent="0">
              <a:buNone/>
            </a:pPr>
            <a:r>
              <a:rPr lang="en-US" dirty="0" smtClean="0">
                <a:solidFill>
                  <a:srgbClr val="5A061E"/>
                </a:solidFill>
              </a:rPr>
              <a:t>		size		min			max</a:t>
            </a:r>
          </a:p>
          <a:p>
            <a:endParaRPr lang="en-US" dirty="0" smtClean="0">
              <a:solidFill>
                <a:srgbClr val="5A061E"/>
              </a:solidFill>
            </a:endParaRP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a)  float 	Four bytes	3.4e-038 		3.4e+038</a:t>
            </a:r>
          </a:p>
          <a:p>
            <a:pPr marL="8890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						</a:t>
            </a:r>
          </a:p>
          <a:p>
            <a:pPr indent="-457200">
              <a:buFont typeface="Archivo Narrow"/>
              <a:buAutoNum type="alphaLcParenR" startAt="2"/>
            </a:pPr>
            <a:r>
              <a:rPr lang="en-US" sz="2400" dirty="0" smtClean="0">
                <a:solidFill>
                  <a:srgbClr val="002060"/>
                </a:solidFill>
              </a:rPr>
              <a:t>double 	Eight bytes	1.7e-308		1.7e+308</a:t>
            </a:r>
          </a:p>
          <a:p>
            <a:pPr marL="514350" indent="-514350"/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All mathematical functions such as sin, cos, </a:t>
            </a:r>
            <a:r>
              <a:rPr lang="en-US" sz="2400" dirty="0" err="1" smtClean="0">
                <a:solidFill>
                  <a:srgbClr val="002060"/>
                </a:solidFill>
              </a:rPr>
              <a:t>sqrt</a:t>
            </a:r>
            <a:r>
              <a:rPr lang="en-US" sz="2400" dirty="0" smtClean="0">
                <a:solidFill>
                  <a:srgbClr val="002060"/>
                </a:solidFill>
              </a:rPr>
              <a:t> return </a:t>
            </a:r>
            <a:r>
              <a:rPr lang="en-US" sz="2400" dirty="0" smtClean="0">
                <a:solidFill>
                  <a:srgbClr val="FF0000"/>
                </a:solidFill>
              </a:rPr>
              <a:t>double </a:t>
            </a:r>
            <a:r>
              <a:rPr lang="en-US" sz="2400" dirty="0" smtClean="0">
                <a:solidFill>
                  <a:srgbClr val="002060"/>
                </a:solidFill>
              </a:rPr>
              <a:t>type values</a:t>
            </a:r>
            <a:br>
              <a:rPr lang="en-US" sz="2400" dirty="0" smtClean="0">
                <a:solidFill>
                  <a:srgbClr val="002060"/>
                </a:solidFill>
              </a:rPr>
            </a:b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A061E"/>
                </a:solidFill>
              </a:rPr>
              <a:t>char</a:t>
            </a:r>
            <a:r>
              <a:rPr lang="en-US" sz="2400" dirty="0" smtClean="0">
                <a:solidFill>
                  <a:srgbClr val="002060"/>
                </a:solidFill>
              </a:rPr>
              <a:t>	:	two bytes, can hold only single character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5A061E"/>
                </a:solidFill>
              </a:rPr>
              <a:t>boolean</a:t>
            </a:r>
            <a:r>
              <a:rPr lang="en-US" sz="2400" dirty="0" smtClean="0">
                <a:solidFill>
                  <a:srgbClr val="002060"/>
                </a:solidFill>
              </a:rPr>
              <a:t>:	uses one bit of storage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304800"/>
            <a:ext cx="4648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Size and </a:t>
            </a:r>
            <a:r>
              <a:rPr lang="en-US" sz="2800" dirty="0" smtClean="0">
                <a:solidFill>
                  <a:srgbClr val="FF0000"/>
                </a:solidFill>
              </a:rPr>
              <a:t>Range : </a:t>
            </a:r>
            <a:r>
              <a:rPr lang="en-US" sz="2800" dirty="0">
                <a:solidFill>
                  <a:srgbClr val="5A061E"/>
                </a:solidFill>
              </a:rPr>
              <a:t>Floating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931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28600" y="609600"/>
            <a:ext cx="8915400" cy="6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chivo Narrow"/>
              <a:buChar char="●"/>
              <a:defRPr sz="22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pPr marL="8890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Tokens</a:t>
            </a:r>
            <a:r>
              <a:rPr lang="en-US" dirty="0" smtClean="0"/>
              <a:t>	</a:t>
            </a:r>
            <a:endParaRPr lang="en-US" dirty="0" smtClean="0"/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Smallest </a:t>
            </a:r>
            <a:r>
              <a:rPr lang="en-US" dirty="0" smtClean="0">
                <a:solidFill>
                  <a:srgbClr val="002060"/>
                </a:solidFill>
              </a:rPr>
              <a:t>individual units in a </a:t>
            </a:r>
            <a:r>
              <a:rPr lang="en-US" dirty="0" smtClean="0">
                <a:solidFill>
                  <a:srgbClr val="002060"/>
                </a:solidFill>
              </a:rPr>
              <a:t>program are </a:t>
            </a:r>
            <a:r>
              <a:rPr lang="en-US" dirty="0" smtClean="0">
                <a:solidFill>
                  <a:srgbClr val="002060"/>
                </a:solidFill>
              </a:rPr>
              <a:t>known as </a:t>
            </a:r>
            <a:r>
              <a:rPr lang="en-US" dirty="0" smtClean="0">
                <a:solidFill>
                  <a:srgbClr val="002060"/>
                </a:solidFill>
              </a:rPr>
              <a:t>tokens</a:t>
            </a:r>
          </a:p>
          <a:p>
            <a:pPr marL="8890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Java program is a collection of tokens, comments and white spaces</a:t>
            </a:r>
          </a:p>
          <a:p>
            <a:pPr marL="88900" indent="0">
              <a:buNone/>
            </a:pPr>
            <a:endParaRPr lang="en-US" u="sng" dirty="0" smtClean="0">
              <a:solidFill>
                <a:srgbClr val="FF0000"/>
              </a:solidFill>
            </a:endParaRPr>
          </a:p>
          <a:p>
            <a:pPr marL="88900" indent="0">
              <a:buNone/>
            </a:pPr>
            <a:endParaRPr lang="en-US" u="sng" dirty="0">
              <a:solidFill>
                <a:srgbClr val="FF0000"/>
              </a:solidFill>
            </a:endParaRPr>
          </a:p>
          <a:p>
            <a:pPr marL="88900" indent="0">
              <a:buNone/>
            </a:pPr>
            <a:endParaRPr lang="en-US" u="sng" dirty="0" smtClean="0">
              <a:solidFill>
                <a:srgbClr val="FF0000"/>
              </a:solidFill>
            </a:endParaRPr>
          </a:p>
          <a:p>
            <a:pPr marL="88900" indent="0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Java tokens</a:t>
            </a:r>
          </a:p>
          <a:p>
            <a:pPr marL="8890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	1) Reserved Keywords</a:t>
            </a:r>
          </a:p>
          <a:p>
            <a:pPr marL="8890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	2) Identifiers</a:t>
            </a:r>
          </a:p>
          <a:p>
            <a:pPr marL="8890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	3) Literals</a:t>
            </a:r>
          </a:p>
          <a:p>
            <a:pPr marL="8890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	4) Operators</a:t>
            </a:r>
          </a:p>
          <a:p>
            <a:pPr marL="8890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	5) Separators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31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478536" y="14478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chivo Narrow"/>
              <a:buChar char="●"/>
              <a:defRPr sz="22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pPr marL="8890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Identifiers</a:t>
            </a:r>
            <a:r>
              <a:rPr lang="en-US" dirty="0" smtClean="0">
                <a:solidFill>
                  <a:srgbClr val="002060"/>
                </a:solidFill>
              </a:rPr>
              <a:t>  :</a:t>
            </a:r>
          </a:p>
          <a:p>
            <a:pPr marL="8890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	*  </a:t>
            </a:r>
            <a:r>
              <a:rPr lang="en-US" sz="2400" dirty="0" smtClean="0">
                <a:solidFill>
                  <a:srgbClr val="002060"/>
                </a:solidFill>
              </a:rPr>
              <a:t>Programmer designed tokens</a:t>
            </a:r>
          </a:p>
          <a:p>
            <a:pPr marL="8890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	*  Used for naming classes, methods, variables,    </a:t>
            </a:r>
          </a:p>
          <a:p>
            <a:pPr marL="8890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             objects, labels, packages, and interfaces</a:t>
            </a:r>
            <a:endParaRPr lang="en-US" sz="2400" u="sng" dirty="0" smtClean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Rules</a:t>
            </a:r>
          </a:p>
          <a:p>
            <a:endParaRPr lang="en-US" u="sng" dirty="0" smtClean="0">
              <a:solidFill>
                <a:srgbClr val="FF0000"/>
              </a:solidFill>
            </a:endParaRPr>
          </a:p>
          <a:p>
            <a:pPr indent="-457200">
              <a:buFont typeface="+mj-lt"/>
              <a:buAutoNum type="arabicParenR"/>
            </a:pPr>
            <a:r>
              <a:rPr lang="en-US" sz="2400" dirty="0" smtClean="0">
                <a:solidFill>
                  <a:srgbClr val="002060"/>
                </a:solidFill>
              </a:rPr>
              <a:t>They can have alphabets, digits, and the underscore and dollar sign characters</a:t>
            </a:r>
          </a:p>
          <a:p>
            <a:pPr indent="-457200">
              <a:buFont typeface="+mj-lt"/>
              <a:buAutoNum type="arabicParenR"/>
            </a:pPr>
            <a:r>
              <a:rPr lang="en-US" sz="2400" dirty="0" smtClean="0">
                <a:solidFill>
                  <a:srgbClr val="002060"/>
                </a:solidFill>
              </a:rPr>
              <a:t>They must not begin with a digit</a:t>
            </a:r>
          </a:p>
          <a:p>
            <a:pPr indent="-457200">
              <a:buFont typeface="+mj-lt"/>
              <a:buAutoNum type="arabicParenR"/>
            </a:pPr>
            <a:r>
              <a:rPr lang="en-US" sz="2400" dirty="0" smtClean="0">
                <a:solidFill>
                  <a:srgbClr val="002060"/>
                </a:solidFill>
              </a:rPr>
              <a:t>Uppercase and lowercase letters are distinct</a:t>
            </a:r>
          </a:p>
          <a:p>
            <a:pPr indent="-457200">
              <a:buFont typeface="+mj-lt"/>
              <a:buAutoNum type="arabicParenR"/>
            </a:pPr>
            <a:r>
              <a:rPr lang="en-US" sz="2400" dirty="0" smtClean="0">
                <a:solidFill>
                  <a:srgbClr val="002060"/>
                </a:solidFill>
              </a:rPr>
              <a:t>They can be of any length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78536" y="6858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r>
              <a:rPr lang="en-US" smtClean="0">
                <a:solidFill>
                  <a:srgbClr val="FF0000"/>
                </a:solidFill>
              </a:rPr>
              <a:t>Identifiers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96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28600" y="609600"/>
            <a:ext cx="81534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chivo Narrow"/>
              <a:buChar char="●"/>
              <a:defRPr sz="22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pPr marL="8890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Identifiers</a:t>
            </a:r>
            <a:r>
              <a:rPr lang="en-US" dirty="0" smtClean="0">
                <a:solidFill>
                  <a:srgbClr val="002060"/>
                </a:solidFill>
              </a:rPr>
              <a:t>  :</a:t>
            </a:r>
          </a:p>
          <a:p>
            <a:pPr marL="88900" indent="0" algn="just">
              <a:buNone/>
            </a:pPr>
            <a:r>
              <a:rPr lang="en-US" dirty="0" smtClean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* </a:t>
            </a:r>
            <a:r>
              <a:rPr lang="en-US" sz="2400" dirty="0" smtClean="0">
                <a:solidFill>
                  <a:srgbClr val="002060"/>
                </a:solidFill>
              </a:rPr>
              <a:t>Must be Meaningful</a:t>
            </a:r>
          </a:p>
          <a:p>
            <a:pPr marL="88900" indent="0" algn="just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	* Short enough to be quickly and easily typed</a:t>
            </a:r>
          </a:p>
          <a:p>
            <a:pPr marL="88900" indent="0" algn="just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	* Long enough to be descriptive and easily read</a:t>
            </a:r>
          </a:p>
          <a:p>
            <a:pPr marL="88900" indent="0" algn="just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88900" indent="0" algn="just">
              <a:buNone/>
            </a:pPr>
            <a:r>
              <a:rPr lang="en-US" sz="2400" u="sng" dirty="0" smtClean="0">
                <a:solidFill>
                  <a:srgbClr val="FF0000"/>
                </a:solidFill>
              </a:rPr>
              <a:t>Naming Conventions</a:t>
            </a:r>
          </a:p>
          <a:p>
            <a:pPr indent="-457200" algn="just">
              <a:buFont typeface="Archivo Narrow"/>
              <a:buAutoNum type="arabicParenR"/>
            </a:pPr>
            <a:r>
              <a:rPr lang="en-US" sz="2400" dirty="0" smtClean="0">
                <a:solidFill>
                  <a:srgbClr val="002060"/>
                </a:solidFill>
              </a:rPr>
              <a:t>Names of all public methods and instance variables start with a leading lowercase letter</a:t>
            </a:r>
          </a:p>
          <a:p>
            <a:pPr lvl="1" indent="-457200" algn="just"/>
            <a:r>
              <a:rPr lang="en-US" sz="2000" dirty="0" smtClean="0">
                <a:solidFill>
                  <a:srgbClr val="002060"/>
                </a:solidFill>
              </a:rPr>
              <a:t>e.g. sum, average</a:t>
            </a:r>
          </a:p>
          <a:p>
            <a:pPr indent="-457200" algn="just">
              <a:buFont typeface="Archivo Narrow"/>
              <a:buAutoNum type="arabicParenR"/>
            </a:pPr>
            <a:r>
              <a:rPr lang="en-US" sz="2400" dirty="0" smtClean="0">
                <a:solidFill>
                  <a:srgbClr val="002060"/>
                </a:solidFill>
              </a:rPr>
              <a:t>When more than one words are used in a name, the second and subsequent words are marked with a leading uppercase letters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	e.g. </a:t>
            </a:r>
            <a:r>
              <a:rPr lang="en-US" sz="2400" dirty="0" err="1" smtClean="0">
                <a:solidFill>
                  <a:srgbClr val="002060"/>
                </a:solidFill>
              </a:rPr>
              <a:t>dayTemparature</a:t>
            </a:r>
            <a:r>
              <a:rPr lang="en-US" sz="2400" dirty="0" smtClean="0">
                <a:solidFill>
                  <a:srgbClr val="002060"/>
                </a:solidFill>
              </a:rPr>
              <a:t>,  </a:t>
            </a:r>
            <a:r>
              <a:rPr lang="en-US" sz="2400" dirty="0" err="1" smtClean="0">
                <a:solidFill>
                  <a:srgbClr val="002060"/>
                </a:solidFill>
              </a:rPr>
              <a:t>firstDayOfMonth</a:t>
            </a:r>
            <a:r>
              <a:rPr lang="en-US" sz="2400" dirty="0" smtClean="0">
                <a:solidFill>
                  <a:srgbClr val="002060"/>
                </a:solidFill>
              </a:rPr>
              <a:t>	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             </a:t>
            </a:r>
            <a:r>
              <a:rPr lang="en-US" sz="2400" dirty="0" err="1" smtClean="0">
                <a:solidFill>
                  <a:srgbClr val="002060"/>
                </a:solidFill>
              </a:rPr>
              <a:t>totalMarks</a:t>
            </a:r>
            <a:endParaRPr lang="en-US" sz="2400" dirty="0" smtClean="0">
              <a:solidFill>
                <a:srgbClr val="002060"/>
              </a:solidFill>
            </a:endParaRPr>
          </a:p>
          <a:p>
            <a:pPr algn="just"/>
            <a:endParaRPr lang="en-US" sz="2400" dirty="0" smtClean="0">
              <a:solidFill>
                <a:srgbClr val="002060"/>
              </a:solidFill>
            </a:endParaRPr>
          </a:p>
          <a:p>
            <a:pPr algn="just"/>
            <a:endParaRPr lang="en-US" sz="2400" dirty="0" smtClean="0">
              <a:solidFill>
                <a:srgbClr val="002060"/>
              </a:solidFill>
            </a:endParaRPr>
          </a:p>
          <a:p>
            <a:pPr algn="just"/>
            <a:endParaRPr lang="en-US" dirty="0" smtClean="0">
              <a:solidFill>
                <a:srgbClr val="002060"/>
              </a:solidFill>
            </a:endParaRPr>
          </a:p>
          <a:p>
            <a:pPr algn="just"/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429000" y="419100"/>
            <a:ext cx="1981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Identifiers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71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28600" y="609600"/>
            <a:ext cx="8915400" cy="6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chivo Narrow"/>
              <a:buChar char="●"/>
              <a:defRPr sz="22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pPr marL="88900" indent="0">
              <a:buNone/>
            </a:pPr>
            <a:r>
              <a:rPr lang="en-US" sz="2400" u="sng" dirty="0" smtClean="0">
                <a:solidFill>
                  <a:srgbClr val="FF0000"/>
                </a:solidFill>
              </a:rPr>
              <a:t>Naming Conventions</a:t>
            </a:r>
          </a:p>
          <a:p>
            <a:endParaRPr lang="en-US" sz="2400" u="sng" dirty="0" smtClean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3) All private and local variables use only lowercase letters  </a:t>
            </a:r>
          </a:p>
          <a:p>
            <a:pPr marL="8890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    combined with underscores.</a:t>
            </a:r>
          </a:p>
          <a:p>
            <a:pPr marL="8890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	</a:t>
            </a:r>
            <a:r>
              <a:rPr lang="en-US" sz="2400" dirty="0" err="1" smtClean="0">
                <a:solidFill>
                  <a:srgbClr val="002060"/>
                </a:solidFill>
              </a:rPr>
              <a:t>e.g</a:t>
            </a:r>
            <a:r>
              <a:rPr lang="en-US" sz="2400" dirty="0" smtClean="0">
                <a:solidFill>
                  <a:srgbClr val="002060"/>
                </a:solidFill>
              </a:rPr>
              <a:t> :	marks</a:t>
            </a:r>
          </a:p>
          <a:p>
            <a:pPr marL="8890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		</a:t>
            </a:r>
            <a:r>
              <a:rPr lang="en-US" sz="2400" dirty="0" err="1" smtClean="0">
                <a:solidFill>
                  <a:srgbClr val="002060"/>
                </a:solidFill>
              </a:rPr>
              <a:t>total_marks</a:t>
            </a:r>
            <a:endParaRPr lang="en-US" sz="2400" dirty="0" smtClean="0">
              <a:solidFill>
                <a:srgbClr val="002060"/>
              </a:solidFill>
            </a:endParaRP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4) All classes and interfaces start with a leading uppercase     </a:t>
            </a:r>
          </a:p>
          <a:p>
            <a:pPr marL="8890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    letter ( and each subsequent word with a leading uppercase </a:t>
            </a:r>
          </a:p>
          <a:p>
            <a:pPr marL="8890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    letter)</a:t>
            </a:r>
          </a:p>
          <a:p>
            <a:pPr marL="8890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	e.g. 	</a:t>
            </a:r>
            <a:r>
              <a:rPr lang="en-US" sz="2400" dirty="0" err="1" smtClean="0">
                <a:solidFill>
                  <a:srgbClr val="002060"/>
                </a:solidFill>
              </a:rPr>
              <a:t>EightQueens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		</a:t>
            </a:r>
            <a:r>
              <a:rPr lang="en-US" sz="2400" dirty="0" err="1" smtClean="0">
                <a:solidFill>
                  <a:srgbClr val="002060"/>
                </a:solidFill>
              </a:rPr>
              <a:t>FirstJava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		Encryption</a:t>
            </a:r>
          </a:p>
          <a:p>
            <a:pPr marL="8890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		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00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28600" y="609600"/>
            <a:ext cx="76962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chivo Narrow"/>
              <a:buChar char="●"/>
              <a:defRPr sz="22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pPr marL="88900" indent="0">
              <a:buNone/>
            </a:pPr>
            <a:r>
              <a:rPr lang="en-US" sz="2400" u="sng" dirty="0" smtClean="0">
                <a:solidFill>
                  <a:srgbClr val="FF0000"/>
                </a:solidFill>
              </a:rPr>
              <a:t>Naming Conventions</a:t>
            </a:r>
          </a:p>
          <a:p>
            <a:endParaRPr lang="en-US" sz="2400" u="sng" dirty="0" smtClean="0">
              <a:solidFill>
                <a:srgbClr val="FF0000"/>
              </a:solidFill>
            </a:endParaRPr>
          </a:p>
          <a:p>
            <a:pPr marL="8890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5) Variables that represent constant values use all uppercase </a:t>
            </a:r>
          </a:p>
          <a:p>
            <a:pPr marL="8890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    letters and underscores between words</a:t>
            </a:r>
          </a:p>
          <a:p>
            <a:pPr marL="8890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	e.g. 	TOTAL</a:t>
            </a:r>
          </a:p>
          <a:p>
            <a:pPr marL="8890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		PI</a:t>
            </a:r>
          </a:p>
          <a:p>
            <a:pPr marL="8890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		PRINCIPAL_AMOUNT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24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52400" y="1524000"/>
            <a:ext cx="8534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chivo Narrow"/>
              <a:buChar char="●"/>
              <a:defRPr sz="22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pPr marL="8890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Literals in Java are a sequences of characters (digits, letters and other characters) that  represent constant values to be stored in variables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Types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pPr indent="-457200">
              <a:buFont typeface="Archivo Narrow"/>
              <a:buAutoNum type="arabicParenR"/>
            </a:pPr>
            <a:r>
              <a:rPr lang="en-US" sz="2400" dirty="0" smtClean="0">
                <a:solidFill>
                  <a:srgbClr val="002060"/>
                </a:solidFill>
              </a:rPr>
              <a:t>Integer Literals</a:t>
            </a:r>
          </a:p>
          <a:p>
            <a:pPr indent="-457200">
              <a:buFont typeface="Archivo Narrow"/>
              <a:buAutoNum type="arabicParenR"/>
            </a:pPr>
            <a:r>
              <a:rPr lang="en-US" sz="2400" dirty="0" smtClean="0">
                <a:solidFill>
                  <a:srgbClr val="002060"/>
                </a:solidFill>
              </a:rPr>
              <a:t>Floating point literals</a:t>
            </a:r>
          </a:p>
          <a:p>
            <a:pPr indent="-457200">
              <a:buFont typeface="Archivo Narrow"/>
              <a:buAutoNum type="arabicParenR"/>
            </a:pPr>
            <a:r>
              <a:rPr lang="en-US" sz="2400" dirty="0" smtClean="0">
                <a:solidFill>
                  <a:srgbClr val="002060"/>
                </a:solidFill>
              </a:rPr>
              <a:t>Character literals</a:t>
            </a:r>
          </a:p>
          <a:p>
            <a:pPr indent="-457200">
              <a:buFont typeface="Archivo Narrow"/>
              <a:buAutoNum type="arabicParenR"/>
            </a:pPr>
            <a:r>
              <a:rPr lang="en-US" sz="2400" dirty="0" smtClean="0">
                <a:solidFill>
                  <a:srgbClr val="002060"/>
                </a:solidFill>
              </a:rPr>
              <a:t>String literals</a:t>
            </a:r>
          </a:p>
          <a:p>
            <a:pPr indent="-457200">
              <a:buFont typeface="Archivo Narrow"/>
              <a:buAutoNum type="arabicParenR"/>
            </a:pPr>
            <a:r>
              <a:rPr lang="en-US" sz="2400" dirty="0" smtClean="0">
                <a:solidFill>
                  <a:srgbClr val="002060"/>
                </a:solidFill>
              </a:rPr>
              <a:t>Boolean literals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762000"/>
            <a:ext cx="457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Literals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067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66700" y="911352"/>
            <a:ext cx="8496300" cy="5260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chivo Narrow"/>
              <a:buChar char="●"/>
              <a:defRPr sz="22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pPr marL="88900" indent="0" algn="just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Separators are symbols used to indicate where groups of code are divided and arranged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2400" dirty="0" smtClean="0">
              <a:solidFill>
                <a:srgbClr val="002060"/>
              </a:solidFill>
            </a:endParaRPr>
          </a:p>
          <a:p>
            <a:pPr indent="-457200" algn="just">
              <a:spcBef>
                <a:spcPts val="600"/>
              </a:spcBef>
              <a:spcAft>
                <a:spcPts val="600"/>
              </a:spcAft>
              <a:buFont typeface="Archivo Narrow"/>
              <a:buAutoNum type="arabicParenR"/>
            </a:pPr>
            <a:r>
              <a:rPr lang="en-US" sz="2400" dirty="0" smtClean="0">
                <a:solidFill>
                  <a:srgbClr val="002060"/>
                </a:solidFill>
              </a:rPr>
              <a:t>( )	</a:t>
            </a:r>
            <a:r>
              <a:rPr lang="en-US" sz="2400" dirty="0" smtClean="0">
                <a:solidFill>
                  <a:srgbClr val="002060"/>
                </a:solidFill>
              </a:rPr>
              <a:t>      Used </a:t>
            </a:r>
            <a:r>
              <a:rPr lang="en-US" sz="2400" dirty="0" smtClean="0">
                <a:solidFill>
                  <a:srgbClr val="002060"/>
                </a:solidFill>
              </a:rPr>
              <a:t>to enclose parameters in method definition, </a:t>
            </a:r>
            <a:r>
              <a:rPr lang="en-US" sz="2400" dirty="0" smtClean="0">
                <a:solidFill>
                  <a:srgbClr val="002060"/>
                </a:solidFill>
              </a:rPr>
              <a:t>	    	      defining precedence</a:t>
            </a:r>
            <a:r>
              <a:rPr lang="en-US" sz="2400" dirty="0" smtClean="0">
                <a:solidFill>
                  <a:srgbClr val="002060"/>
                </a:solidFill>
              </a:rPr>
              <a:t>, surrounding cast types</a:t>
            </a:r>
          </a:p>
          <a:p>
            <a:pPr indent="-457200" algn="just">
              <a:spcBef>
                <a:spcPts val="600"/>
              </a:spcBef>
              <a:spcAft>
                <a:spcPts val="600"/>
              </a:spcAft>
              <a:buFont typeface="Archivo Narrow"/>
              <a:buAutoNum type="arabicParenR" startAt="2"/>
            </a:pPr>
            <a:r>
              <a:rPr lang="en-US" sz="2400" dirty="0" smtClean="0">
                <a:solidFill>
                  <a:srgbClr val="002060"/>
                </a:solidFill>
              </a:rPr>
              <a:t>{ } 	</a:t>
            </a:r>
            <a:r>
              <a:rPr lang="en-US" sz="2400" dirty="0" smtClean="0">
                <a:solidFill>
                  <a:srgbClr val="002060"/>
                </a:solidFill>
              </a:rPr>
              <a:t>      To </a:t>
            </a:r>
            <a:r>
              <a:rPr lang="en-US" sz="2400" dirty="0" smtClean="0">
                <a:solidFill>
                  <a:srgbClr val="002060"/>
                </a:solidFill>
              </a:rPr>
              <a:t>define block, array initialization</a:t>
            </a:r>
          </a:p>
          <a:p>
            <a:pPr indent="-457200" algn="just">
              <a:spcBef>
                <a:spcPts val="600"/>
              </a:spcBef>
              <a:spcAft>
                <a:spcPts val="600"/>
              </a:spcAft>
              <a:buFont typeface="Archivo Narrow"/>
              <a:buAutoNum type="arabicParenR" startAt="2"/>
            </a:pPr>
            <a:r>
              <a:rPr lang="en-US" sz="2400" dirty="0" smtClean="0">
                <a:solidFill>
                  <a:srgbClr val="002060"/>
                </a:solidFill>
              </a:rPr>
              <a:t>[ ] 	</a:t>
            </a:r>
            <a:r>
              <a:rPr lang="en-US" sz="2400" dirty="0" smtClean="0">
                <a:solidFill>
                  <a:srgbClr val="002060"/>
                </a:solidFill>
              </a:rPr>
              <a:t>      Used </a:t>
            </a:r>
            <a:r>
              <a:rPr lang="en-US" sz="2400" dirty="0" smtClean="0">
                <a:solidFill>
                  <a:srgbClr val="002060"/>
                </a:solidFill>
              </a:rPr>
              <a:t>to declare array types</a:t>
            </a:r>
          </a:p>
          <a:p>
            <a:pPr indent="-457200" algn="just">
              <a:spcBef>
                <a:spcPts val="600"/>
              </a:spcBef>
              <a:spcAft>
                <a:spcPts val="600"/>
              </a:spcAft>
              <a:buFont typeface="Archivo Narrow"/>
              <a:buAutoNum type="arabicParenR" startAt="2"/>
            </a:pPr>
            <a:r>
              <a:rPr lang="en-US" sz="2400" dirty="0" smtClean="0">
                <a:solidFill>
                  <a:srgbClr val="002060"/>
                </a:solidFill>
              </a:rPr>
              <a:t>;	</a:t>
            </a:r>
            <a:r>
              <a:rPr lang="en-US" sz="2400" dirty="0" smtClean="0">
                <a:solidFill>
                  <a:srgbClr val="002060"/>
                </a:solidFill>
              </a:rPr>
              <a:t>      Used </a:t>
            </a:r>
            <a:r>
              <a:rPr lang="en-US" sz="2400" dirty="0" smtClean="0">
                <a:solidFill>
                  <a:srgbClr val="002060"/>
                </a:solidFill>
              </a:rPr>
              <a:t>to separate statements</a:t>
            </a:r>
          </a:p>
          <a:p>
            <a:pPr indent="-457200" algn="just">
              <a:spcBef>
                <a:spcPts val="600"/>
              </a:spcBef>
              <a:spcAft>
                <a:spcPts val="600"/>
              </a:spcAft>
              <a:buFont typeface="Archivo Narrow"/>
              <a:buAutoNum type="arabicParenR" startAt="2"/>
            </a:pPr>
            <a:r>
              <a:rPr lang="en-US" sz="2400" dirty="0" smtClean="0">
                <a:solidFill>
                  <a:srgbClr val="002060"/>
                </a:solidFill>
              </a:rPr>
              <a:t>,	</a:t>
            </a:r>
            <a:r>
              <a:rPr lang="en-US" sz="2400" dirty="0" smtClean="0">
                <a:solidFill>
                  <a:srgbClr val="002060"/>
                </a:solidFill>
              </a:rPr>
              <a:t>      Used </a:t>
            </a:r>
            <a:r>
              <a:rPr lang="en-US" sz="2400" dirty="0" smtClean="0">
                <a:solidFill>
                  <a:srgbClr val="002060"/>
                </a:solidFill>
              </a:rPr>
              <a:t>to separate consecutive identifiers in a </a:t>
            </a:r>
            <a:r>
              <a:rPr lang="en-US" sz="2400" dirty="0" smtClean="0">
                <a:solidFill>
                  <a:srgbClr val="002060"/>
                </a:solidFill>
              </a:rPr>
              <a:t> variable   	      declaration </a:t>
            </a:r>
            <a:r>
              <a:rPr lang="en-US" sz="2400" dirty="0" smtClean="0">
                <a:solidFill>
                  <a:srgbClr val="002060"/>
                </a:solidFill>
              </a:rPr>
              <a:t>and also used to </a:t>
            </a:r>
            <a:r>
              <a:rPr lang="en-US" sz="2400" dirty="0" smtClean="0">
                <a:solidFill>
                  <a:srgbClr val="002060"/>
                </a:solidFill>
              </a:rPr>
              <a:t>chain statements </a:t>
            </a:r>
            <a:r>
              <a:rPr lang="en-US" sz="2400" dirty="0" smtClean="0">
                <a:solidFill>
                  <a:srgbClr val="002060"/>
                </a:solidFill>
              </a:rPr>
              <a:t>together </a:t>
            </a:r>
            <a:r>
              <a:rPr lang="en-US" sz="2400" dirty="0" smtClean="0">
                <a:solidFill>
                  <a:srgbClr val="002060"/>
                </a:solidFill>
              </a:rPr>
              <a:t>   	      inside </a:t>
            </a:r>
            <a:r>
              <a:rPr lang="en-US" sz="2400" dirty="0" smtClean="0">
                <a:solidFill>
                  <a:srgbClr val="002060"/>
                </a:solidFill>
              </a:rPr>
              <a:t>a for statement</a:t>
            </a:r>
          </a:p>
          <a:p>
            <a:pPr indent="-457200" algn="just">
              <a:spcBef>
                <a:spcPts val="600"/>
              </a:spcBef>
              <a:spcAft>
                <a:spcPts val="600"/>
              </a:spcAft>
              <a:buFont typeface="Archivo Narrow"/>
              <a:buAutoNum type="arabicParenR" startAt="6"/>
            </a:pPr>
            <a:r>
              <a:rPr lang="en-US" sz="2400" dirty="0" smtClean="0">
                <a:solidFill>
                  <a:srgbClr val="002060"/>
                </a:solidFill>
              </a:rPr>
              <a:t>.	</a:t>
            </a:r>
            <a:r>
              <a:rPr lang="en-US" sz="2400" dirty="0" smtClean="0">
                <a:solidFill>
                  <a:srgbClr val="002060"/>
                </a:solidFill>
              </a:rPr>
              <a:t>      Used </a:t>
            </a:r>
            <a:r>
              <a:rPr lang="en-US" sz="2400" dirty="0" smtClean="0">
                <a:solidFill>
                  <a:srgbClr val="002060"/>
                </a:solidFill>
              </a:rPr>
              <a:t>to separate package names from </a:t>
            </a:r>
            <a:r>
              <a:rPr lang="en-US" sz="2400" dirty="0" smtClean="0">
                <a:solidFill>
                  <a:srgbClr val="002060"/>
                </a:solidFill>
              </a:rPr>
              <a:t>sub package 	    	      and </a:t>
            </a:r>
            <a:r>
              <a:rPr lang="en-US" sz="2400" dirty="0" smtClean="0">
                <a:solidFill>
                  <a:srgbClr val="002060"/>
                </a:solidFill>
              </a:rPr>
              <a:t>classes; also used to separate </a:t>
            </a:r>
            <a:r>
              <a:rPr lang="en-US" sz="2400" dirty="0" smtClean="0">
                <a:solidFill>
                  <a:srgbClr val="002060"/>
                </a:solidFill>
              </a:rPr>
              <a:t>variable </a:t>
            </a:r>
            <a:r>
              <a:rPr lang="en-US" sz="2400" dirty="0" smtClean="0">
                <a:solidFill>
                  <a:srgbClr val="002060"/>
                </a:solidFill>
              </a:rPr>
              <a:t>or method </a:t>
            </a:r>
            <a:r>
              <a:rPr lang="en-US" sz="2400" dirty="0" smtClean="0">
                <a:solidFill>
                  <a:srgbClr val="002060"/>
                </a:solidFill>
              </a:rPr>
              <a:t>	   	      name </a:t>
            </a:r>
            <a:r>
              <a:rPr lang="en-US" sz="2400" dirty="0" smtClean="0">
                <a:solidFill>
                  <a:srgbClr val="002060"/>
                </a:solidFill>
              </a:rPr>
              <a:t>from a reference </a:t>
            </a:r>
            <a:r>
              <a:rPr lang="en-US" sz="2400" dirty="0" smtClean="0">
                <a:solidFill>
                  <a:srgbClr val="002060"/>
                </a:solidFill>
              </a:rPr>
              <a:t>variable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3048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Separators</a:t>
            </a:r>
          </a:p>
          <a:p>
            <a:endParaRPr lang="en-US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02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Type Casting and Type Conversion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Occur when </a:t>
            </a:r>
            <a:r>
              <a:rPr lang="en-US" dirty="0">
                <a:solidFill>
                  <a:srgbClr val="002060"/>
                </a:solidFill>
              </a:rPr>
              <a:t>there is a need to convert one data type to another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T</a:t>
            </a:r>
            <a:r>
              <a:rPr lang="en-US" dirty="0" smtClean="0">
                <a:solidFill>
                  <a:srgbClr val="002060"/>
                </a:solidFill>
              </a:rPr>
              <a:t>ype </a:t>
            </a:r>
            <a:r>
              <a:rPr lang="en-US" dirty="0">
                <a:solidFill>
                  <a:srgbClr val="002060"/>
                </a:solidFill>
              </a:rPr>
              <a:t>conversion is done “automatically” by </a:t>
            </a:r>
            <a:r>
              <a:rPr lang="en-US" dirty="0" smtClean="0">
                <a:solidFill>
                  <a:srgbClr val="002060"/>
                </a:solidFill>
              </a:rPr>
              <a:t>compiler</a:t>
            </a:r>
          </a:p>
          <a:p>
            <a:pPr marL="8890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Type casting </a:t>
            </a:r>
            <a:r>
              <a:rPr lang="en-US" dirty="0">
                <a:solidFill>
                  <a:srgbClr val="002060"/>
                </a:solidFill>
              </a:rPr>
              <a:t>is to be “explicitly done” by the </a:t>
            </a:r>
            <a:r>
              <a:rPr lang="en-US" dirty="0" smtClean="0">
                <a:solidFill>
                  <a:srgbClr val="002060"/>
                </a:solidFill>
              </a:rPr>
              <a:t>programmer</a:t>
            </a: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Example</a:t>
            </a: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Type Casting	</a:t>
            </a:r>
            <a:r>
              <a:rPr lang="en-US" dirty="0" smtClean="0">
                <a:solidFill>
                  <a:srgbClr val="002060"/>
                </a:solidFill>
              </a:rPr>
              <a:t>			</a:t>
            </a:r>
            <a:r>
              <a:rPr lang="en-US" dirty="0" smtClean="0">
                <a:solidFill>
                  <a:srgbClr val="FF0000"/>
                </a:solidFill>
              </a:rPr>
              <a:t>Type Conversion</a:t>
            </a:r>
            <a:endParaRPr lang="en-US" dirty="0">
              <a:solidFill>
                <a:srgbClr val="FF0000"/>
              </a:solidFill>
            </a:endParaRPr>
          </a:p>
          <a:p>
            <a:pPr marL="88900" indent="0"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m=50;				byte n=50;</a:t>
            </a:r>
          </a:p>
          <a:p>
            <a:pPr marL="8890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byte n=(</a:t>
            </a: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)m;				</a:t>
            </a: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m=n;</a:t>
            </a:r>
          </a:p>
          <a:p>
            <a:pPr marL="8890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90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969816"/>
              </p:ext>
            </p:extLst>
          </p:nvPr>
        </p:nvGraphicFramePr>
        <p:xfrm>
          <a:off x="76200" y="609600"/>
          <a:ext cx="8915400" cy="5638801"/>
        </p:xfrm>
        <a:graphic>
          <a:graphicData uri="http://schemas.openxmlformats.org/drawingml/2006/table">
            <a:tbl>
              <a:tblPr/>
              <a:tblGrid>
                <a:gridCol w="2325756"/>
                <a:gridCol w="3411110"/>
                <a:gridCol w="3178534"/>
              </a:tblGrid>
              <a:tr h="601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cap="all" dirty="0">
                          <a:solidFill>
                            <a:srgbClr val="002060"/>
                          </a:solidFill>
                          <a:effectLst/>
                        </a:rPr>
                        <a:t>BASIS FOR COMPARISON</a:t>
                      </a:r>
                    </a:p>
                  </a:txBody>
                  <a:tcPr marL="40666" marR="40666" marT="40666" marB="406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cap="all">
                          <a:solidFill>
                            <a:srgbClr val="002060"/>
                          </a:solidFill>
                          <a:effectLst/>
                        </a:rPr>
                        <a:t>TYPE CASTING</a:t>
                      </a:r>
                    </a:p>
                  </a:txBody>
                  <a:tcPr marL="40666" marR="40666" marT="40666" marB="406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cap="all">
                          <a:solidFill>
                            <a:srgbClr val="002060"/>
                          </a:solidFill>
                          <a:effectLst/>
                        </a:rPr>
                        <a:t>TYPE CONVERSION</a:t>
                      </a:r>
                    </a:p>
                  </a:txBody>
                  <a:tcPr marL="40666" marR="40666" marT="40666" marB="406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</a:tr>
              <a:tr h="117006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</a:rPr>
                        <a:t>Meaning</a:t>
                      </a:r>
                    </a:p>
                  </a:txBody>
                  <a:tcPr marL="40666" marR="40666" marT="40666" marB="406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</a:rPr>
                        <a:t>One data type is assigned to another by the user, using a cast operator then it is called "Type Casting".</a:t>
                      </a:r>
                    </a:p>
                  </a:txBody>
                  <a:tcPr marL="40666" marR="40666" marT="40666" marB="406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</a:rPr>
                        <a:t>Conversion of one data type to another automatically by the compiler is called "Type Conversion".</a:t>
                      </a:r>
                    </a:p>
                  </a:txBody>
                  <a:tcPr marL="40666" marR="40666" marT="40666" marB="406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4914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</a:rPr>
                        <a:t>Applied</a:t>
                      </a:r>
                    </a:p>
                  </a:txBody>
                  <a:tcPr marL="40666" marR="40666" marT="40666" marB="406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</a:rPr>
                        <a:t>Type casting can also be applied to two 'incompatible' data types.</a:t>
                      </a:r>
                    </a:p>
                  </a:txBody>
                  <a:tcPr marL="40666" marR="40666" marT="40666" marB="406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</a:rPr>
                        <a:t>Type conversion can only be implemented when two data types are 'compatible'.</a:t>
                      </a:r>
                    </a:p>
                  </a:txBody>
                  <a:tcPr marL="40666" marR="40666" marT="40666" marB="406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72823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40666" marR="40666" marT="40666" marB="406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</a:rPr>
                        <a:t>For casting a data type to another, a casting operator '()' is required.</a:t>
                      </a:r>
                    </a:p>
                  </a:txBody>
                  <a:tcPr marL="40666" marR="40666" marT="40666" marB="406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</a:rPr>
                        <a:t>No operator required.</a:t>
                      </a:r>
                    </a:p>
                  </a:txBody>
                  <a:tcPr marL="40666" marR="40666" marT="40666" marB="406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823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</a:rPr>
                        <a:t>Size of Data Types</a:t>
                      </a:r>
                    </a:p>
                  </a:txBody>
                  <a:tcPr marL="40666" marR="40666" marT="40666" marB="406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</a:rPr>
                        <a:t>Destination type can be smaller than source type.</a:t>
                      </a:r>
                    </a:p>
                  </a:txBody>
                  <a:tcPr marL="40666" marR="40666" marT="40666" marB="406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</a:rPr>
                        <a:t>Here the destination type must be larger than source type.</a:t>
                      </a:r>
                    </a:p>
                  </a:txBody>
                  <a:tcPr marL="40666" marR="40666" marT="40666" marB="406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0175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</a:rPr>
                        <a:t>Implemented</a:t>
                      </a:r>
                    </a:p>
                  </a:txBody>
                  <a:tcPr marL="40666" marR="40666" marT="40666" marB="406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</a:rPr>
                        <a:t>It is done during program designing.</a:t>
                      </a:r>
                    </a:p>
                  </a:txBody>
                  <a:tcPr marL="40666" marR="40666" marT="40666" marB="406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</a:rPr>
                        <a:t>It is done explicitly while compiling.</a:t>
                      </a:r>
                    </a:p>
                  </a:txBody>
                  <a:tcPr marL="40666" marR="40666" marT="40666" marB="406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5962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</a:rPr>
                        <a:t>Conversion type</a:t>
                      </a:r>
                      <a:br>
                        <a:rPr lang="en-US" sz="1600">
                          <a:solidFill>
                            <a:srgbClr val="002060"/>
                          </a:solidFill>
                          <a:effectLst/>
                        </a:rPr>
                      </a:b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</a:rPr>
                        <a:t/>
                      </a:r>
                      <a:br>
                        <a:rPr lang="en-US" sz="1600">
                          <a:solidFill>
                            <a:srgbClr val="002060"/>
                          </a:solidFill>
                          <a:effectLst/>
                        </a:rPr>
                      </a:br>
                      <a:endParaRPr lang="en-US" sz="16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40666" marR="40666" marT="40666" marB="406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</a:rPr>
                        <a:t>Narrowing conversion.</a:t>
                      </a:r>
                    </a:p>
                  </a:txBody>
                  <a:tcPr marL="40666" marR="40666" marT="40666" marB="406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</a:rPr>
                        <a:t>Widening conversion.</a:t>
                      </a:r>
                    </a:p>
                  </a:txBody>
                  <a:tcPr marL="40666" marR="40666" marT="40666" marB="406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89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Syllabus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Unit 1</a:t>
            </a:r>
            <a:endParaRPr lang="en-US" dirty="0">
              <a:solidFill>
                <a:srgbClr val="FF0000"/>
              </a:solidFill>
            </a:endParaRPr>
          </a:p>
          <a:p>
            <a:pPr marL="8890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Introduction </a:t>
            </a:r>
            <a:r>
              <a:rPr lang="en-US" b="1" dirty="0">
                <a:solidFill>
                  <a:srgbClr val="002060"/>
                </a:solidFill>
              </a:rPr>
              <a:t>to OOPs &amp; </a:t>
            </a:r>
            <a:r>
              <a:rPr lang="en-US" b="1" dirty="0" smtClean="0">
                <a:solidFill>
                  <a:srgbClr val="002060"/>
                </a:solidFill>
              </a:rPr>
              <a:t>Java</a:t>
            </a:r>
          </a:p>
          <a:p>
            <a:pPr marL="8890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OOPs Concept, Java operators, Data types</a:t>
            </a:r>
          </a:p>
          <a:p>
            <a:pPr marL="88900" indent="0">
              <a:buNone/>
            </a:pPr>
            <a:endParaRPr lang="en-US" sz="1100" b="1" dirty="0" smtClean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Unit 2</a:t>
            </a:r>
          </a:p>
          <a:p>
            <a:pPr marL="8890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Classes and String Handling</a:t>
            </a:r>
          </a:p>
          <a:p>
            <a:pPr marL="88900" indent="0">
              <a:buNone/>
            </a:pPr>
            <a:endParaRPr lang="en-US" sz="1050" b="1" dirty="0" smtClean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Unit 3</a:t>
            </a:r>
          </a:p>
          <a:p>
            <a:pPr marL="8890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Arrays and Inheritance</a:t>
            </a:r>
          </a:p>
          <a:p>
            <a:pPr marL="88900" indent="0">
              <a:buNone/>
            </a:pPr>
            <a:endParaRPr lang="en-US" sz="1100" b="1" dirty="0" smtClean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Unit 4</a:t>
            </a:r>
          </a:p>
          <a:p>
            <a:pPr marL="8890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Exception Handling and Multithreading</a:t>
            </a:r>
          </a:p>
          <a:p>
            <a:pPr marL="88900" indent="0">
              <a:buNone/>
            </a:pPr>
            <a:endParaRPr lang="en-US" sz="1200" b="1" dirty="0" smtClean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Unit 5</a:t>
            </a:r>
          </a:p>
          <a:p>
            <a:pPr marL="8890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IO Packages</a:t>
            </a: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4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Decision Making – Branching</a:t>
            </a:r>
            <a:br>
              <a:rPr lang="en-US" u="sng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sz="2400" dirty="0">
                <a:solidFill>
                  <a:srgbClr val="002060"/>
                </a:solidFill>
              </a:rPr>
              <a:t>While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2060"/>
                </a:solidFill>
              </a:rPr>
              <a:t>Do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2060"/>
                </a:solidFill>
              </a:rPr>
              <a:t>For</a:t>
            </a:r>
          </a:p>
          <a:p>
            <a:pPr marL="342900" indent="-342900"/>
            <a:endParaRPr lang="en-US" sz="2400" dirty="0">
              <a:solidFill>
                <a:srgbClr val="002060"/>
              </a:solidFill>
            </a:endParaRP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2060"/>
                </a:solidFill>
              </a:rPr>
              <a:t>while(test condition)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	body of  the loop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}</a:t>
            </a:r>
          </a:p>
          <a:p>
            <a:pPr marL="88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42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Do-While loop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do</a:t>
            </a:r>
          </a:p>
          <a:p>
            <a:pPr marL="8890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{</a:t>
            </a:r>
          </a:p>
          <a:p>
            <a:pPr marL="8890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body of the loop</a:t>
            </a:r>
          </a:p>
          <a:p>
            <a:pPr marL="8890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}</a:t>
            </a:r>
          </a:p>
          <a:p>
            <a:pPr marL="8890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while(condition)</a:t>
            </a:r>
          </a:p>
          <a:p>
            <a:pPr marL="8890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8890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endParaRPr lang="en-US" sz="2400" dirty="0"/>
          </a:p>
          <a:p>
            <a:pPr marL="88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2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For loop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for(</a:t>
            </a:r>
            <a:r>
              <a:rPr lang="en-US" sz="2000" dirty="0" err="1">
                <a:solidFill>
                  <a:srgbClr val="002060"/>
                </a:solidFill>
              </a:rPr>
              <a:t>initialization;test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condition;increment</a:t>
            </a:r>
            <a:r>
              <a:rPr lang="en-US" sz="2000" dirty="0">
                <a:solidFill>
                  <a:srgbClr val="002060"/>
                </a:solidFill>
              </a:rPr>
              <a:t>)</a:t>
            </a:r>
          </a:p>
          <a:p>
            <a:pPr marL="8890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{</a:t>
            </a:r>
          </a:p>
          <a:p>
            <a:pPr marL="88900" indent="0"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}</a:t>
            </a:r>
          </a:p>
          <a:p>
            <a:pPr marL="88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23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Enhanced for loop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for(Type </a:t>
            </a:r>
            <a:r>
              <a:rPr lang="en-US" sz="2400" dirty="0" smtClean="0">
                <a:solidFill>
                  <a:srgbClr val="002060"/>
                </a:solidFill>
              </a:rPr>
              <a:t>identifier : Expression</a:t>
            </a:r>
            <a:r>
              <a:rPr lang="en-US" sz="2400" dirty="0">
                <a:solidFill>
                  <a:srgbClr val="002060"/>
                </a:solidFill>
              </a:rPr>
              <a:t>)</a:t>
            </a:r>
          </a:p>
          <a:p>
            <a:pPr marL="8890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{</a:t>
            </a:r>
          </a:p>
          <a:p>
            <a:pPr marL="8890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statements</a:t>
            </a:r>
          </a:p>
          <a:p>
            <a:pPr marL="8890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}</a:t>
            </a:r>
          </a:p>
          <a:p>
            <a:pPr marL="88900" indent="0">
              <a:buNone/>
            </a:pPr>
            <a:endParaRPr lang="en-US" dirty="0" smtClean="0"/>
          </a:p>
          <a:p>
            <a:pPr marL="88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3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sz="2400" dirty="0" err="1">
                <a:solidFill>
                  <a:srgbClr val="002060"/>
                </a:solidFill>
              </a:rPr>
              <a:t>int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numarray</a:t>
            </a:r>
            <a:r>
              <a:rPr lang="en-US" sz="2400" dirty="0" smtClean="0">
                <a:solidFill>
                  <a:srgbClr val="002060"/>
                </a:solidFill>
              </a:rPr>
              <a:t>[5]={56,25,78,90,110};</a:t>
            </a:r>
          </a:p>
          <a:p>
            <a:pPr marL="8890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for(</a:t>
            </a:r>
            <a:r>
              <a:rPr lang="en-US" sz="2400" dirty="0" err="1">
                <a:solidFill>
                  <a:srgbClr val="002060"/>
                </a:solidFill>
              </a:rPr>
              <a:t>int</a:t>
            </a:r>
            <a:r>
              <a:rPr lang="en-US" sz="2400" dirty="0">
                <a:solidFill>
                  <a:srgbClr val="002060"/>
                </a:solidFill>
              </a:rPr>
              <a:t> k:numarray)</a:t>
            </a:r>
          </a:p>
          <a:p>
            <a:pPr marL="8890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{</a:t>
            </a:r>
          </a:p>
          <a:p>
            <a:pPr marL="8890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if(k&gt;50 &amp;&amp; k&lt;100)</a:t>
            </a:r>
          </a:p>
          <a:p>
            <a:pPr marL="8890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{</a:t>
            </a:r>
          </a:p>
          <a:p>
            <a:pPr marL="8890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	</a:t>
            </a:r>
            <a:r>
              <a:rPr lang="en-US" sz="2400" dirty="0" err="1">
                <a:solidFill>
                  <a:srgbClr val="002060"/>
                </a:solidFill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</a:rPr>
              <a:t>(k);</a:t>
            </a:r>
          </a:p>
          <a:p>
            <a:pPr marL="8890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}</a:t>
            </a:r>
          </a:p>
          <a:p>
            <a:pPr marL="8890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}</a:t>
            </a:r>
          </a:p>
          <a:p>
            <a:pPr marL="88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1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String states</a:t>
            </a:r>
            <a:r>
              <a:rPr lang="en-US" sz="2400" dirty="0" smtClean="0">
                <a:solidFill>
                  <a:srgbClr val="002060"/>
                </a:solidFill>
              </a:rPr>
              <a:t>[]={”</a:t>
            </a:r>
            <a:r>
              <a:rPr lang="en-US" sz="2400" dirty="0" err="1">
                <a:solidFill>
                  <a:srgbClr val="002060"/>
                </a:solidFill>
              </a:rPr>
              <a:t>Andrapradesh</a:t>
            </a:r>
            <a:r>
              <a:rPr lang="en-US" sz="2400" dirty="0">
                <a:solidFill>
                  <a:srgbClr val="002060"/>
                </a:solidFill>
              </a:rPr>
              <a:t>”, ”Karnataka”, ”Kerala</a:t>
            </a:r>
            <a:r>
              <a:rPr lang="en-US" sz="2400" dirty="0" smtClean="0">
                <a:solidFill>
                  <a:srgbClr val="002060"/>
                </a:solidFill>
              </a:rPr>
              <a:t>”,</a:t>
            </a:r>
            <a:r>
              <a:rPr lang="en-US" sz="2400" dirty="0">
                <a:solidFill>
                  <a:srgbClr val="002060"/>
                </a:solidFill>
              </a:rPr>
              <a:t> “</a:t>
            </a:r>
            <a:r>
              <a:rPr lang="en-US" sz="2400" dirty="0" err="1">
                <a:solidFill>
                  <a:srgbClr val="002060"/>
                </a:solidFill>
              </a:rPr>
              <a:t>Tamilnadu</a:t>
            </a:r>
            <a:r>
              <a:rPr lang="en-US" sz="2400" dirty="0" smtClean="0">
                <a:solidFill>
                  <a:srgbClr val="002060"/>
                </a:solidFill>
              </a:rPr>
              <a:t>”,”</a:t>
            </a:r>
            <a:r>
              <a:rPr lang="en-US" sz="2400" dirty="0" err="1" smtClean="0">
                <a:solidFill>
                  <a:srgbClr val="002060"/>
                </a:solidFill>
              </a:rPr>
              <a:t>Telengana</a:t>
            </a:r>
            <a:r>
              <a:rPr lang="en-US" sz="2400" dirty="0" smtClean="0">
                <a:solidFill>
                  <a:srgbClr val="002060"/>
                </a:solidFill>
              </a:rPr>
              <a:t>”};</a:t>
            </a:r>
            <a:endParaRPr lang="en-US" sz="2400" dirty="0">
              <a:solidFill>
                <a:srgbClr val="002060"/>
              </a:solidFill>
            </a:endParaRPr>
          </a:p>
          <a:p>
            <a:pPr marL="8890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for(String </a:t>
            </a:r>
            <a:r>
              <a:rPr lang="en-US" sz="2400" dirty="0" err="1" smtClean="0">
                <a:solidFill>
                  <a:srgbClr val="002060"/>
                </a:solidFill>
              </a:rPr>
              <a:t>st</a:t>
            </a:r>
            <a:r>
              <a:rPr lang="en-US" sz="2400" dirty="0" smtClean="0">
                <a:solidFill>
                  <a:srgbClr val="002060"/>
                </a:solidFill>
              </a:rPr>
              <a:t> : states</a:t>
            </a:r>
            <a:r>
              <a:rPr lang="en-US" sz="2400" dirty="0">
                <a:solidFill>
                  <a:srgbClr val="002060"/>
                </a:solidFill>
              </a:rPr>
              <a:t>)</a:t>
            </a:r>
          </a:p>
          <a:p>
            <a:pPr marL="8890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{</a:t>
            </a:r>
          </a:p>
          <a:p>
            <a:pPr marL="88900" indent="0">
              <a:buNone/>
            </a:pPr>
            <a:r>
              <a:rPr lang="en-US" sz="2400" dirty="0" err="1">
                <a:solidFill>
                  <a:srgbClr val="002060"/>
                </a:solidFill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</a:rPr>
              <a:t>(</a:t>
            </a:r>
            <a:r>
              <a:rPr lang="en-US" sz="2400" dirty="0" err="1">
                <a:solidFill>
                  <a:srgbClr val="002060"/>
                </a:solidFill>
              </a:rPr>
              <a:t>st</a:t>
            </a:r>
            <a:r>
              <a:rPr lang="en-US" sz="2400" dirty="0">
                <a:solidFill>
                  <a:srgbClr val="002060"/>
                </a:solidFill>
              </a:rPr>
              <a:t>);</a:t>
            </a:r>
          </a:p>
          <a:p>
            <a:pPr marL="8890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}</a:t>
            </a:r>
          </a:p>
          <a:p>
            <a:pPr marL="8890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88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1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Jumps in Loop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Break</a:t>
            </a:r>
          </a:p>
          <a:p>
            <a:pPr marL="8890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To jump out of loop</a:t>
            </a:r>
          </a:p>
          <a:p>
            <a:pPr marL="8890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889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Continue</a:t>
            </a:r>
          </a:p>
          <a:p>
            <a:pPr marL="8890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Skipping a part of a loop</a:t>
            </a:r>
          </a:p>
          <a:p>
            <a:pPr marL="8890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Labelled Loops</a:t>
            </a:r>
          </a:p>
          <a:p>
            <a:pPr marL="8890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88900" indent="0">
              <a:buNone/>
            </a:pPr>
            <a:r>
              <a:rPr lang="en-US" sz="2400" dirty="0">
                <a:solidFill>
                  <a:srgbClr val="000066"/>
                </a:solidFill>
              </a:rPr>
              <a:t>Loop1: 	for (…)</a:t>
            </a:r>
          </a:p>
          <a:p>
            <a:pPr marL="88900" indent="0">
              <a:buNone/>
            </a:pPr>
            <a:r>
              <a:rPr lang="en-US" sz="2400" dirty="0">
                <a:solidFill>
                  <a:srgbClr val="000066"/>
                </a:solidFill>
              </a:rPr>
              <a:t>		{</a:t>
            </a:r>
          </a:p>
          <a:p>
            <a:pPr marL="88900" indent="0">
              <a:buNone/>
            </a:pPr>
            <a:r>
              <a:rPr lang="en-US" sz="2400" dirty="0">
                <a:solidFill>
                  <a:srgbClr val="000066"/>
                </a:solidFill>
              </a:rPr>
              <a:t>		</a:t>
            </a:r>
            <a:r>
              <a:rPr lang="en-US" sz="2400" dirty="0" smtClean="0">
                <a:solidFill>
                  <a:srgbClr val="000066"/>
                </a:solidFill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5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533400"/>
            <a:ext cx="8458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class </a:t>
            </a:r>
            <a:r>
              <a:rPr lang="en-US" sz="2000" dirty="0" err="1">
                <a:solidFill>
                  <a:srgbClr val="002060"/>
                </a:solidFill>
              </a:rPr>
              <a:t>continuebreak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Public static void main(String </a:t>
            </a:r>
            <a:r>
              <a:rPr lang="en-US" sz="2000" dirty="0" err="1">
                <a:solidFill>
                  <a:srgbClr val="002060"/>
                </a:solidFill>
              </a:rPr>
              <a:t>args</a:t>
            </a:r>
            <a:r>
              <a:rPr lang="en-US" sz="2000" dirty="0">
                <a:solidFill>
                  <a:srgbClr val="002060"/>
                </a:solidFill>
              </a:rPr>
              <a:t>[])</a:t>
            </a:r>
          </a:p>
          <a:p>
            <a:r>
              <a:rPr lang="en-US" sz="2000" dirty="0">
                <a:solidFill>
                  <a:srgbClr val="002060"/>
                </a:solidFill>
              </a:rPr>
              <a:t>{</a:t>
            </a:r>
          </a:p>
          <a:p>
            <a:r>
              <a:rPr lang="en-US" sz="2000" dirty="0">
                <a:solidFill>
                  <a:srgbClr val="002060"/>
                </a:solidFill>
              </a:rPr>
              <a:t>	loop1: for(</a:t>
            </a:r>
            <a:r>
              <a:rPr lang="en-US" sz="2000" dirty="0" err="1">
                <a:solidFill>
                  <a:srgbClr val="002060"/>
                </a:solidFill>
              </a:rPr>
              <a:t>int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i</a:t>
            </a:r>
            <a:r>
              <a:rPr lang="en-US" sz="2000" dirty="0">
                <a:solidFill>
                  <a:srgbClr val="002060"/>
                </a:solidFill>
              </a:rPr>
              <a:t>;=1;i&lt;100;i++)</a:t>
            </a:r>
          </a:p>
          <a:p>
            <a:r>
              <a:rPr lang="en-US" sz="2000" dirty="0">
                <a:solidFill>
                  <a:srgbClr val="002060"/>
                </a:solidFill>
              </a:rPr>
              <a:t>		{</a:t>
            </a:r>
          </a:p>
          <a:p>
            <a:r>
              <a:rPr lang="en-US" sz="2000" dirty="0">
                <a:solidFill>
                  <a:srgbClr val="002060"/>
                </a:solidFill>
              </a:rPr>
              <a:t>			</a:t>
            </a: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(“ “);</a:t>
            </a:r>
          </a:p>
          <a:p>
            <a:r>
              <a:rPr lang="en-US" sz="2000" dirty="0">
                <a:solidFill>
                  <a:srgbClr val="002060"/>
                </a:solidFill>
              </a:rPr>
              <a:t>			if(</a:t>
            </a:r>
            <a:r>
              <a:rPr lang="en-US" sz="2000" dirty="0" err="1">
                <a:solidFill>
                  <a:srgbClr val="002060"/>
                </a:solidFill>
              </a:rPr>
              <a:t>i</a:t>
            </a:r>
            <a:r>
              <a:rPr lang="en-US" sz="2000" dirty="0">
                <a:solidFill>
                  <a:srgbClr val="002060"/>
                </a:solidFill>
              </a:rPr>
              <a:t>&gt;=20) break</a:t>
            </a:r>
            <a:r>
              <a:rPr lang="en-US" sz="2000" dirty="0" smtClean="0">
                <a:solidFill>
                  <a:srgbClr val="002060"/>
                </a:solidFill>
              </a:rPr>
              <a:t>;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	loop2:	for(</a:t>
            </a:r>
            <a:r>
              <a:rPr lang="en-US" sz="2000" dirty="0" err="1">
                <a:solidFill>
                  <a:srgbClr val="002060"/>
                </a:solidFill>
              </a:rPr>
              <a:t>int</a:t>
            </a:r>
            <a:r>
              <a:rPr lang="en-US" sz="2000" dirty="0">
                <a:solidFill>
                  <a:srgbClr val="002060"/>
                </a:solidFill>
              </a:rPr>
              <a:t> j=1; j&lt;100;j++)</a:t>
            </a:r>
          </a:p>
          <a:p>
            <a:r>
              <a:rPr lang="en-US" sz="2000" dirty="0">
                <a:solidFill>
                  <a:srgbClr val="002060"/>
                </a:solidFill>
              </a:rPr>
              <a:t>			{</a:t>
            </a:r>
          </a:p>
          <a:p>
            <a:r>
              <a:rPr lang="en-US" sz="2000" dirty="0">
                <a:solidFill>
                  <a:srgbClr val="002060"/>
                </a:solidFill>
              </a:rPr>
              <a:t>				</a:t>
            </a:r>
            <a:r>
              <a:rPr lang="en-US" sz="2000" dirty="0" err="1">
                <a:solidFill>
                  <a:srgbClr val="002060"/>
                </a:solidFill>
              </a:rPr>
              <a:t>System.out.print</a:t>
            </a:r>
            <a:r>
              <a:rPr lang="en-US" sz="2000" dirty="0">
                <a:solidFill>
                  <a:srgbClr val="002060"/>
                </a:solidFill>
              </a:rPr>
              <a:t>(“ * “);</a:t>
            </a:r>
          </a:p>
          <a:p>
            <a:r>
              <a:rPr lang="en-US" sz="2000" dirty="0">
                <a:solidFill>
                  <a:srgbClr val="002060"/>
                </a:solidFill>
              </a:rPr>
              <a:t>				if(j==</a:t>
            </a:r>
            <a:r>
              <a:rPr lang="en-US" sz="2000" dirty="0" err="1">
                <a:solidFill>
                  <a:srgbClr val="002060"/>
                </a:solidFill>
              </a:rPr>
              <a:t>i</a:t>
            </a:r>
            <a:r>
              <a:rPr lang="en-US" sz="2000" dirty="0">
                <a:solidFill>
                  <a:srgbClr val="002060"/>
                </a:solidFill>
              </a:rPr>
              <a:t>)</a:t>
            </a:r>
          </a:p>
          <a:p>
            <a:r>
              <a:rPr lang="en-US" sz="2000" dirty="0">
                <a:solidFill>
                  <a:srgbClr val="002060"/>
                </a:solidFill>
              </a:rPr>
              <a:t>				{</a:t>
            </a:r>
          </a:p>
          <a:p>
            <a:r>
              <a:rPr lang="en-US" sz="2000" dirty="0">
                <a:solidFill>
                  <a:srgbClr val="002060"/>
                </a:solidFill>
              </a:rPr>
              <a:t>					continue loop2;</a:t>
            </a:r>
          </a:p>
          <a:p>
            <a:r>
              <a:rPr lang="en-US" sz="2000" dirty="0">
                <a:solidFill>
                  <a:srgbClr val="002060"/>
                </a:solidFill>
              </a:rPr>
              <a:t>				}</a:t>
            </a:r>
          </a:p>
          <a:p>
            <a:r>
              <a:rPr lang="en-US" sz="2000" dirty="0">
                <a:solidFill>
                  <a:srgbClr val="002060"/>
                </a:solidFill>
              </a:rPr>
              <a:t>				if(j&gt;=10)</a:t>
            </a:r>
          </a:p>
          <a:p>
            <a:r>
              <a:rPr lang="en-US" sz="2000" dirty="0">
                <a:solidFill>
                  <a:srgbClr val="002060"/>
                </a:solidFill>
              </a:rPr>
              <a:t>				break loop1;</a:t>
            </a:r>
          </a:p>
          <a:p>
            <a:r>
              <a:rPr lang="en-US" sz="2000" dirty="0">
                <a:solidFill>
                  <a:srgbClr val="002060"/>
                </a:solidFill>
              </a:rPr>
              <a:t>			</a:t>
            </a:r>
            <a:r>
              <a:rPr lang="en-US" sz="2000" dirty="0" smtClean="0">
                <a:solidFill>
                  <a:srgbClr val="002060"/>
                </a:solidFill>
              </a:rPr>
              <a:t>}  }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683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62000"/>
            <a:ext cx="8686800" cy="5410200"/>
          </a:xfrm>
        </p:spPr>
        <p:txBody>
          <a:bodyPr/>
          <a:lstStyle/>
          <a:p>
            <a:pPr indent="-457200">
              <a:buFont typeface="+mj-lt"/>
              <a:buAutoNum type="arabicParenR"/>
            </a:pPr>
            <a:r>
              <a:rPr lang="en-US" sz="2400" dirty="0">
                <a:solidFill>
                  <a:srgbClr val="002060"/>
                </a:solidFill>
              </a:rPr>
              <a:t>Write a program to compute the sum of the digits of a given number.</a:t>
            </a:r>
          </a:p>
          <a:p>
            <a:pPr indent="-457200">
              <a:buFont typeface="+mj-lt"/>
              <a:buAutoNum type="arabicParenR"/>
            </a:pPr>
            <a:endParaRPr lang="en-US" sz="2400" dirty="0" smtClean="0">
              <a:solidFill>
                <a:srgbClr val="002060"/>
              </a:solidFill>
            </a:endParaRPr>
          </a:p>
          <a:p>
            <a:pPr indent="-457200">
              <a:buFont typeface="+mj-lt"/>
              <a:buAutoNum type="arabicParenR"/>
            </a:pPr>
            <a:r>
              <a:rPr lang="en-US" sz="2400" dirty="0" smtClean="0">
                <a:solidFill>
                  <a:srgbClr val="002060"/>
                </a:solidFill>
              </a:rPr>
              <a:t>Given </a:t>
            </a:r>
            <a:r>
              <a:rPr lang="en-US" sz="2400" dirty="0">
                <a:solidFill>
                  <a:srgbClr val="002060"/>
                </a:solidFill>
              </a:rPr>
              <a:t>a number, Write a program to reverse the digits </a:t>
            </a:r>
            <a:r>
              <a:rPr lang="en-US" sz="2400" dirty="0" smtClean="0">
                <a:solidFill>
                  <a:srgbClr val="002060"/>
                </a:solidFill>
              </a:rPr>
              <a:t>of the </a:t>
            </a:r>
            <a:r>
              <a:rPr lang="en-US" sz="2400" dirty="0">
                <a:solidFill>
                  <a:srgbClr val="002060"/>
                </a:solidFill>
              </a:rPr>
              <a:t>number 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</a:p>
          <a:p>
            <a:pPr indent="-457200">
              <a:buFont typeface="+mj-lt"/>
              <a:buAutoNum type="arabicParenR"/>
            </a:pPr>
            <a:endParaRPr lang="en-US" sz="2400" dirty="0">
              <a:solidFill>
                <a:srgbClr val="002060"/>
              </a:solidFill>
            </a:endParaRPr>
          </a:p>
          <a:p>
            <a:pPr indent="-457200">
              <a:buFont typeface="+mj-lt"/>
              <a:buAutoNum type="arabicParenR"/>
            </a:pPr>
            <a:r>
              <a:rPr lang="en-US" sz="2400" dirty="0" smtClean="0">
                <a:solidFill>
                  <a:srgbClr val="002060"/>
                </a:solidFill>
              </a:rPr>
              <a:t>Write </a:t>
            </a:r>
            <a:r>
              <a:rPr lang="en-US" sz="2400" dirty="0">
                <a:solidFill>
                  <a:srgbClr val="002060"/>
                </a:solidFill>
              </a:rPr>
              <a:t>a program to print the following outputs using for loops</a:t>
            </a:r>
          </a:p>
          <a:p>
            <a:pPr marL="514350" indent="-514350">
              <a:buAutoNum type="arabicParenR"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	</a:t>
            </a:r>
            <a:r>
              <a:rPr lang="en-US" sz="2400" dirty="0" smtClean="0">
                <a:solidFill>
                  <a:srgbClr val="002060"/>
                </a:solidFill>
              </a:rPr>
              <a:t>	$  </a:t>
            </a:r>
            <a:r>
              <a:rPr lang="en-US" sz="2400" dirty="0">
                <a:solidFill>
                  <a:srgbClr val="002060"/>
                </a:solidFill>
              </a:rPr>
              <a:t>$  $  $  $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	    </a:t>
            </a:r>
            <a:r>
              <a:rPr lang="en-US" sz="2400" dirty="0" smtClean="0">
                <a:solidFill>
                  <a:srgbClr val="002060"/>
                </a:solidFill>
              </a:rPr>
              <a:t>	    $  </a:t>
            </a:r>
            <a:r>
              <a:rPr lang="en-US" sz="2400" dirty="0">
                <a:solidFill>
                  <a:srgbClr val="002060"/>
                </a:solidFill>
              </a:rPr>
              <a:t>$  $  $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               </a:t>
            </a:r>
            <a:r>
              <a:rPr lang="en-US" sz="2400" dirty="0" smtClean="0">
                <a:solidFill>
                  <a:srgbClr val="002060"/>
                </a:solidFill>
              </a:rPr>
              <a:t>		        $  </a:t>
            </a:r>
            <a:r>
              <a:rPr lang="en-US" sz="2400" dirty="0">
                <a:solidFill>
                  <a:srgbClr val="002060"/>
                </a:solidFill>
              </a:rPr>
              <a:t>$  $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                       </a:t>
            </a:r>
            <a:r>
              <a:rPr lang="en-US" sz="2400" dirty="0" smtClean="0">
                <a:solidFill>
                  <a:srgbClr val="002060"/>
                </a:solidFill>
              </a:rPr>
              <a:t>                     $  </a:t>
            </a:r>
            <a:r>
              <a:rPr lang="en-US" sz="2400" dirty="0">
                <a:solidFill>
                  <a:srgbClr val="002060"/>
                </a:solidFill>
              </a:rPr>
              <a:t>$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                           </a:t>
            </a:r>
            <a:r>
              <a:rPr lang="en-US" sz="2400" dirty="0" smtClean="0">
                <a:solidFill>
                  <a:srgbClr val="002060"/>
                </a:solidFill>
              </a:rPr>
              <a:t>                     $</a:t>
            </a:r>
            <a:endParaRPr lang="en-US" sz="2400" dirty="0">
              <a:solidFill>
                <a:srgbClr val="002060"/>
              </a:solidFill>
            </a:endParaRP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60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0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Why Java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Still world wide most popular programming language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Android apps are based on Java 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90 percent of Fortune 500 companies use </a:t>
            </a:r>
            <a:r>
              <a:rPr lang="en-US" dirty="0" smtClean="0">
                <a:solidFill>
                  <a:srgbClr val="002060"/>
                </a:solidFill>
              </a:rPr>
              <a:t>Java</a:t>
            </a:r>
          </a:p>
          <a:p>
            <a:pPr marL="8890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Big Data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26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7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Java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b="1" dirty="0">
                <a:solidFill>
                  <a:srgbClr val="002060"/>
                </a:solidFill>
              </a:rPr>
              <a:t>Java</a:t>
            </a:r>
            <a:r>
              <a:rPr lang="en-US" dirty="0">
                <a:solidFill>
                  <a:srgbClr val="002060"/>
                </a:solidFill>
              </a:rPr>
              <a:t> is a general-purpose computer-programming language that is </a:t>
            </a:r>
            <a:r>
              <a:rPr lang="en-US" dirty="0" smtClean="0">
                <a:solidFill>
                  <a:srgbClr val="002060"/>
                </a:solidFill>
              </a:rPr>
              <a:t>concurrent</a:t>
            </a:r>
            <a:r>
              <a:rPr lang="en-US" dirty="0">
                <a:solidFill>
                  <a:srgbClr val="002060"/>
                </a:solidFill>
              </a:rPr>
              <a:t>, class-based, </a:t>
            </a:r>
            <a:r>
              <a:rPr lang="en-US" dirty="0" smtClean="0">
                <a:solidFill>
                  <a:srgbClr val="002060"/>
                </a:solidFill>
              </a:rPr>
              <a:t>object-oriented.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06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Advantages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Object </a:t>
            </a:r>
            <a:r>
              <a:rPr lang="en-US" dirty="0" smtClean="0">
                <a:solidFill>
                  <a:srgbClr val="002060"/>
                </a:solidFill>
              </a:rPr>
              <a:t>Oriented </a:t>
            </a:r>
            <a:r>
              <a:rPr lang="en-US" dirty="0">
                <a:solidFill>
                  <a:srgbClr val="002060"/>
                </a:solidFill>
              </a:rPr>
              <a:t>Programming Language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Platform Independent</a:t>
            </a:r>
            <a:endParaRPr lang="en-US" dirty="0">
              <a:solidFill>
                <a:srgbClr val="00206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Rich APIs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Open Source Libraries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Secure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Multithreaded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Distributed</a:t>
            </a:r>
            <a:endParaRPr lang="en-US" dirty="0">
              <a:solidFill>
                <a:srgbClr val="002060"/>
              </a:solidFill>
            </a:endParaRPr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80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Google Classroom code</a:t>
            </a: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sz="4000" dirty="0">
                <a:solidFill>
                  <a:srgbClr val="002060"/>
                </a:solidFill>
              </a:rPr>
              <a:t>aop9qe</a:t>
            </a:r>
          </a:p>
        </p:txBody>
      </p:sp>
    </p:spTree>
    <p:extLst>
      <p:ext uri="{BB962C8B-B14F-4D97-AF65-F5344CB8AC3E}">
        <p14:creationId xmlns:p14="http://schemas.microsoft.com/office/powerpoint/2010/main" val="123921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Program Structure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950548"/>
              </p:ext>
            </p:extLst>
          </p:nvPr>
        </p:nvGraphicFramePr>
        <p:xfrm>
          <a:off x="990600" y="1143000"/>
          <a:ext cx="6781800" cy="492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1800"/>
              </a:tblGrid>
              <a:tr h="37201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6581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Documentation</a:t>
                      </a:r>
                      <a:r>
                        <a:rPr lang="en-US" sz="2000" baseline="0" dirty="0" smtClean="0">
                          <a:solidFill>
                            <a:srgbClr val="002060"/>
                          </a:solidFill>
                        </a:rPr>
                        <a:t> Section</a:t>
                      </a:r>
                      <a:endParaRPr lang="en-US" sz="2000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6581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Package Statement</a:t>
                      </a:r>
                    </a:p>
                    <a:p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0604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Import</a:t>
                      </a:r>
                      <a:r>
                        <a:rPr lang="en-US" sz="2000" baseline="0" dirty="0" smtClean="0">
                          <a:solidFill>
                            <a:srgbClr val="002060"/>
                          </a:solidFill>
                        </a:rPr>
                        <a:t> Statements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64448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Interface Statements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9197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Class Definitions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138445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Main Method</a:t>
                      </a:r>
                      <a:r>
                        <a:rPr lang="en-US" sz="2000" baseline="0" dirty="0" smtClean="0">
                          <a:solidFill>
                            <a:srgbClr val="002060"/>
                          </a:solidFill>
                        </a:rPr>
                        <a:t> class</a:t>
                      </a:r>
                    </a:p>
                    <a:p>
                      <a:r>
                        <a:rPr lang="en-US" sz="2000" baseline="0" dirty="0" smtClean="0">
                          <a:solidFill>
                            <a:srgbClr val="002060"/>
                          </a:solidFill>
                        </a:rPr>
                        <a:t>{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       Main method definition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}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06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data types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533400"/>
            <a:ext cx="9381055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01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52400" y="1828800"/>
            <a:ext cx="8763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chivo Narrow"/>
              <a:buChar char="●"/>
              <a:defRPr sz="22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pPr marL="8890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		size		min			max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pPr indent="-457200">
              <a:buFont typeface="Archivo Narrow"/>
              <a:buAutoNum type="alphaLcParenR"/>
            </a:pPr>
            <a:r>
              <a:rPr lang="en-US" sz="2400" dirty="0" smtClean="0">
                <a:solidFill>
                  <a:srgbClr val="002060"/>
                </a:solidFill>
              </a:rPr>
              <a:t>byte	one byte	-128			127</a:t>
            </a:r>
          </a:p>
          <a:p>
            <a:pPr marL="8890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b)  short 	Two bytes	-32,768		32,767	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c)  </a:t>
            </a:r>
            <a:r>
              <a:rPr lang="en-US" sz="2400" dirty="0" err="1" smtClean="0">
                <a:solidFill>
                  <a:srgbClr val="002060"/>
                </a:solidFill>
              </a:rPr>
              <a:t>int</a:t>
            </a:r>
            <a:r>
              <a:rPr lang="en-US" sz="2400" dirty="0" smtClean="0">
                <a:solidFill>
                  <a:srgbClr val="002060"/>
                </a:solidFill>
              </a:rPr>
              <a:t>	 	Four bytes	-2,147,483,648	 2,147,483,647</a:t>
            </a:r>
          </a:p>
          <a:p>
            <a:pPr marL="8890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						</a:t>
            </a:r>
          </a:p>
          <a:p>
            <a:pPr marL="8890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d)  long	Eight bytes	-9,223,372,036,854,775,808</a:t>
            </a:r>
          </a:p>
          <a:p>
            <a:pPr marL="8890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				           </a:t>
            </a:r>
            <a:r>
              <a:rPr lang="en-US" sz="2400" dirty="0" smtClean="0">
                <a:solidFill>
                  <a:srgbClr val="002060"/>
                </a:solidFill>
              </a:rPr>
              <a:t>9,223,372,036,854,775,807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838200"/>
            <a:ext cx="6858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Size and </a:t>
            </a:r>
            <a:r>
              <a:rPr lang="en-US" sz="2800" dirty="0" smtClean="0">
                <a:solidFill>
                  <a:srgbClr val="FF0000"/>
                </a:solidFill>
              </a:rPr>
              <a:t>Range : </a:t>
            </a:r>
            <a:r>
              <a:rPr lang="en-US" sz="2800" dirty="0">
                <a:solidFill>
                  <a:srgbClr val="C00000"/>
                </a:solidFill>
              </a:rPr>
              <a:t>Integers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839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507</Words>
  <Application>Microsoft Office PowerPoint</Application>
  <PresentationFormat>On-screen Show (4:3)</PresentationFormat>
  <Paragraphs>278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Archivo Narrow</vt:lpstr>
      <vt:lpstr>Arial</vt:lpstr>
      <vt:lpstr>Georgia</vt:lpstr>
      <vt:lpstr>Wingdings</vt:lpstr>
      <vt:lpstr>Simple Light</vt:lpstr>
      <vt:lpstr>CSC431 OBJECT ORIENTED PROGRAMMING USING JAVA</vt:lpstr>
      <vt:lpstr>Syllabus</vt:lpstr>
      <vt:lpstr>Why Java</vt:lpstr>
      <vt:lpstr>Java</vt:lpstr>
      <vt:lpstr>Advantages</vt:lpstr>
      <vt:lpstr>PowerPoint Presentation</vt:lpstr>
      <vt:lpstr>Java Program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 Casting and Type Conversion</vt:lpstr>
      <vt:lpstr>PowerPoint Presentation</vt:lpstr>
      <vt:lpstr>Decision Making – Branching </vt:lpstr>
      <vt:lpstr>Do-While loop</vt:lpstr>
      <vt:lpstr>For loop</vt:lpstr>
      <vt:lpstr>Enhanced for loop </vt:lpstr>
      <vt:lpstr>PowerPoint Presentation</vt:lpstr>
      <vt:lpstr>PowerPoint Presentation</vt:lpstr>
      <vt:lpstr>Jumps in Loop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New</cp:lastModifiedBy>
  <cp:revision>132</cp:revision>
  <dcterms:modified xsi:type="dcterms:W3CDTF">2018-11-17T00:29:00Z</dcterms:modified>
</cp:coreProperties>
</file>