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8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91" r:id="rId32"/>
    <p:sldId id="292" r:id="rId33"/>
    <p:sldId id="286" r:id="rId34"/>
    <p:sldId id="287" r:id="rId35"/>
    <p:sldId id="293" r:id="rId36"/>
    <p:sldId id="288" r:id="rId37"/>
    <p:sldId id="289" r:id="rId38"/>
    <p:sldId id="290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09"/>
    <a:srgbClr val="B30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89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11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ew\Desktop\PPT\this%20example.docx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ew\Desktop\PPT\constructor%20as%20parameter%205.txt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ew\Desktop\PPT\this%20as%20return%206.tx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newarray.txt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2557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CSC431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OBJECT ORIENTED PROGRAMMING USING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Unit 2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 c1 = c2, c1 points to the same object referenced by c2. 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previously referenced by c1 is no longer useful. 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is known as garbage. Garbage is automatically collected by JVM.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0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954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know that an object is no longer needed, you can explicitly assign null to a reference variable for the object. 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VM will automatically collect the space if the object is not referenced by any variable.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457200"/>
            <a:ext cx="8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Testgc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 = new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t2 = new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Nullifying the reference variable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t1 = null;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requesting JVM for running Garbage Collector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Nullifying the reference variable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t2 = null;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requesting JVM for running Garbage Collector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Runtime.getRuntime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00" y="702642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889" y="2971800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Circle(double r)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radius = r;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radius = 1.0;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Circle(5.0);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789" y="1676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a special kind of methods that are invoked to construct objects.</a:t>
            </a:r>
          </a:p>
        </p:txBody>
      </p:sp>
    </p:spTree>
    <p:extLst>
      <p:ext uri="{BB962C8B-B14F-4D97-AF65-F5344CB8AC3E}">
        <p14:creationId xmlns:p14="http://schemas.microsoft.com/office/powerpoint/2010/main" val="13177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00" y="8382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 Constructors must have the same name as the class itself.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 Constructors do not have a return type—not even void.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       Constructors are 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invoked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new operator when an object is created. 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the role of initializing objects.</a:t>
            </a:r>
          </a:p>
        </p:txBody>
      </p:sp>
    </p:spTree>
    <p:extLst>
      <p:ext uri="{BB962C8B-B14F-4D97-AF65-F5344CB8AC3E}">
        <p14:creationId xmlns:p14="http://schemas.microsoft.com/office/powerpoint/2010/main" val="184426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to simulate stack and perform various operations on it.</a:t>
            </a:r>
          </a:p>
        </p:txBody>
      </p:sp>
    </p:spTree>
    <p:extLst>
      <p:ext uri="{BB962C8B-B14F-4D97-AF65-F5344CB8AC3E}">
        <p14:creationId xmlns:p14="http://schemas.microsoft.com/office/powerpoint/2010/main" val="186443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" y="381000"/>
            <a:ext cx="8520600" cy="533400"/>
          </a:xfrm>
        </p:spPr>
        <p:txBody>
          <a:bodyPr/>
          <a:lstStyle/>
          <a:p>
            <a:pPr algn="l"/>
            <a:r>
              <a:rPr lang="en-IN" sz="32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java this keyword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763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to refer current class instance variable.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to invoke current class method (implicitly)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this() can be used to invoke current class constructor.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passed as an argument in the method call.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passed as argument in the constructor call.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used to return the current class instance from the method.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954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this’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reference variable in Java that refers to the current object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Rule: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this() must be the first statement in constructor.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" y="685800"/>
            <a:ext cx="8825400" cy="533400"/>
          </a:xfrm>
        </p:spPr>
        <p:txBody>
          <a:bodyPr/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this: to refer current class instance variable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can be used to refer current class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ambiguity between the instance variables and parameters, this keyword resolves the problem of ambiguity.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9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457200"/>
            <a:ext cx="5410200" cy="5943600"/>
          </a:xfrm>
        </p:spPr>
        <p:txBody>
          <a:bodyPr/>
          <a:lstStyle/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Test(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this.a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//Displaying value of variables a and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marL="139700" indent="0">
              <a:buNone/>
            </a:pPr>
            <a:r>
              <a:rPr lang="en-I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76800" y="914400"/>
            <a:ext cx="3999900" cy="4555200"/>
          </a:xfrm>
        </p:spPr>
        <p:txBody>
          <a:bodyPr/>
          <a:lstStyle/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Test object </a:t>
            </a: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object=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Test(10, 20);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object.display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20600" cy="533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0038" y="1295400"/>
            <a:ext cx="8802688" cy="451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solidFill>
                  <a:srgbClr val="002060"/>
                </a:solidFill>
                <a:latin typeface="Helvetica" panose="020B0604020202020204" pitchFamily="34" charset="0"/>
              </a:rPr>
              <a:t>Programmers implement classes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Classes are templates or blueprints for Objects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Data and methods are defined within Classes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Classes must provide an implementation such that objects created from those classes behave as those defined in the Object model.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solidFill>
                <a:srgbClr val="002060"/>
              </a:solidFill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solidFill>
                  <a:srgbClr val="002060"/>
                </a:solidFill>
                <a:latin typeface="Helvetica" panose="020B0604020202020204" pitchFamily="34" charset="0"/>
              </a:rPr>
              <a:t>An Object is the manifestation of a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An object is an </a:t>
            </a:r>
            <a:r>
              <a:rPr lang="en-GB" altLang="en-US" sz="2000" i="1" dirty="0">
                <a:solidFill>
                  <a:srgbClr val="002060"/>
                </a:solidFill>
                <a:latin typeface="Helvetica" panose="020B0604020202020204" pitchFamily="34" charset="0"/>
              </a:rPr>
              <a:t>Instance</a:t>
            </a: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 of a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The process of creating an object is called instantiation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The attributes of an object are called instance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The methods of an object are called instance methods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solidFill>
                <a:srgbClr val="002060"/>
              </a:solidFill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solidFill>
                  <a:srgbClr val="002060"/>
                </a:solidFill>
                <a:latin typeface="Helvetica" panose="020B0604020202020204" pitchFamily="34" charset="0"/>
              </a:rPr>
              <a:t>In Java, Objects are created using the </a:t>
            </a:r>
            <a:r>
              <a:rPr lang="en-GB" altLang="en-US" dirty="0">
                <a:solidFill>
                  <a:srgbClr val="002060"/>
                </a:solidFill>
                <a:latin typeface="Courier" charset="0"/>
              </a:rPr>
              <a:t>new </a:t>
            </a:r>
            <a:r>
              <a:rPr lang="en-GB" altLang="en-US" dirty="0">
                <a:solidFill>
                  <a:srgbClr val="002060"/>
                </a:solidFill>
                <a:latin typeface="Helvetica" panose="020B0604020202020204" pitchFamily="34" charset="0"/>
              </a:rPr>
              <a:t>keyword:</a:t>
            </a:r>
          </a:p>
        </p:txBody>
      </p:sp>
    </p:spTree>
    <p:extLst>
      <p:ext uri="{BB962C8B-B14F-4D97-AF65-F5344CB8AC3E}">
        <p14:creationId xmlns:p14="http://schemas.microsoft.com/office/powerpoint/2010/main" val="3199512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7620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this: to invoke current class method</a:t>
            </a:r>
            <a:endParaRPr lang="en-US" sz="3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may invoke the method of the current class by using the this keyword. If you don't use the this keyword, compiler automatically adds this keyword while invoking the method. </a:t>
            </a:r>
            <a:endParaRPr lang="en-US" sz="2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457200"/>
            <a:ext cx="5410200" cy="5943600"/>
          </a:xfrm>
        </p:spPr>
        <p:txBody>
          <a:bodyPr/>
          <a:lstStyle/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class </a:t>
            </a:r>
            <a:r>
              <a:rPr lang="en-IN" sz="2400" dirty="0" smtClean="0">
                <a:solidFill>
                  <a:srgbClr val="002060"/>
                </a:solidFill>
              </a:rPr>
              <a:t>Test</a:t>
            </a:r>
          </a:p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{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void display()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{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   // calling </a:t>
            </a:r>
            <a:r>
              <a:rPr lang="en-IN" sz="2400" dirty="0" err="1">
                <a:solidFill>
                  <a:srgbClr val="002060"/>
                </a:solidFill>
              </a:rPr>
              <a:t>fuction</a:t>
            </a:r>
            <a:r>
              <a:rPr lang="en-IN" sz="2400" dirty="0">
                <a:solidFill>
                  <a:srgbClr val="002060"/>
                </a:solidFill>
              </a:rPr>
              <a:t> show()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   </a:t>
            </a:r>
            <a:r>
              <a:rPr lang="en-IN" sz="2400" dirty="0" err="1">
                <a:solidFill>
                  <a:srgbClr val="002060"/>
                </a:solidFill>
              </a:rPr>
              <a:t>this.show</a:t>
            </a:r>
            <a:r>
              <a:rPr lang="en-IN" sz="2400" dirty="0">
                <a:solidFill>
                  <a:srgbClr val="002060"/>
                </a:solidFill>
              </a:rPr>
              <a:t>();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   </a:t>
            </a:r>
            <a:r>
              <a:rPr lang="en-IN" sz="2400" dirty="0" err="1">
                <a:solidFill>
                  <a:srgbClr val="002060"/>
                </a:solidFill>
              </a:rPr>
              <a:t>System.out.println</a:t>
            </a:r>
            <a:r>
              <a:rPr lang="en-IN" sz="2400" dirty="0">
                <a:solidFill>
                  <a:srgbClr val="002060"/>
                </a:solidFill>
              </a:rPr>
              <a:t>("Inside display function");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}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void show() </a:t>
            </a:r>
            <a:endParaRPr lang="en-IN" sz="2400" dirty="0" smtClean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{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 err="1" smtClean="0">
                <a:solidFill>
                  <a:srgbClr val="002060"/>
                </a:solidFill>
              </a:rPr>
              <a:t>System.out.println</a:t>
            </a:r>
            <a:r>
              <a:rPr lang="en-IN" sz="2400" dirty="0">
                <a:solidFill>
                  <a:srgbClr val="002060"/>
                </a:solidFill>
              </a:rPr>
              <a:t>("Inside show </a:t>
            </a:r>
            <a:r>
              <a:rPr lang="en-IN" sz="2400" dirty="0" err="1">
                <a:solidFill>
                  <a:srgbClr val="002060"/>
                </a:solidFill>
              </a:rPr>
              <a:t>funcion</a:t>
            </a:r>
            <a:r>
              <a:rPr lang="en-IN" sz="2400" dirty="0">
                <a:solidFill>
                  <a:srgbClr val="002060"/>
                </a:solidFill>
              </a:rPr>
              <a:t>");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}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76800" y="914400"/>
            <a:ext cx="3999900" cy="4555200"/>
          </a:xfrm>
        </p:spPr>
        <p:txBody>
          <a:bodyPr/>
          <a:lstStyle/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public static void main(String </a:t>
            </a:r>
            <a:r>
              <a:rPr lang="en-IN" sz="2400" dirty="0" err="1">
                <a:solidFill>
                  <a:srgbClr val="002060"/>
                </a:solidFill>
              </a:rPr>
              <a:t>args</a:t>
            </a:r>
            <a:r>
              <a:rPr lang="en-IN" sz="2400" dirty="0" smtClean="0">
                <a:solidFill>
                  <a:srgbClr val="002060"/>
                </a:solidFill>
              </a:rPr>
              <a:t>[])</a:t>
            </a:r>
          </a:p>
          <a:p>
            <a:pPr marL="139700" indent="0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rgbClr val="002060"/>
                </a:solidFill>
              </a:rPr>
              <a:t>{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   Test t1 = new Test();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    t1.display();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   }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}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 </a:t>
            </a:r>
            <a:endParaRPr lang="en-US" sz="2400" dirty="0">
              <a:solidFill>
                <a:srgbClr val="002060"/>
              </a:solidFill>
            </a:endParaRPr>
          </a:p>
          <a:p>
            <a:pPr marL="13970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1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7620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this() : to invoke current class constructor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</a:rPr>
              <a:t>The this() constructor call can be used to invoke the current class constructor. </a:t>
            </a:r>
            <a:endParaRPr lang="en-IN" sz="2800" dirty="0" smtClean="0">
              <a:solidFill>
                <a:srgbClr val="002060"/>
              </a:solidFill>
            </a:endParaRP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</a:rPr>
              <a:t>It </a:t>
            </a:r>
            <a:r>
              <a:rPr lang="en-IN" sz="2800" dirty="0">
                <a:solidFill>
                  <a:srgbClr val="002060"/>
                </a:solidFill>
              </a:rPr>
              <a:t>is used to reuse the constructor</a:t>
            </a:r>
            <a:r>
              <a:rPr lang="en-IN" sz="28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</a:rPr>
              <a:t>In </a:t>
            </a:r>
            <a:r>
              <a:rPr lang="en-IN" sz="2800" dirty="0">
                <a:solidFill>
                  <a:srgbClr val="002060"/>
                </a:solidFill>
              </a:rPr>
              <a:t>other words, it is used for constructor chaining.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8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304800"/>
            <a:ext cx="8839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Test()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//Default constructor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 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this(10, 20);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("Inside  default constructor \n");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IN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//Parameterized constructor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this.a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this.b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("Inside parameterized constructor");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2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2954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public static void main(String[]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Test object = new Test();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Example: Student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7620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this: to pass as an argument in the method</a:t>
            </a:r>
            <a:endParaRPr lang="en-US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this keyword can also be passed as an argument in the method. </a:t>
            </a:r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mainly used in the event handling.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457200"/>
            <a:ext cx="89154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Test()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Default constructor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a = 10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b = 20;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display(Test </a:t>
            </a:r>
            <a:r>
              <a:rPr lang="en-IN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// Method that receives 'this' keyword as parameter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 = " + a + "  b = " + b);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void get</a:t>
            </a:r>
            <a:r>
              <a:rPr lang="en-IN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// Method that returns current class instance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display(this);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762000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public static void main(String[]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Test object = new Test();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object.get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1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6096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this: to pass as argument in the constructor call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pass the this keyword in the constructor also. </a:t>
            </a:r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useful if we have to use one object in multiple classes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Example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25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867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this keyword can be used to return current class instance</a:t>
            </a:r>
            <a:endParaRPr 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return this keyword as an statement from the method. </a:t>
            </a:r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case, return type of the method must be the class type (non-primitive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N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Example</a:t>
            </a:r>
            <a:endParaRPr lang="en-US" sz="2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838200"/>
            <a:ext cx="396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828800"/>
            <a:ext cx="9144000" cy="411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Circle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radius = 1.0;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altLang="en-US" sz="3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findArea</a:t>
            </a: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return radius * radius * 3.14159;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97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IN" sz="2400" b="1" dirty="0">
                <a:solidFill>
                  <a:srgbClr val="C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ways of copying an array into another array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286000"/>
            <a:ext cx="65532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Using for loop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Using </a:t>
            </a:r>
            <a:r>
              <a:rPr lang="en-I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Arrays.copyOf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method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Using </a:t>
            </a:r>
            <a:r>
              <a:rPr lang="en-I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System.arraycopy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method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Using clone() method</a:t>
            </a:r>
            <a:endParaRPr lang="en-US" sz="2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7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82067"/>
            <a:ext cx="7696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arrayexample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initializing an array original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org = new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{1, 2 ,3};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("Original Array");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org.length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" ");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copying array org to copy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copy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Arrays.copyOf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(org, 5);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Changing some elements of copy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copy[3] = 11;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copy[4] = 55;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nNew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copy after modifications:");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copy.length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(copy[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" ");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6141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8680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System.arraycopy</a:t>
            </a:r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800" b="1" u="sng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arraycopy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source_arr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sourcePos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dest_arr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destPos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: 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source_arr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array to be copied from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sourcePos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starting position in source array from where to copy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dest_arr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array to be copied in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destPos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starting position in destination array, where to copy in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total no. of components to be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copied.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Example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5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5176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IN" sz="2800" b="1" dirty="0" smtClean="0">
                <a:solidFill>
                  <a:srgbClr val="C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2800" b="1" dirty="0">
                <a:solidFill>
                  <a:srgbClr val="C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anonymous array? 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61835"/>
              </p:ext>
            </p:extLst>
          </p:nvPr>
        </p:nvGraphicFramePr>
        <p:xfrm>
          <a:off x="152400" y="1056620"/>
          <a:ext cx="8839200" cy="51155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66902"/>
                <a:gridCol w="8372298"/>
              </a:tblGrid>
              <a:tr h="511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Anonymous array is an array without reference</a:t>
                      </a:r>
                      <a:endParaRPr lang="en-IN" sz="3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MainClass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main(String[] 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[]{1, 2, 3, 4, 5}.length);   //Output : 5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(new </a:t>
                      </a:r>
                      <a:r>
                        <a:rPr lang="en-IN" sz="22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[]{21, 14, 65, 24, 21}[1]);   //Output : 14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2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45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1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Arrays.equals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method to compare one dimensional 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</a:p>
          <a:p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Arrays.deepEquals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multidimensional </a:t>
            </a:r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Arrays.sort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used to sort array elements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64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deep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a1[][] = { { 10, 20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40, 50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60, 70 } };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a2[][] = { { 30, 20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10, 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60, 80 } };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a3[][] = { { 10, 20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40, 50 },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{ 60, 70 } };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("Check if a1 is equal to a2 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Arrays.deepEquals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(a1, a2));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("Check if a2 is equal to a3 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Arrays.deepEquals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(a2, a3));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("Check if a1 is equal to a3 :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Arrays.deepEquals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(a1, a3));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5992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ways of declaring multidimensional arrays in java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716" y="2438401"/>
            <a:ext cx="7440283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Dimensional Array</a:t>
            </a:r>
          </a:p>
          <a:p>
            <a:pPr>
              <a:lnSpc>
                <a:spcPct val="107000"/>
              </a:lnSpc>
            </a:pPr>
            <a:endParaRPr lang="en-IN" sz="2800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twoDArray1;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twoDArray2[][];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twoDArray3[];</a:t>
            </a:r>
            <a:endParaRPr lang="en-US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84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66800"/>
            <a:ext cx="4572000" cy="4210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IN" sz="2800" dirty="0" smtClean="0">
              <a:solidFill>
                <a:srgbClr val="44444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[][][] threeDArray1;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threeDArray2[][][];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threeDArray3[][];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threeDArray4[];</a:t>
            </a:r>
            <a:endParaRPr lang="en-US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4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14400"/>
            <a:ext cx="4572000" cy="51635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4D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[][][][] fourDArray1;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fourDArray2[][][][];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fourDArray3[][][];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fourDArray4[][];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[][][] fourDArray5[];</a:t>
            </a:r>
            <a:endParaRPr lang="en-US" sz="2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49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Static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call only other static methods</a:t>
            </a: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must only access static data</a:t>
            </a: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not refer to this or super in any way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5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0"/>
            <a:ext cx="8520600" cy="533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88" y="1371600"/>
            <a:ext cx="9136811" cy="3733800"/>
          </a:xfrm>
          <a:prstGeom prst="rect">
            <a:avLst/>
          </a:prstGeom>
          <a:solidFill>
            <a:srgbClr val="F0F0F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FF9900"/>
              </a:buClr>
              <a:buSzPct val="9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1pPr>
            <a:lvl2pPr marL="742950" indent="-285750" algn="l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-79"/>
              </a:defRPr>
            </a:lvl9pPr>
          </a:lstStyle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public class Clock {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private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hours, minutes, seconds;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public Clock(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h,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m,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s){ … }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public void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secondElapsed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() { … }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getHours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() { … }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getMinutes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() { … }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b="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getSeconds</a:t>
            </a: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() { … }  </a:t>
            </a:r>
          </a:p>
          <a:p>
            <a:pPr>
              <a:buFontTx/>
              <a:buNone/>
            </a:pPr>
            <a:r>
              <a:rPr lang="en-US" altLang="en-US" sz="2000" b="0" dirty="0">
                <a:solidFill>
                  <a:srgbClr val="002060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20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 Arguments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public static void function(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… v)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// method body</a:t>
            </a: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Only </a:t>
            </a:r>
            <a:r>
              <a:rPr lang="en-US" dirty="0">
                <a:solidFill>
                  <a:srgbClr val="002060"/>
                </a:solidFill>
              </a:rPr>
              <a:t>one variable argument in the method.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Variable argument (</a:t>
            </a:r>
            <a:r>
              <a:rPr lang="en-US" dirty="0" err="1">
                <a:solidFill>
                  <a:srgbClr val="002060"/>
                </a:solidFill>
              </a:rPr>
              <a:t>varargs</a:t>
            </a:r>
            <a:r>
              <a:rPr lang="en-US" dirty="0">
                <a:solidFill>
                  <a:srgbClr val="002060"/>
                </a:solidFill>
              </a:rPr>
              <a:t>) must be the last argument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060"/>
                </a:solidFill>
              </a:rPr>
              <a:t>Vararg</a:t>
            </a:r>
            <a:r>
              <a:rPr lang="en-US" dirty="0">
                <a:solidFill>
                  <a:srgbClr val="002060"/>
                </a:solidFill>
              </a:rPr>
              <a:t> Methods can also be overloaded but overloading may lead to ambiguity.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42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81000"/>
            <a:ext cx="8610600" cy="5867400"/>
          </a:xfrm>
        </p:spPr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class Test1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// A method that takes variable number of </a:t>
            </a:r>
            <a:r>
              <a:rPr lang="en-US" dirty="0" err="1">
                <a:solidFill>
                  <a:srgbClr val="002060"/>
                </a:solidFill>
              </a:rPr>
              <a:t>intger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// arguments.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static void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...a)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("Number of arguments: " +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// using for each loop to display contents of a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for 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i: a)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 " ");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} 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914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public static void main(String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[])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// Calling the </a:t>
            </a:r>
            <a:r>
              <a:rPr lang="en-US" dirty="0" err="1">
                <a:solidFill>
                  <a:srgbClr val="002060"/>
                </a:solidFill>
              </a:rPr>
              <a:t>varargs</a:t>
            </a:r>
            <a:r>
              <a:rPr lang="en-US" dirty="0">
                <a:solidFill>
                  <a:srgbClr val="002060"/>
                </a:solidFill>
              </a:rPr>
              <a:t> method with different number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// of parameters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(100</a:t>
            </a:r>
            <a:r>
              <a:rPr lang="en-US" dirty="0">
                <a:solidFill>
                  <a:srgbClr val="002060"/>
                </a:solidFill>
              </a:rPr>
              <a:t>);		 // one parameter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(1</a:t>
            </a:r>
            <a:r>
              <a:rPr lang="en-US" dirty="0">
                <a:solidFill>
                  <a:srgbClr val="002060"/>
                </a:solidFill>
              </a:rPr>
              <a:t>, 2, 3, 4); // four parameters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  <a:r>
              <a:rPr lang="en-US" dirty="0">
                <a:solidFill>
                  <a:srgbClr val="002060"/>
                </a:solidFill>
              </a:rPr>
              <a:t>		 // no parameter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	}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} 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0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Ambiguity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smtClean="0">
                <a:solidFill>
                  <a:srgbClr val="002060"/>
                </a:solidFill>
              </a:rPr>
              <a:t>ambiguity </a:t>
            </a:r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static void test(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... </a:t>
            </a:r>
            <a:r>
              <a:rPr lang="en-US" dirty="0" err="1">
                <a:solidFill>
                  <a:srgbClr val="002060"/>
                </a:solidFill>
              </a:rPr>
              <a:t>vargs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// method body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static void test(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n,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... </a:t>
            </a:r>
            <a:r>
              <a:rPr lang="en-US" dirty="0" err="1">
                <a:solidFill>
                  <a:srgbClr val="002060"/>
                </a:solidFill>
              </a:rPr>
              <a:t>vargs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// method body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0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Object Reference Variables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objectReference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Monotype Sorts" pitchFamily="2" charset="2"/>
              <a:buNone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76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objectReference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Circle();</a:t>
            </a:r>
          </a:p>
          <a:p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 reference is assigned to the object reference variable.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Declaring/Creating Objects</a:t>
            </a:r>
            <a:b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Single Step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objectReference</a:t>
            </a:r>
            <a:r>
              <a:rPr lang="en-US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alt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Circle();</a:t>
            </a:r>
          </a:p>
        </p:txBody>
      </p:sp>
    </p:spTree>
    <p:extLst>
      <p:ext uri="{BB962C8B-B14F-4D97-AF65-F5344CB8AC3E}">
        <p14:creationId xmlns:p14="http://schemas.microsoft.com/office/powerpoint/2010/main" val="7914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variables of </a:t>
            </a:r>
            <a:b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 and object types</a:t>
            </a:r>
            <a:b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4691"/>
              </p:ext>
            </p:extLst>
          </p:nvPr>
        </p:nvGraphicFramePr>
        <p:xfrm>
          <a:off x="762000" y="1447800"/>
          <a:ext cx="746760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icture" r:id="rId3" imgW="2914560" imgH="2000160" progId="Word.Picture.8">
                  <p:embed/>
                </p:oleObj>
              </mc:Choice>
              <mc:Fallback>
                <p:oleObj name="Picture" r:id="rId3" imgW="2914560" imgH="20001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467600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520600" cy="533400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Variables of Primitive Data Types and Object Types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41724"/>
              </p:ext>
            </p:extLst>
          </p:nvPr>
        </p:nvGraphicFramePr>
        <p:xfrm>
          <a:off x="304800" y="1905000"/>
          <a:ext cx="8534400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icture" r:id="rId3" imgW="4572000" imgH="2171880" progId="Word.Picture.8">
                  <p:embed/>
                </p:oleObj>
              </mc:Choice>
              <mc:Fallback>
                <p:oleObj name="Picture" r:id="rId3" imgW="4572000" imgH="2171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534400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602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1354</Words>
  <Application>Microsoft Office PowerPoint</Application>
  <PresentationFormat>On-screen Show (4:3)</PresentationFormat>
  <Paragraphs>380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Archivo Narrow</vt:lpstr>
      <vt:lpstr>Arial</vt:lpstr>
      <vt:lpstr>Calibri</vt:lpstr>
      <vt:lpstr>Courier</vt:lpstr>
      <vt:lpstr>Georgia</vt:lpstr>
      <vt:lpstr>Helvetica</vt:lpstr>
      <vt:lpstr>Lucida Console</vt:lpstr>
      <vt:lpstr>Monotype Sorts</vt:lpstr>
      <vt:lpstr>Times New Roman</vt:lpstr>
      <vt:lpstr>Times New Roman (Hebrew)</vt:lpstr>
      <vt:lpstr>Trebuchet MS</vt:lpstr>
      <vt:lpstr>Simple Light</vt:lpstr>
      <vt:lpstr>Picture</vt:lpstr>
      <vt:lpstr>CSC431 OBJECT ORIENTED PROGRAMMING USING JAVA Unit 2</vt:lpstr>
      <vt:lpstr>Classes</vt:lpstr>
      <vt:lpstr>PowerPoint Presentation</vt:lpstr>
      <vt:lpstr>Classes</vt:lpstr>
      <vt:lpstr>Declaring Object Reference Variables</vt:lpstr>
      <vt:lpstr>Creating Objects</vt:lpstr>
      <vt:lpstr>Declaring/Creating Objects in a Single Step</vt:lpstr>
      <vt:lpstr>Differences between variables of  primitive Data types and object types </vt:lpstr>
      <vt:lpstr>Copying Variables of Primitive Data Types and Object Types</vt:lpstr>
      <vt:lpstr>Garbage Collection</vt:lpstr>
      <vt:lpstr>PowerPoint Presentation</vt:lpstr>
      <vt:lpstr>PowerPoint Presentation</vt:lpstr>
      <vt:lpstr>Constructors</vt:lpstr>
      <vt:lpstr>PowerPoint Presentation</vt:lpstr>
      <vt:lpstr>PowerPoint Presentation</vt:lpstr>
      <vt:lpstr>Usage of java this keyword</vt:lpstr>
      <vt:lpstr>PowerPoint Presentation</vt:lpstr>
      <vt:lpstr>1) this: to refer current class instance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Methods</vt:lpstr>
      <vt:lpstr>Variable Arguments</vt:lpstr>
      <vt:lpstr>PowerPoint Presentation</vt:lpstr>
      <vt:lpstr>PowerPoint Presentation</vt:lpstr>
      <vt:lpstr>Ambiguity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</cp:lastModifiedBy>
  <cp:revision>172</cp:revision>
  <dcterms:modified xsi:type="dcterms:W3CDTF">2019-01-08T16:37:26Z</dcterms:modified>
</cp:coreProperties>
</file>