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8" r:id="rId20"/>
    <p:sldId id="325" r:id="rId21"/>
    <p:sldId id="329" r:id="rId22"/>
    <p:sldId id="327" r:id="rId23"/>
    <p:sldId id="326" r:id="rId24"/>
    <p:sldId id="321" r:id="rId25"/>
    <p:sldId id="323" r:id="rId26"/>
    <p:sldId id="320" r:id="rId27"/>
    <p:sldId id="324" r:id="rId28"/>
    <p:sldId id="328" r:id="rId29"/>
    <p:sldId id="317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209"/>
    <a:srgbClr val="B30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00" autoAdjust="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899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7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0546" y="342390"/>
            <a:ext cx="2463805" cy="77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5116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BAC7CD-4671-4365-A9ED-0AF8AA34A61E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47649414"/>
      </p:ext>
    </p:extLst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vector-vs-arraylist-java/" TargetMode="External"/><Relationship Id="rId2" Type="http://schemas.openxmlformats.org/officeDocument/2006/relationships/hyperlink" Target="https://www.geeksforgeeks.org/arraylist-in-java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11700" y="2014872"/>
            <a:ext cx="8520600" cy="2557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002060"/>
                </a:solidFill>
              </a:rPr>
              <a:t>CSC431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OBJECT ORIENTED PROGRAMMING USING </a:t>
            </a:r>
            <a:r>
              <a:rPr lang="en-US" dirty="0" smtClean="0">
                <a:solidFill>
                  <a:srgbClr val="002060"/>
                </a:solidFill>
              </a:rPr>
              <a:t>JAVA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Unit 3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Autoboxing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Automatic </a:t>
            </a:r>
            <a:r>
              <a:rPr lang="en-US" dirty="0">
                <a:solidFill>
                  <a:srgbClr val="002060"/>
                </a:solidFill>
              </a:rPr>
              <a:t>conversion of primitive types to the object of their corresponding wrapper classes is known as </a:t>
            </a:r>
            <a:r>
              <a:rPr lang="en-US" dirty="0" err="1" smtClean="0">
                <a:solidFill>
                  <a:srgbClr val="002060"/>
                </a:solidFill>
              </a:rPr>
              <a:t>autoboxing</a:t>
            </a:r>
            <a:endParaRPr lang="en-US" dirty="0" smtClean="0">
              <a:solidFill>
                <a:srgbClr val="002060"/>
              </a:solidFill>
            </a:endParaRPr>
          </a:p>
          <a:p>
            <a:pPr marL="88900" indent="0" algn="just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For example – conversion of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to Integer, long to Long, double to Double etc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88900" indent="0" algn="just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 algn="just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7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Unboxing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 It is just the reverse process of </a:t>
            </a:r>
            <a:r>
              <a:rPr lang="en-US" dirty="0" err="1">
                <a:solidFill>
                  <a:srgbClr val="002060"/>
                </a:solidFill>
              </a:rPr>
              <a:t>autoboxing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Automatically converting an object of a wrapper class to its corresponding primitive type is known as unboxing. </a:t>
            </a: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For </a:t>
            </a:r>
            <a:r>
              <a:rPr lang="en-US" dirty="0">
                <a:solidFill>
                  <a:srgbClr val="002060"/>
                </a:solidFill>
              </a:rPr>
              <a:t>example – conversion of Integer to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, Long to long, Double to double etc.</a:t>
            </a:r>
          </a:p>
        </p:txBody>
      </p:sp>
    </p:spTree>
    <p:extLst>
      <p:ext uri="{BB962C8B-B14F-4D97-AF65-F5344CB8AC3E}">
        <p14:creationId xmlns:p14="http://schemas.microsoft.com/office/powerpoint/2010/main" val="142071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Wrapper Methods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ts val="1200"/>
              </a:spcBef>
              <a:spcAft>
                <a:spcPts val="600"/>
              </a:spcAft>
            </a:pPr>
            <a:r>
              <a:rPr lang="en-US" dirty="0" err="1">
                <a:solidFill>
                  <a:srgbClr val="002060"/>
                </a:solidFill>
              </a:rPr>
              <a:t>valueOf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pPr fontAlgn="base">
              <a:spcBef>
                <a:spcPts val="120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002060"/>
                </a:solidFill>
              </a:rPr>
              <a:t>xxxValue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pPr fontAlgn="base">
              <a:spcBef>
                <a:spcPts val="120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002060"/>
                </a:solidFill>
              </a:rPr>
              <a:t>parseXxx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pPr fontAlgn="base">
              <a:spcBef>
                <a:spcPts val="120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002060"/>
                </a:solidFill>
              </a:rPr>
              <a:t>toString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5402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759411"/>
            <a:ext cx="79248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wrap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static void main(String[]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I 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Integer.valueOf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(10);//I=10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I 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Integer.valueOf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("1111", 2);//I=15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I 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Integer.valueOf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("10");// I=10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I = new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Integer(130);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n=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I.intValue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(n);   //n=130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9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211645"/>
            <a:ext cx="69342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 s=“12”;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Integer.parseInt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(k);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("1000", 2);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);//8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7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1143000"/>
            <a:ext cx="6400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m=14;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 s2=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Integer.toString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 s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Integer.toString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(6, 2); //110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 s1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Long.toString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(11, 16); //b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(s1);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8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Integer z=new Integer(100);</a:t>
            </a:r>
          </a:p>
          <a:p>
            <a:pPr marL="8890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z1=z;			//Unboxing</a:t>
            </a:r>
          </a:p>
          <a:p>
            <a:pPr marL="8890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(z1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Integer z2;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z2=z1;				//</a:t>
            </a:r>
            <a:r>
              <a:rPr lang="en-US" dirty="0" err="1">
                <a:solidFill>
                  <a:srgbClr val="002060"/>
                </a:solidFill>
              </a:rPr>
              <a:t>Autoboxing</a:t>
            </a: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(z2.intValue());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8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Write a Java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Return the size of the largest mirror section found in the given array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8890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"mirror" section in an array is a group of contiguous elements such that somewhere in the array, the same group appears in reverse </a:t>
            </a:r>
            <a:r>
              <a:rPr lang="en-US" dirty="0" smtClean="0">
                <a:solidFill>
                  <a:srgbClr val="002060"/>
                </a:solidFill>
              </a:rPr>
              <a:t>order</a:t>
            </a:r>
          </a:p>
          <a:p>
            <a:pPr marL="88900" indent="0" algn="just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maxMirror</a:t>
            </a:r>
            <a:r>
              <a:rPr lang="en-US" dirty="0">
                <a:solidFill>
                  <a:srgbClr val="002060"/>
                </a:solidFill>
              </a:rPr>
              <a:t>([1, 2, 3, 8, 9, 3, 2, 1]) → 3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err="1">
                <a:solidFill>
                  <a:srgbClr val="002060"/>
                </a:solidFill>
              </a:rPr>
              <a:t>maxMirror</a:t>
            </a:r>
            <a:r>
              <a:rPr lang="en-US" dirty="0">
                <a:solidFill>
                  <a:srgbClr val="002060"/>
                </a:solidFill>
              </a:rPr>
              <a:t>([1, 2, 1, 4]) → 3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err="1">
                <a:solidFill>
                  <a:srgbClr val="002060"/>
                </a:solidFill>
              </a:rPr>
              <a:t>maxMirror</a:t>
            </a:r>
            <a:r>
              <a:rPr lang="en-US" dirty="0">
                <a:solidFill>
                  <a:srgbClr val="002060"/>
                </a:solidFill>
              </a:rPr>
              <a:t>([7, 1, 2, 9, 7, 2, 1]) → 2</a:t>
            </a:r>
          </a:p>
        </p:txBody>
      </p:sp>
    </p:spTree>
    <p:extLst>
      <p:ext uri="{BB962C8B-B14F-4D97-AF65-F5344CB8AC3E}">
        <p14:creationId xmlns:p14="http://schemas.microsoft.com/office/powerpoint/2010/main" val="245511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Write a Java program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679900" cy="4483167"/>
          </a:xfrm>
        </p:spPr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Given two arrays of </a:t>
            </a:r>
            <a:r>
              <a:rPr lang="en-US" dirty="0" err="1">
                <a:solidFill>
                  <a:srgbClr val="002060"/>
                </a:solidFill>
              </a:rPr>
              <a:t>ints</a:t>
            </a:r>
            <a:r>
              <a:rPr lang="en-US" dirty="0">
                <a:solidFill>
                  <a:srgbClr val="002060"/>
                </a:solidFill>
              </a:rPr>
              <a:t> sorted in </a:t>
            </a:r>
            <a:r>
              <a:rPr lang="en-US" dirty="0" smtClean="0">
                <a:solidFill>
                  <a:srgbClr val="002060"/>
                </a:solidFill>
              </a:rPr>
              <a:t>increasing order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b="1" dirty="0">
                <a:solidFill>
                  <a:srgbClr val="002060"/>
                </a:solidFill>
              </a:rPr>
              <a:t>outer</a:t>
            </a:r>
            <a:r>
              <a:rPr lang="en-US" dirty="0">
                <a:solidFill>
                  <a:srgbClr val="002060"/>
                </a:solidFill>
              </a:rPr>
              <a:t> and </a:t>
            </a:r>
            <a:r>
              <a:rPr lang="en-US" b="1" dirty="0">
                <a:solidFill>
                  <a:srgbClr val="002060"/>
                </a:solidFill>
              </a:rPr>
              <a:t>inner</a:t>
            </a:r>
            <a:r>
              <a:rPr lang="en-US" dirty="0">
                <a:solidFill>
                  <a:srgbClr val="002060"/>
                </a:solidFill>
              </a:rPr>
              <a:t>, return true if all of the numbers in inner appear in outer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linearIn</a:t>
            </a:r>
            <a:r>
              <a:rPr lang="en-US" dirty="0">
                <a:solidFill>
                  <a:srgbClr val="002060"/>
                </a:solidFill>
              </a:rPr>
              <a:t>([1, 2, 4, 6], [2, 4]) → true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err="1">
                <a:solidFill>
                  <a:srgbClr val="002060"/>
                </a:solidFill>
              </a:rPr>
              <a:t>linearIn</a:t>
            </a:r>
            <a:r>
              <a:rPr lang="en-US" dirty="0">
                <a:solidFill>
                  <a:srgbClr val="002060"/>
                </a:solidFill>
              </a:rPr>
              <a:t>([1, 2, 4, 6], [2, 3, 4]) → false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err="1">
                <a:solidFill>
                  <a:srgbClr val="002060"/>
                </a:solidFill>
              </a:rPr>
              <a:t>linearIn</a:t>
            </a:r>
            <a:r>
              <a:rPr lang="en-US" dirty="0">
                <a:solidFill>
                  <a:srgbClr val="002060"/>
                </a:solidFill>
              </a:rPr>
              <a:t>([1, 2, 4, 4, 6], [2, 4]) → true</a:t>
            </a:r>
          </a:p>
        </p:txBody>
      </p:sp>
    </p:spTree>
    <p:extLst>
      <p:ext uri="{BB962C8B-B14F-4D97-AF65-F5344CB8AC3E}">
        <p14:creationId xmlns:p14="http://schemas.microsoft.com/office/powerpoint/2010/main" val="251058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88696" y="1143000"/>
            <a:ext cx="8702904" cy="51816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an abstract class that is used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group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methods with empty bodies.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informal way of 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realizing 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altLang="en-AU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AU" altLang="en-A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methods and variables, but they have to be only abstract </a:t>
            </a:r>
            <a:r>
              <a:rPr lang="en-AU" altLang="en-AU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final.</a:t>
            </a:r>
            <a:endParaRPr lang="en-AU" altLang="en-AU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altLang="en-AU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AU" altLang="en-A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is the responsibility of the class that implements an interface to supply the code for </a:t>
            </a:r>
            <a:r>
              <a:rPr lang="en-AU" altLang="en-AU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66212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Access Modifiers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AutoShape 2" descr="https://qph.fs.quoracdn.net/main-qimg-014f02fe76cb7de815e2d692d74c82ba.webp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14575" y="1329550"/>
            <a:ext cx="8630680" cy="49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890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Access modifiers are the keywords that set the accessibility (visibility) of  classes, variables and methods to control their level of access. </a:t>
            </a:r>
          </a:p>
          <a:p>
            <a:pPr marL="88900" indent="0"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Java </a:t>
            </a:r>
            <a:r>
              <a:rPr lang="en-US" dirty="0">
                <a:solidFill>
                  <a:srgbClr val="002060"/>
                </a:solidFill>
              </a:rPr>
              <a:t>has four access modifiers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Default</a:t>
            </a:r>
            <a:r>
              <a:rPr lang="en-US" dirty="0">
                <a:solidFill>
                  <a:srgbClr val="002060"/>
                </a:solidFill>
              </a:rPr>
              <a:t> : When no access modifier is specified, it is treated as default modifier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8890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2060"/>
                </a:solidFill>
              </a:rPr>
              <a:t>	 </a:t>
            </a:r>
            <a:r>
              <a:rPr lang="en-US" dirty="0">
                <a:solidFill>
                  <a:srgbClr val="002060"/>
                </a:solidFill>
              </a:rPr>
              <a:t>Its scope is limited within the package.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The word itself indicates that it has scope everywhere, 	</a:t>
            </a:r>
            <a:r>
              <a:rPr lang="en-US" dirty="0" smtClean="0">
                <a:solidFill>
                  <a:srgbClr val="002060"/>
                </a:solidFill>
              </a:rPr>
              <a:t> It </a:t>
            </a:r>
            <a:r>
              <a:rPr lang="en-US" dirty="0">
                <a:solidFill>
                  <a:srgbClr val="002060"/>
                </a:solidFill>
              </a:rPr>
              <a:t>is visible everywhere even outside the package.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</a:rPr>
              <a:t>Private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It has scope only within the class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</a:rPr>
              <a:t>Protected </a:t>
            </a:r>
            <a:r>
              <a:rPr lang="en-US" dirty="0">
                <a:solidFill>
                  <a:srgbClr val="002060"/>
                </a:solidFill>
              </a:rPr>
              <a:t>: Its scope limits within the package and all sub classes.</a:t>
            </a:r>
          </a:p>
          <a:p>
            <a:pPr marL="88900" indent="0" algn="just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8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implement any number of interfaces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are compiled into bytecode just like classes.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cannot be 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instantiated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methods are implicitly public and abstract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3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Interfacename</a:t>
            </a:r>
            <a:endParaRPr lang="en-US" dirty="0" smtClean="0"/>
          </a:p>
          <a:p>
            <a:pPr marL="88900" indent="0">
              <a:buNone/>
            </a:pPr>
            <a:r>
              <a:rPr lang="en-US" dirty="0" smtClean="0"/>
              <a:t>{</a:t>
            </a:r>
          </a:p>
          <a:p>
            <a:pPr marL="88900" indent="0">
              <a:buNone/>
            </a:pPr>
            <a:r>
              <a:rPr lang="en-US" dirty="0"/>
              <a:t>	</a:t>
            </a:r>
            <a:r>
              <a:rPr lang="en-US" dirty="0" smtClean="0"/>
              <a:t>variables declarations;</a:t>
            </a:r>
          </a:p>
          <a:p>
            <a:pPr marL="88900" indent="0">
              <a:buNone/>
            </a:pPr>
            <a:r>
              <a:rPr lang="en-US" dirty="0"/>
              <a:t>	</a:t>
            </a:r>
            <a:r>
              <a:rPr lang="en-US" dirty="0" smtClean="0"/>
              <a:t>methods declarations;</a:t>
            </a:r>
          </a:p>
          <a:p>
            <a:pPr marL="88900" indent="0">
              <a:buNone/>
            </a:pPr>
            <a:r>
              <a:rPr lang="en-US" dirty="0" smtClean="0"/>
              <a:t>}</a:t>
            </a: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8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Access modifiers 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An </a:t>
            </a:r>
            <a:r>
              <a:rPr lang="en-US" sz="2400" dirty="0">
                <a:solidFill>
                  <a:srgbClr val="002060"/>
                </a:solidFill>
              </a:rPr>
              <a:t>interface can be public or “friendly” (the default).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All </a:t>
            </a:r>
            <a:r>
              <a:rPr lang="en-US" sz="2400" dirty="0">
                <a:solidFill>
                  <a:srgbClr val="002060"/>
                </a:solidFill>
              </a:rPr>
              <a:t>methods in an interface are default abstract and public.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s</a:t>
            </a:r>
            <a:r>
              <a:rPr lang="en-US" sz="2000" dirty="0" smtClean="0">
                <a:solidFill>
                  <a:srgbClr val="002060"/>
                </a:solidFill>
              </a:rPr>
              <a:t>tatic</a:t>
            </a:r>
            <a:r>
              <a:rPr lang="en-US" sz="2000" dirty="0">
                <a:solidFill>
                  <a:srgbClr val="002060"/>
                </a:solidFill>
              </a:rPr>
              <a:t>, final, private, and protected cannot be used. </a:t>
            </a:r>
            <a:endParaRPr lang="en-US" sz="2000" dirty="0" smtClean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All </a:t>
            </a:r>
            <a:r>
              <a:rPr lang="en-US" sz="2400" dirty="0">
                <a:solidFill>
                  <a:srgbClr val="002060"/>
                </a:solidFill>
              </a:rPr>
              <a:t>variables (“constants”) are public static final by default 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p</a:t>
            </a:r>
            <a:r>
              <a:rPr lang="en-US" sz="2000" dirty="0" smtClean="0">
                <a:solidFill>
                  <a:srgbClr val="002060"/>
                </a:solidFill>
              </a:rPr>
              <a:t>rivate</a:t>
            </a:r>
            <a:r>
              <a:rPr lang="en-US" sz="2000" dirty="0">
                <a:solidFill>
                  <a:srgbClr val="002060"/>
                </a:solidFill>
              </a:rPr>
              <a:t>, protected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370786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Why?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MyApplet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extends Applet</a:t>
            </a:r>
            <a:b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implements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KeyListener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b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64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D736-EA9F-43B9-9B00-BAAF8AE59CCA}" type="slidenum">
              <a:rPr lang="zh-CN" altLang="en-GB">
                <a:solidFill>
                  <a:srgbClr val="002060"/>
                </a:solidFill>
              </a:rPr>
              <a:pPr/>
              <a:t>24</a:t>
            </a:fld>
            <a:endParaRPr lang="en-GB" altLang="zh-CN">
              <a:solidFill>
                <a:srgbClr val="002060"/>
              </a:solidFill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AU">
                <a:solidFill>
                  <a:srgbClr val="002060"/>
                </a:solidFill>
              </a:rPr>
              <a:t>Interface - Exa</a:t>
            </a:r>
            <a:r>
              <a:rPr lang="en-AU" altLang="en-AU">
                <a:solidFill>
                  <a:srgbClr val="002060"/>
                </a:solidFill>
              </a:rPr>
              <a:t>mple</a:t>
            </a:r>
            <a:endParaRPr lang="en-US" altLang="en-AU">
              <a:solidFill>
                <a:srgbClr val="002060"/>
              </a:solidFill>
            </a:endParaRP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3200400" y="2895600"/>
            <a:ext cx="2620963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 i="1">
                <a:solidFill>
                  <a:srgbClr val="002060"/>
                </a:solidFill>
                <a:latin typeface="Arial" panose="020B0604020202020204" pitchFamily="34" charset="0"/>
              </a:rPr>
              <a:t>speak()</a:t>
            </a:r>
          </a:p>
        </p:txBody>
      </p:sp>
      <p:sp>
        <p:nvSpPr>
          <p:cNvPr id="367621" name="Rectangle 5"/>
          <p:cNvSpPr>
            <a:spLocks noChangeArrowheads="1"/>
          </p:cNvSpPr>
          <p:nvPr/>
        </p:nvSpPr>
        <p:spPr bwMode="auto">
          <a:xfrm>
            <a:off x="304800" y="4403725"/>
            <a:ext cx="2620963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002060"/>
                </a:solidFill>
                <a:latin typeface="Arial" panose="020B0604020202020204" pitchFamily="34" charset="0"/>
              </a:rPr>
              <a:t>Politician</a:t>
            </a:r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3276600" y="4403725"/>
            <a:ext cx="2620963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002060"/>
                </a:solidFill>
                <a:latin typeface="Arial" panose="020B0604020202020204" pitchFamily="34" charset="0"/>
              </a:rPr>
              <a:t>Priest</a:t>
            </a: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 flipV="1">
            <a:off x="1447800" y="3429000"/>
            <a:ext cx="2667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auto">
          <a:xfrm>
            <a:off x="4419600" y="34290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367632" name="Line 16"/>
          <p:cNvSpPr>
            <a:spLocks noChangeShapeType="1"/>
          </p:cNvSpPr>
          <p:nvPr/>
        </p:nvSpPr>
        <p:spPr bwMode="auto">
          <a:xfrm>
            <a:off x="1468438" y="54371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367633" name="Rectangle 17"/>
          <p:cNvSpPr>
            <a:spLocks noChangeArrowheads="1"/>
          </p:cNvSpPr>
          <p:nvPr/>
        </p:nvSpPr>
        <p:spPr bwMode="auto">
          <a:xfrm>
            <a:off x="3200400" y="1828800"/>
            <a:ext cx="2620963" cy="1082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 dirty="0">
                <a:solidFill>
                  <a:srgbClr val="002060"/>
                </a:solidFill>
                <a:latin typeface="Arial" panose="020B0604020202020204" pitchFamily="34" charset="0"/>
              </a:rPr>
              <a:t>&lt;&lt;Interface&gt;&gt;</a:t>
            </a:r>
          </a:p>
          <a:p>
            <a:r>
              <a:rPr lang="en-US" altLang="en-US" sz="2800" dirty="0">
                <a:solidFill>
                  <a:srgbClr val="002060"/>
                </a:solidFill>
                <a:latin typeface="Arial" panose="020B0604020202020204" pitchFamily="34" charset="0"/>
              </a:rPr>
              <a:t>Speaker</a:t>
            </a:r>
          </a:p>
        </p:txBody>
      </p:sp>
      <p:sp>
        <p:nvSpPr>
          <p:cNvPr id="367634" name="Rectangle 18"/>
          <p:cNvSpPr>
            <a:spLocks noChangeArrowheads="1"/>
          </p:cNvSpPr>
          <p:nvPr/>
        </p:nvSpPr>
        <p:spPr bwMode="auto">
          <a:xfrm>
            <a:off x="307975" y="5181600"/>
            <a:ext cx="2620963" cy="625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002060"/>
                </a:solidFill>
                <a:latin typeface="Arial" panose="020B0604020202020204" pitchFamily="34" charset="0"/>
              </a:rPr>
              <a:t>speak()</a:t>
            </a:r>
          </a:p>
        </p:txBody>
      </p:sp>
      <p:sp>
        <p:nvSpPr>
          <p:cNvPr id="367635" name="Rectangle 19"/>
          <p:cNvSpPr>
            <a:spLocks noChangeArrowheads="1"/>
          </p:cNvSpPr>
          <p:nvPr/>
        </p:nvSpPr>
        <p:spPr bwMode="auto">
          <a:xfrm>
            <a:off x="3276600" y="5181600"/>
            <a:ext cx="2620963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002060"/>
                </a:solidFill>
                <a:latin typeface="Arial" panose="020B0604020202020204" pitchFamily="34" charset="0"/>
              </a:rPr>
              <a:t>speak()</a:t>
            </a:r>
          </a:p>
        </p:txBody>
      </p:sp>
      <p:sp>
        <p:nvSpPr>
          <p:cNvPr id="367636" name="Rectangle 20"/>
          <p:cNvSpPr>
            <a:spLocks noChangeArrowheads="1"/>
          </p:cNvSpPr>
          <p:nvPr/>
        </p:nvSpPr>
        <p:spPr bwMode="auto">
          <a:xfrm>
            <a:off x="6324600" y="4419600"/>
            <a:ext cx="2620963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002060"/>
                </a:solidFill>
                <a:latin typeface="Arial" panose="020B0604020202020204" pitchFamily="34" charset="0"/>
              </a:rPr>
              <a:t>Lecturer</a:t>
            </a:r>
          </a:p>
        </p:txBody>
      </p:sp>
      <p:sp>
        <p:nvSpPr>
          <p:cNvPr id="367637" name="Rectangle 21"/>
          <p:cNvSpPr>
            <a:spLocks noChangeArrowheads="1"/>
          </p:cNvSpPr>
          <p:nvPr/>
        </p:nvSpPr>
        <p:spPr bwMode="auto">
          <a:xfrm>
            <a:off x="6324600" y="5197475"/>
            <a:ext cx="2620963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002060"/>
                </a:solidFill>
                <a:latin typeface="Arial" panose="020B0604020202020204" pitchFamily="34" charset="0"/>
              </a:rPr>
              <a:t>speak()</a:t>
            </a:r>
          </a:p>
        </p:txBody>
      </p:sp>
      <p:sp>
        <p:nvSpPr>
          <p:cNvPr id="367638" name="Line 22"/>
          <p:cNvSpPr>
            <a:spLocks noChangeShapeType="1"/>
          </p:cNvSpPr>
          <p:nvPr/>
        </p:nvSpPr>
        <p:spPr bwMode="auto">
          <a:xfrm>
            <a:off x="4800600" y="3429000"/>
            <a:ext cx="28956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33303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3C20A-9C10-46C6-9C34-2781365B3DF5}" type="slidenum">
              <a:rPr lang="zh-CN" altLang="en-GB"/>
              <a:pPr/>
              <a:t>25</a:t>
            </a:fld>
            <a:endParaRPr lang="en-GB" altLang="zh-CN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7" y="202494"/>
            <a:ext cx="8520600" cy="763500"/>
          </a:xfrm>
        </p:spPr>
        <p:txBody>
          <a:bodyPr/>
          <a:lstStyle/>
          <a:p>
            <a:r>
              <a:rPr lang="en-AU" altLang="en-AU" dirty="0">
                <a:solidFill>
                  <a:srgbClr val="C00000"/>
                </a:solidFill>
              </a:rPr>
              <a:t>Implementing Interfaces Example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593408" y="986122"/>
            <a:ext cx="8153400" cy="1633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class  Politician implements Speaker {</a:t>
            </a:r>
          </a:p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		public void speak(){</a:t>
            </a:r>
          </a:p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			</a:t>
            </a:r>
            <a:r>
              <a:rPr lang="en-AU" altLang="en-A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System.out.println</a:t>
            </a:r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AU" altLang="en-AU" sz="2000" dirty="0">
                <a:solidFill>
                  <a:srgbClr val="002060"/>
                </a:solidFill>
                <a:latin typeface="Tahoma" panose="020B0604030504040204" pitchFamily="34" charset="0"/>
              </a:rPr>
              <a:t>“</a:t>
            </a:r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Talk politics</a:t>
            </a:r>
            <a:r>
              <a:rPr lang="en-AU" altLang="en-AU" sz="2000" dirty="0">
                <a:solidFill>
                  <a:srgbClr val="002060"/>
                </a:solidFill>
                <a:latin typeface="Tahoma" panose="020B0604030504040204" pitchFamily="34" charset="0"/>
              </a:rPr>
              <a:t>”</a:t>
            </a:r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		}</a:t>
            </a:r>
          </a:p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609600" y="2915042"/>
            <a:ext cx="8153400" cy="1633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class  Priest implements Speaker {</a:t>
            </a:r>
          </a:p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		public void speak(){</a:t>
            </a:r>
          </a:p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			</a:t>
            </a:r>
            <a:r>
              <a:rPr lang="en-AU" altLang="en-A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System.out.println</a:t>
            </a:r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AU" altLang="en-AU" sz="2000" dirty="0">
                <a:solidFill>
                  <a:srgbClr val="002060"/>
                </a:solidFill>
                <a:latin typeface="Tahoma" panose="020B0604030504040204" pitchFamily="34" charset="0"/>
              </a:rPr>
              <a:t>“</a:t>
            </a:r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Religious Talks</a:t>
            </a:r>
            <a:r>
              <a:rPr lang="en-AU" altLang="en-AU" sz="2000" dirty="0">
                <a:solidFill>
                  <a:srgbClr val="002060"/>
                </a:solidFill>
                <a:latin typeface="Tahoma" panose="020B0604030504040204" pitchFamily="34" charset="0"/>
              </a:rPr>
              <a:t>”</a:t>
            </a:r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		}</a:t>
            </a:r>
          </a:p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593408" y="4906763"/>
            <a:ext cx="8153400" cy="1941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385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85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class  Lecturer implements Speaker {</a:t>
            </a:r>
          </a:p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		public void speak(){</a:t>
            </a:r>
          </a:p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			</a:t>
            </a:r>
            <a:r>
              <a:rPr lang="en-AU" altLang="en-A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System.out.println</a:t>
            </a:r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AU" altLang="en-AU" sz="2000" dirty="0">
                <a:solidFill>
                  <a:srgbClr val="002060"/>
                </a:solidFill>
                <a:latin typeface="Tahoma" panose="020B0604030504040204" pitchFamily="34" charset="0"/>
              </a:rPr>
              <a:t>“</a:t>
            </a:r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Talks Object Oriented Design and Programming!</a:t>
            </a:r>
            <a:r>
              <a:rPr lang="en-AU" altLang="en-AU" sz="2000" dirty="0">
                <a:solidFill>
                  <a:srgbClr val="002060"/>
                </a:solidFill>
                <a:latin typeface="Tahoma" panose="020B0604030504040204" pitchFamily="34" charset="0"/>
              </a:rPr>
              <a:t>”</a:t>
            </a:r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		}</a:t>
            </a:r>
          </a:p>
          <a:p>
            <a:r>
              <a:rPr lang="en-AU" altLang="en-A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3286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Extending Interfaces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i</a:t>
            </a:r>
            <a:r>
              <a:rPr lang="en-US" sz="2800" dirty="0" smtClean="0">
                <a:solidFill>
                  <a:srgbClr val="002060"/>
                </a:solidFill>
              </a:rPr>
              <a:t>nterface one</a:t>
            </a:r>
          </a:p>
          <a:p>
            <a:pPr marL="8890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{</a:t>
            </a:r>
          </a:p>
          <a:p>
            <a:pPr marL="8890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v</a:t>
            </a:r>
            <a:r>
              <a:rPr lang="en-US" sz="2800" dirty="0" smtClean="0">
                <a:solidFill>
                  <a:srgbClr val="002060"/>
                </a:solidFill>
              </a:rPr>
              <a:t>oid method1();</a:t>
            </a:r>
          </a:p>
          <a:p>
            <a:pPr marL="8890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}</a:t>
            </a:r>
          </a:p>
          <a:p>
            <a:pPr marL="88900" indent="0">
              <a:buNone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Interface two extends one</a:t>
            </a:r>
          </a:p>
          <a:p>
            <a:pPr marL="8890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{</a:t>
            </a:r>
          </a:p>
          <a:p>
            <a:pPr marL="8890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void method2()</a:t>
            </a:r>
          </a:p>
          <a:p>
            <a:pPr marL="8890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}</a:t>
            </a:r>
          </a:p>
          <a:p>
            <a:pPr marL="88900" indent="0">
              <a:buNone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5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534400" cy="5334000"/>
          </a:xfrm>
        </p:spPr>
        <p:txBody>
          <a:bodyPr/>
          <a:lstStyle/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three 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method3();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8900" indent="0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four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method4();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8900" indent="0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five extends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three,four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method5();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744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905000" y="2133600"/>
            <a:ext cx="5715000" cy="3115667"/>
            <a:chOff x="1728" y="2361"/>
            <a:chExt cx="3024" cy="1452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1740" y="2361"/>
              <a:ext cx="852" cy="1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</a:rPr>
                <a:t>Student</a:t>
              </a: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3900" y="2365"/>
              <a:ext cx="852" cy="1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olidFill>
                    <a:srgbClr val="002060"/>
                  </a:solidFill>
                </a:rPr>
                <a:t>Sports</a:t>
              </a: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1728" y="2998"/>
              <a:ext cx="852" cy="1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olidFill>
                    <a:srgbClr val="002060"/>
                  </a:solidFill>
                </a:rPr>
                <a:t>Exam</a:t>
              </a: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988" y="3670"/>
              <a:ext cx="852" cy="1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</a:rPr>
                <a:t>Results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V="1">
              <a:off x="2160" y="256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 flipV="1">
              <a:off x="2256" y="3238"/>
              <a:ext cx="105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3408" y="2614"/>
              <a:ext cx="76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2181" y="2684"/>
              <a:ext cx="42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2060"/>
                  </a:solidFill>
                </a:rPr>
                <a:t>extends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736" y="3253"/>
              <a:ext cx="42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2060"/>
                  </a:solidFill>
                </a:rPr>
                <a:t>extends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3792" y="3109"/>
              <a:ext cx="582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</a:rPr>
                <a:t>implements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975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Return an array that is "left shifted" by </a:t>
            </a:r>
            <a:r>
              <a:rPr lang="en-US" dirty="0" smtClean="0">
                <a:solidFill>
                  <a:srgbClr val="002060"/>
                </a:solidFill>
              </a:rPr>
              <a:t>one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Example ; {1,2,3,4,5} </a:t>
            </a:r>
            <a:r>
              <a:rPr lang="en-US" dirty="0">
                <a:solidFill>
                  <a:srgbClr val="002060"/>
                </a:solidFill>
              </a:rPr>
              <a:t>returns {</a:t>
            </a:r>
            <a:r>
              <a:rPr lang="en-US" dirty="0" smtClean="0">
                <a:solidFill>
                  <a:srgbClr val="002060"/>
                </a:solidFill>
              </a:rPr>
              <a:t>2,3,4,5,1}.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qph.fs.quoracdn.net/main-qimg-014f02fe76cb7de815e2d692d74c82ba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52387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0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Method Overriding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Overriding is a feature that allows a subclass or child class to provide a specific implementation of a method that is already provided by one of its super-classes or parent classes. </a:t>
            </a:r>
            <a:endParaRPr lang="en-US" dirty="0" smtClean="0">
              <a:solidFill>
                <a:srgbClr val="002060"/>
              </a:solidFill>
            </a:endParaRPr>
          </a:p>
          <a:p>
            <a:pPr marL="88900" indent="0" algn="just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When </a:t>
            </a:r>
            <a:r>
              <a:rPr lang="en-US" dirty="0">
                <a:solidFill>
                  <a:srgbClr val="002060"/>
                </a:solidFill>
              </a:rPr>
              <a:t>a method in a subclass has the same name, same parameters or signature and same return </a:t>
            </a:r>
            <a:r>
              <a:rPr lang="en-US" dirty="0" smtClean="0">
                <a:solidFill>
                  <a:srgbClr val="002060"/>
                </a:solidFill>
              </a:rPr>
              <a:t>type </a:t>
            </a:r>
            <a:r>
              <a:rPr lang="en-US" dirty="0">
                <a:solidFill>
                  <a:srgbClr val="002060"/>
                </a:solidFill>
              </a:rPr>
              <a:t>as a method in its super-class, then the method in the subclass is said to </a:t>
            </a:r>
            <a:r>
              <a:rPr lang="en-US" i="1" dirty="0">
                <a:solidFill>
                  <a:srgbClr val="002060"/>
                </a:solidFill>
              </a:rPr>
              <a:t>override</a:t>
            </a:r>
            <a:r>
              <a:rPr lang="en-US" dirty="0">
                <a:solidFill>
                  <a:srgbClr val="002060"/>
                </a:solidFill>
              </a:rPr>
              <a:t> the method in the super-class.</a:t>
            </a:r>
          </a:p>
        </p:txBody>
      </p:sp>
    </p:spTree>
    <p:extLst>
      <p:ext uri="{BB962C8B-B14F-4D97-AF65-F5344CB8AC3E}">
        <p14:creationId xmlns:p14="http://schemas.microsoft.com/office/powerpoint/2010/main" val="32883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Rules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Final methods can not be overridden 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Static methods can not be </a:t>
            </a:r>
            <a:r>
              <a:rPr lang="en-US" b="1" dirty="0" smtClean="0">
                <a:solidFill>
                  <a:srgbClr val="002060"/>
                </a:solidFill>
              </a:rPr>
              <a:t>overridden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Private methods can not be </a:t>
            </a:r>
            <a:r>
              <a:rPr lang="en-US" b="1" dirty="0" smtClean="0">
                <a:solidFill>
                  <a:srgbClr val="002060"/>
                </a:solidFill>
              </a:rPr>
              <a:t>overridden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The overriding method must have same return </a:t>
            </a:r>
            <a:r>
              <a:rPr lang="en-US" b="1" dirty="0" smtClean="0">
                <a:solidFill>
                  <a:srgbClr val="002060"/>
                </a:solidFill>
              </a:rPr>
              <a:t>type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</a:t>
            </a:r>
            <a:r>
              <a:rPr lang="en-US" b="0" dirty="0" smtClean="0"/>
              <a:t>inal </a:t>
            </a:r>
            <a:r>
              <a:rPr lang="en-US" b="0" dirty="0"/>
              <a:t>K</a:t>
            </a:r>
            <a:r>
              <a:rPr lang="en-US" b="0" dirty="0" smtClean="0"/>
              <a:t>eyword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977967"/>
          </a:xfrm>
        </p:spPr>
        <p:txBody>
          <a:bodyPr/>
          <a:lstStyle/>
          <a:p>
            <a:pPr marL="88900" indent="0">
              <a:buNone/>
            </a:pPr>
            <a:r>
              <a:rPr lang="en-US" i="1" dirty="0"/>
              <a:t>final</a:t>
            </a:r>
            <a:r>
              <a:rPr lang="en-US" dirty="0"/>
              <a:t> is a non-access modifier applicable </a:t>
            </a:r>
            <a:r>
              <a:rPr lang="en-US" b="1" dirty="0"/>
              <a:t>only to a variable, a method or a class</a:t>
            </a:r>
            <a:r>
              <a:rPr lang="en-US" dirty="0" smtClean="0"/>
              <a:t>.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 smtClean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 smtClean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 smtClean="0"/>
          </a:p>
          <a:p>
            <a:pPr marL="88900" indent="0">
              <a:buNone/>
            </a:pPr>
            <a:endParaRPr lang="en-US" dirty="0"/>
          </a:p>
        </p:txBody>
      </p:sp>
      <p:pic>
        <p:nvPicPr>
          <p:cNvPr id="6" name="Picture 4" descr="final keywor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0" y="2491596"/>
            <a:ext cx="77724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30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C00000"/>
                </a:solidFill>
              </a:rPr>
              <a:t>Wrapper Classes in Java</a:t>
            </a:r>
            <a:br>
              <a:rPr lang="en-US" b="0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A Wrapper class is a class whose object wraps or contains a primitive data types. </a:t>
            </a:r>
            <a:endParaRPr lang="en-US" dirty="0" smtClean="0">
              <a:solidFill>
                <a:srgbClr val="002060"/>
              </a:solidFill>
            </a:endParaRPr>
          </a:p>
          <a:p>
            <a:pPr marL="88900" indent="0"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When </a:t>
            </a:r>
            <a:r>
              <a:rPr lang="en-US" dirty="0">
                <a:solidFill>
                  <a:srgbClr val="002060"/>
                </a:solidFill>
              </a:rPr>
              <a:t>we create an object to a wrapper class, it contains a field and in this field, we can store a primitive data types. </a:t>
            </a:r>
            <a:endParaRPr lang="en-US" dirty="0" smtClean="0">
              <a:solidFill>
                <a:srgbClr val="002060"/>
              </a:solidFill>
            </a:endParaRPr>
          </a:p>
          <a:p>
            <a:pPr marL="88900" indent="0"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other words, we can wrap a primitive value into a wrapper class object.</a:t>
            </a:r>
          </a:p>
        </p:txBody>
      </p:sp>
    </p:spTree>
    <p:extLst>
      <p:ext uri="{BB962C8B-B14F-4D97-AF65-F5344CB8AC3E}">
        <p14:creationId xmlns:p14="http://schemas.microsoft.com/office/powerpoint/2010/main" val="377098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They convert primitive data types into </a:t>
            </a:r>
            <a:r>
              <a:rPr lang="en-US" dirty="0" smtClean="0">
                <a:solidFill>
                  <a:srgbClr val="002060"/>
                </a:solidFill>
              </a:rPr>
              <a:t>objects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The classes in </a:t>
            </a:r>
            <a:r>
              <a:rPr lang="en-US" dirty="0" err="1">
                <a:solidFill>
                  <a:srgbClr val="002060"/>
                </a:solidFill>
              </a:rPr>
              <a:t>java.util</a:t>
            </a:r>
            <a:r>
              <a:rPr lang="en-US" dirty="0">
                <a:solidFill>
                  <a:srgbClr val="002060"/>
                </a:solidFill>
              </a:rPr>
              <a:t> package handles only objects and hence wrapper classes help in this case also.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Data structures in the Collection framework, such as </a:t>
            </a:r>
            <a:r>
              <a:rPr lang="en-US" dirty="0" err="1">
                <a:solidFill>
                  <a:srgbClr val="002060"/>
                </a:solidFill>
                <a:hlinkClick r:id="rId2"/>
              </a:rPr>
              <a:t>ArrayList</a:t>
            </a:r>
            <a:r>
              <a:rPr lang="en-US" dirty="0">
                <a:solidFill>
                  <a:srgbClr val="002060"/>
                </a:solidFill>
              </a:rPr>
              <a:t> and 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Vector</a:t>
            </a:r>
            <a:r>
              <a:rPr lang="en-US" dirty="0">
                <a:solidFill>
                  <a:srgbClr val="002060"/>
                </a:solidFill>
              </a:rPr>
              <a:t>, store only objects (reference types) and not primitive types.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An object is needed to support synchronization in multithreading.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6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08361"/>
              </p:ext>
            </p:extLst>
          </p:nvPr>
        </p:nvGraphicFramePr>
        <p:xfrm>
          <a:off x="533400" y="1295400"/>
          <a:ext cx="7467600" cy="4722709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465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Primitive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C00000"/>
                          </a:solidFill>
                          <a:effectLst/>
                        </a:rPr>
                        <a:t>Wrapper Class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Constructor Argument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boolean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Boolean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boolean or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</a:rPr>
                        <a:t>byte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Byte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byte or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char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</a:rPr>
                        <a:t>Character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char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int or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float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Float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float, double or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double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Double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double or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long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Long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long or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short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Short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</a:rPr>
                        <a:t>short or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6415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685</Words>
  <Application>Microsoft Office PowerPoint</Application>
  <PresentationFormat>On-screen Show (4:3)</PresentationFormat>
  <Paragraphs>209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Archivo Narrow</vt:lpstr>
      <vt:lpstr>Arial</vt:lpstr>
      <vt:lpstr>Calibri</vt:lpstr>
      <vt:lpstr>Georgia</vt:lpstr>
      <vt:lpstr>Tahoma</vt:lpstr>
      <vt:lpstr>Times New Roman</vt:lpstr>
      <vt:lpstr>Wingdings</vt:lpstr>
      <vt:lpstr>Simple Light</vt:lpstr>
      <vt:lpstr>CSC431 OBJECT ORIENTED PROGRAMMING USING JAVA Unit 3</vt:lpstr>
      <vt:lpstr>Access Modifiers</vt:lpstr>
      <vt:lpstr>PowerPoint Presentation</vt:lpstr>
      <vt:lpstr>Method Overriding</vt:lpstr>
      <vt:lpstr>Rules</vt:lpstr>
      <vt:lpstr>Final Keyword  </vt:lpstr>
      <vt:lpstr>Wrapper Classes in Java </vt:lpstr>
      <vt:lpstr>PowerPoint Presentation</vt:lpstr>
      <vt:lpstr>PowerPoint Presentation</vt:lpstr>
      <vt:lpstr>Autoboxing</vt:lpstr>
      <vt:lpstr>Unboxing</vt:lpstr>
      <vt:lpstr>Wrapper Methods</vt:lpstr>
      <vt:lpstr>PowerPoint Presentation</vt:lpstr>
      <vt:lpstr>PowerPoint Presentation</vt:lpstr>
      <vt:lpstr>PowerPoint Presentation</vt:lpstr>
      <vt:lpstr>PowerPoint Presentation</vt:lpstr>
      <vt:lpstr>Write a Java program</vt:lpstr>
      <vt:lpstr>Write a Java program</vt:lpstr>
      <vt:lpstr>Interface</vt:lpstr>
      <vt:lpstr>PowerPoint Presentation</vt:lpstr>
      <vt:lpstr>Syntax</vt:lpstr>
      <vt:lpstr>Access modifiers  </vt:lpstr>
      <vt:lpstr>Why?</vt:lpstr>
      <vt:lpstr>Interface - Example</vt:lpstr>
      <vt:lpstr>Implementing Interfaces Example</vt:lpstr>
      <vt:lpstr>Extending Interfaces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New</cp:lastModifiedBy>
  <cp:revision>196</cp:revision>
  <dcterms:modified xsi:type="dcterms:W3CDTF">2019-01-21T02:12:56Z</dcterms:modified>
</cp:coreProperties>
</file>