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17" r:id="rId3"/>
    <p:sldId id="318" r:id="rId4"/>
    <p:sldId id="321" r:id="rId5"/>
    <p:sldId id="320" r:id="rId6"/>
    <p:sldId id="319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2" r:id="rId16"/>
    <p:sldId id="333" r:id="rId17"/>
    <p:sldId id="334" r:id="rId18"/>
    <p:sldId id="336" r:id="rId19"/>
    <p:sldId id="335" r:id="rId20"/>
    <p:sldId id="331" r:id="rId21"/>
    <p:sldId id="337" r:id="rId22"/>
    <p:sldId id="342" r:id="rId23"/>
    <p:sldId id="338" r:id="rId24"/>
    <p:sldId id="339" r:id="rId25"/>
    <p:sldId id="340" r:id="rId26"/>
    <p:sldId id="34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09"/>
    <a:srgbClr val="B30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0" autoAdjust="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899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7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95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5116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FB4C4-25D6-45D1-A366-5FE51727173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11127252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2014872"/>
            <a:ext cx="8520600" cy="2557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CSC431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OBJECT ORIENTED PROGRAMMING USING </a:t>
            </a:r>
            <a:r>
              <a:rPr lang="en-US" dirty="0" smtClean="0">
                <a:solidFill>
                  <a:srgbClr val="002060"/>
                </a:solidFill>
              </a:rPr>
              <a:t>JAVA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Unit 4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520600" cy="4555200"/>
          </a:xfrm>
        </p:spPr>
        <p:txBody>
          <a:bodyPr/>
          <a:lstStyle/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checked exceptions defined in the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package: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InterruptedIOException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UTFDataFormatException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ObjectStreamException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InvalidClassException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InvalidObjectException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NotSerializableException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StreamCorruptedException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WriteAbortedException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1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520600" cy="4555200"/>
          </a:xfrm>
        </p:spPr>
        <p:txBody>
          <a:bodyPr/>
          <a:lstStyle/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checked exceptions defined in the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java.net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package (almost are subtypes of 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HttpRetryException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MalformedURLException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UnknownHostException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UnknownServiceException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0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57200"/>
            <a:ext cx="8520600" cy="4555200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 defined in the 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package: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BatchUpdateException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SQLClientInfoException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SQLNonTransientException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SQLFeatureNotSupportedException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SQLIntegrityConstraintViolationException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SQLSyntaxErrorException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SQLTransientException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SQLTimeoutException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SQLTransactionRollbackException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SQLTransientConnectionException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SQLRecoverableException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SQLWarning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520600" cy="4555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2060"/>
                </a:solidFill>
              </a:rPr>
              <a:t>Exception – an indication of a problem that occurs during a program’s execution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2060"/>
                </a:solidFill>
              </a:rPr>
              <a:t>Exception handling – resolving exceptions that may occur so program can continue or terminate gracefully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2060"/>
                </a:solidFill>
              </a:rPr>
              <a:t>Exception handling enables programmers to create programs that are more robust and fault-tolerant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2060"/>
                </a:solidFill>
              </a:rPr>
              <a:t>Exception handling enables programmers to remove error-handling code from the “main line” of the program’s execution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2060"/>
                </a:solidFill>
              </a:rPr>
              <a:t>Improves clarity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2060"/>
                </a:solidFill>
              </a:rPr>
              <a:t>Enhances modifiability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0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If the potential problems occur infrequently, intermixing program and error-handling logic can degrade a program’s performance, because the program must perform (potentially frequent) tests to determine whether the task executed correctly and the next task can be </a:t>
            </a:r>
            <a:r>
              <a:rPr lang="en-US" altLang="en-US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performed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throws clause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don’t want the exception to be handled in the same function you can use the throws class to handle the exception in the calling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7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try{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catch(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("File not found");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File f = new File("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//continue processing here.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5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33400"/>
            <a:ext cx="8839200" cy="6019800"/>
          </a:xfrm>
        </p:spPr>
        <p:txBody>
          <a:bodyPr/>
          <a:lstStyle/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throwexample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division(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 throws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= a/b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return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throwexample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throwexample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obj.division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(15,0));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("You shouldn't divide number by zero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");} }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4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Difference between throw and throws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756100" cy="4734966"/>
          </a:xfrm>
        </p:spPr>
        <p:txBody>
          <a:bodyPr/>
          <a:lstStyle/>
          <a:p>
            <a:pPr marL="8890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indent="-457200" fontAlgn="ctr" latinLnBrk="1">
              <a:buAutoNum type="arabicParenR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words 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 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 </a:t>
            </a:r>
            <a:r>
              <a:rPr lang="en-IN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an exception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 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 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 </a:t>
            </a:r>
            <a:r>
              <a:rPr lang="en-IN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an exception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 fontAlgn="ctr" latinLnBrk="1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 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 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 </a:t>
            </a:r>
            <a:r>
              <a:rPr lang="en-IN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implementation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 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 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 </a:t>
            </a:r>
            <a:r>
              <a:rPr lang="en-IN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signature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 fontAlgn="ctr" latinLnBrk="1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using 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 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we can throw only </a:t>
            </a:r>
            <a:r>
              <a:rPr lang="en-IN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exception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at a time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declare </a:t>
            </a:r>
            <a:r>
              <a:rPr lang="en-IN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at a time.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5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43961"/>
              </p:ext>
            </p:extLst>
          </p:nvPr>
        </p:nvGraphicFramePr>
        <p:xfrm>
          <a:off x="457200" y="1524000"/>
          <a:ext cx="7772400" cy="4833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/>
                <a:gridCol w="3200400"/>
                <a:gridCol w="3505200"/>
              </a:tblGrid>
              <a:tr h="425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solidFill>
                            <a:srgbClr val="002060"/>
                          </a:solidFill>
                          <a:effectLst/>
                        </a:rPr>
                        <a:t>No.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86" marR="111786" marT="111786" marB="111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solidFill>
                            <a:srgbClr val="002060"/>
                          </a:solidFill>
                          <a:effectLst/>
                        </a:rPr>
                        <a:t>throw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86" marR="111786" marT="111786" marB="111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solidFill>
                            <a:srgbClr val="002060"/>
                          </a:solidFill>
                          <a:effectLst/>
                        </a:rPr>
                        <a:t>throws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86" marR="111786" marT="111786" marB="111786"/>
                </a:tc>
              </a:tr>
              <a:tr h="772411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1)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Java throw keyword is used to explicitly throw an exception.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Java throws keyword is used to declare an exception.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</a:tr>
              <a:tr h="772411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2)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Checked exception cannot be propagated using throw only.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Checked exception can be propagated with throws.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</a:tr>
              <a:tr h="563983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3)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Throw is followed by an instance.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Throws is followed by class.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</a:tr>
              <a:tr h="563983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4)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Throw is used within the method.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Throws is used with the method signature.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</a:tr>
              <a:tr h="139769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5)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You cannot throw multiple exceptions.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You can declare multiple exceptions e.g.</a:t>
                      </a:r>
                      <a:b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public void method()throws </a:t>
                      </a:r>
                      <a:r>
                        <a:rPr lang="en-IN" sz="1800" dirty="0" err="1">
                          <a:solidFill>
                            <a:srgbClr val="002060"/>
                          </a:solidFill>
                          <a:effectLst/>
                        </a:rPr>
                        <a:t>IOException,SQLException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24" marR="74524" marT="74524" marB="74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08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Exception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An exception is a condition that is cased by a run time error in the program.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e.g. array out of range– it creates a exception object and throws it.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If the exception object is not caught and handled properly then interpreter will display an error message and terminate the program.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7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program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altLang="en-US" sz="20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InputMismatchException</a:t>
            </a:r>
            <a:r>
              <a:rPr lang="en-US" altLang="en-US" sz="2000" dirty="0">
                <a:solidFill>
                  <a:srgbClr val="002060"/>
                </a:solidFill>
              </a:rPr>
              <a:t> – </a:t>
            </a:r>
            <a:endParaRPr lang="en-US" altLang="en-US" sz="20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altLang="en-US" sz="2000" dirty="0" smtClean="0">
                <a:solidFill>
                  <a:srgbClr val="002060"/>
                </a:solidFill>
              </a:rPr>
              <a:t>occurs </a:t>
            </a:r>
            <a:r>
              <a:rPr lang="en-US" altLang="en-US" sz="2000" dirty="0">
                <a:solidFill>
                  <a:srgbClr val="002060"/>
                </a:solidFill>
              </a:rPr>
              <a:t>when </a:t>
            </a:r>
            <a:r>
              <a:rPr lang="en-US" altLang="en-US" sz="2000" dirty="0">
                <a:solidFill>
                  <a:srgbClr val="002060"/>
                </a:solidFill>
                <a:latin typeface="Lucida Console" panose="020B0609040504020204" pitchFamily="49" charset="0"/>
              </a:rPr>
              <a:t>Scanner</a:t>
            </a:r>
            <a:r>
              <a:rPr lang="en-US" altLang="en-US" sz="2000" dirty="0">
                <a:solidFill>
                  <a:srgbClr val="002060"/>
                </a:solidFill>
              </a:rPr>
              <a:t> method </a:t>
            </a:r>
            <a:r>
              <a:rPr lang="en-US" altLang="en-US" sz="20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nextInt</a:t>
            </a:r>
            <a:r>
              <a:rPr lang="en-US" altLang="en-US" sz="2000" dirty="0">
                <a:solidFill>
                  <a:srgbClr val="002060"/>
                </a:solidFill>
              </a:rPr>
              <a:t> receives a string that does not represent a valid integer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C00000"/>
                </a:solidFill>
              </a:rPr>
              <a:t>A single threaded program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38200" y="1676400"/>
            <a:ext cx="3886200" cy="445611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n-US" sz="2800" dirty="0" smtClean="0"/>
              <a:t>class ABC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dirty="0" smtClean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dirty="0" smtClean="0"/>
              <a:t>….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en-US" sz="2400" dirty="0" smtClean="0"/>
              <a:t>public void main(..)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en-US" sz="2400" dirty="0" smtClean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en-US" sz="2400" dirty="0" smtClean="0"/>
              <a:t>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en-US" sz="2400" dirty="0" smtClean="0"/>
              <a:t>..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en-US" sz="2400" dirty="0" smtClean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dirty="0" smtClean="0"/>
              <a:t>}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257800" y="1828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534025" y="3255963"/>
            <a:ext cx="674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begin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481638" y="40941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body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83213" y="4779963"/>
            <a:ext cx="515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952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47C2D5-6160-4491-B73D-532084A1225E}" type="slidenum">
              <a:rPr lang="zh-CN" altLang="en-GB" sz="1400"/>
              <a:pPr eaLnBrk="1" hangingPunct="1"/>
              <a:t>22</a:t>
            </a:fld>
            <a:endParaRPr lang="en-GB" altLang="zh-CN" sz="140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solidFill>
                  <a:srgbClr val="C00000"/>
                </a:solidFill>
              </a:rPr>
              <a:t>A Multithreaded Program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3352800" y="1524000"/>
            <a:ext cx="19050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Main Thread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447800" y="4191000"/>
            <a:ext cx="914400" cy="160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Thread A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3505200" y="4191000"/>
            <a:ext cx="10668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Thread B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6019800" y="4191000"/>
            <a:ext cx="9144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Thread C</a:t>
            </a:r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1981200" y="33528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5" name="Line 14"/>
          <p:cNvSpPr>
            <a:spLocks noChangeShapeType="1"/>
          </p:cNvSpPr>
          <p:nvPr/>
        </p:nvSpPr>
        <p:spPr bwMode="auto">
          <a:xfrm flipH="1">
            <a:off x="4114800" y="3352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Line 15"/>
          <p:cNvSpPr>
            <a:spLocks noChangeShapeType="1"/>
          </p:cNvSpPr>
          <p:nvPr/>
        </p:nvSpPr>
        <p:spPr bwMode="auto">
          <a:xfrm>
            <a:off x="4648200" y="3352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2222500" y="3484563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start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3752850" y="35052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 dirty="0"/>
              <a:t>start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257800" y="32766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start</a:t>
            </a:r>
          </a:p>
        </p:txBody>
      </p:sp>
      <p:sp>
        <p:nvSpPr>
          <p:cNvPr id="9230" name="Line 19"/>
          <p:cNvSpPr>
            <a:spLocks noChangeShapeType="1"/>
          </p:cNvSpPr>
          <p:nvPr/>
        </p:nvSpPr>
        <p:spPr bwMode="auto">
          <a:xfrm>
            <a:off x="2514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1600200" y="6096000"/>
            <a:ext cx="425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Threads may switch or exchange data/results</a:t>
            </a:r>
          </a:p>
        </p:txBody>
      </p:sp>
      <p:sp>
        <p:nvSpPr>
          <p:cNvPr id="9232" name="Line 21"/>
          <p:cNvSpPr>
            <a:spLocks noChangeShapeType="1"/>
          </p:cNvSpPr>
          <p:nvPr/>
        </p:nvSpPr>
        <p:spPr bwMode="auto">
          <a:xfrm>
            <a:off x="5867400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Line 22"/>
          <p:cNvSpPr>
            <a:spLocks noChangeShapeType="1"/>
          </p:cNvSpPr>
          <p:nvPr/>
        </p:nvSpPr>
        <p:spPr bwMode="auto">
          <a:xfrm>
            <a:off x="75438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Line 23"/>
          <p:cNvSpPr>
            <a:spLocks noChangeShapeType="1"/>
          </p:cNvSpPr>
          <p:nvPr/>
        </p:nvSpPr>
        <p:spPr bwMode="auto">
          <a:xfrm>
            <a:off x="48768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5" name="Line 24"/>
          <p:cNvSpPr>
            <a:spLocks noChangeShapeType="1"/>
          </p:cNvSpPr>
          <p:nvPr/>
        </p:nvSpPr>
        <p:spPr bwMode="auto">
          <a:xfrm>
            <a:off x="12192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490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Thread Life Cycle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multithreading programming in java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5943600" cy="411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0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Exception Handling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457200">
              <a:spcBef>
                <a:spcPts val="1200"/>
              </a:spcBef>
              <a:spcAft>
                <a:spcPts val="600"/>
              </a:spcAft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Find the problem(Hit the exception)</a:t>
            </a:r>
          </a:p>
          <a:p>
            <a:pPr marL="546100" indent="-457200">
              <a:spcBef>
                <a:spcPts val="1200"/>
              </a:spcBef>
              <a:spcAft>
                <a:spcPts val="600"/>
              </a:spcAft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Inform that an error has occurred(Throw the exception)</a:t>
            </a:r>
          </a:p>
          <a:p>
            <a:pPr marL="546100" indent="-457200">
              <a:spcBef>
                <a:spcPts val="1200"/>
              </a:spcBef>
              <a:spcAft>
                <a:spcPts val="600"/>
              </a:spcAft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Receive the error information(Catch the exception)</a:t>
            </a:r>
          </a:p>
          <a:p>
            <a:pPr marL="546100" indent="-457200">
              <a:spcBef>
                <a:spcPts val="1200"/>
              </a:spcBef>
              <a:spcAft>
                <a:spcPts val="600"/>
              </a:spcAft>
              <a:buAutoNum type="arabicParenR"/>
            </a:pPr>
            <a:r>
              <a:rPr lang="en-US" sz="2400" dirty="0" smtClean="0">
                <a:solidFill>
                  <a:srgbClr val="002060"/>
                </a:solidFill>
              </a:rPr>
              <a:t>Take corrective actions(Handle the exception)</a:t>
            </a:r>
          </a:p>
          <a:p>
            <a:pPr marL="8890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8890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8890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Built in Exceptions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60" y="1219200"/>
            <a:ext cx="8769040" cy="4953000"/>
          </a:xfrm>
        </p:spPr>
        <p:txBody>
          <a:bodyPr/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Arithmetic Exception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It is thrown when an exceptional condition has occurred in an arithmetic operation.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ArrayIndexOutOfBoundException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It is thrown to indicate that an array has been accessed with an illegal index. The index is either negative or greater than or equal to the size of the array.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ClassNotFoundException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This Exception is raised when we try to access a class whose definition is not found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FileNotFoundException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This Exception is raised when a file is not accessible or does not open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3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85800"/>
            <a:ext cx="8686800" cy="5410200"/>
          </a:xfrm>
        </p:spPr>
        <p:txBody>
          <a:bodyPr/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rgbClr val="002060"/>
                </a:solidFill>
              </a:rPr>
              <a:t>IOException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It is thrown when an input-output operation failed or interrupted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InterruptedException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It is thrown when a thread is waiting , sleeping , or doing some processing , and it is interrupted.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NoSuchFieldException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It is thrown when a class does not contain the field (or variable) specified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NoSuchMethodException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It is thrown when accessing a method which is not found.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NullPointerException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This exception is raised when referring to the members of a null object. Null represents </a:t>
            </a:r>
            <a:r>
              <a:rPr lang="en-US" dirty="0" smtClean="0">
                <a:solidFill>
                  <a:srgbClr val="002060"/>
                </a:solidFill>
              </a:rPr>
              <a:t>nothing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7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rgbClr val="002060"/>
              </a:solidFill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NumberFormatException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This exception is raised when a method could not convert a string into a numeric format.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RuntimeException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This represents any exception which occurs during runtime.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StringIndexOutOfBoundsException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It is thrown by String class methods to indicate that an index is either negative than the size of the string</a:t>
            </a:r>
          </a:p>
          <a:p>
            <a:pPr marL="889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33400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class </a:t>
            </a:r>
            <a:r>
              <a:rPr lang="en-US" dirty="0" err="1">
                <a:solidFill>
                  <a:srgbClr val="002060"/>
                </a:solidFill>
              </a:rPr>
              <a:t>ArithmeticException_Demo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{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public static void main(String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[])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{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try {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 = 30, b = </a:t>
            </a:r>
            <a:r>
              <a:rPr lang="en-US" dirty="0" smtClean="0">
                <a:solidFill>
                  <a:srgbClr val="002060"/>
                </a:solidFill>
              </a:rPr>
              <a:t>10,c=10; </a:t>
            </a: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c = a</a:t>
            </a:r>
            <a:r>
              <a:rPr lang="en-US" dirty="0" smtClean="0">
                <a:solidFill>
                  <a:srgbClr val="002060"/>
                </a:solidFill>
              </a:rPr>
              <a:t>/(b-c); </a:t>
            </a:r>
            <a:r>
              <a:rPr lang="en-US" dirty="0">
                <a:solidFill>
                  <a:srgbClr val="002060"/>
                </a:solidFill>
              </a:rPr>
              <a:t>// cannot divide by zero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 ("Result = " + c);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}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catch(</a:t>
            </a:r>
            <a:r>
              <a:rPr lang="en-US" dirty="0" err="1">
                <a:solidFill>
                  <a:srgbClr val="002060"/>
                </a:solidFill>
              </a:rPr>
              <a:t>ArithmeticException</a:t>
            </a:r>
            <a:r>
              <a:rPr lang="en-US" dirty="0">
                <a:solidFill>
                  <a:srgbClr val="002060"/>
                </a:solidFill>
              </a:rPr>
              <a:t> 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 </a:t>
            </a:r>
            <a:r>
              <a:rPr lang="en-US" dirty="0">
                <a:solidFill>
                  <a:srgbClr val="002060"/>
                </a:solidFill>
              </a:rPr>
              <a:t>{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System.out.println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("Can't divide a number by 0");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}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}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} 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8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Checked and Unchecked Exception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457200" algn="just">
              <a:buAutoNum type="arabicParenR"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 the exceptions that are checked at compile time. If some code within a method throws a checked exception, then the method must either handle the exception or it must specify the exception using 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6100" indent="-457200" algn="just">
              <a:buAutoNum type="arabicParenR"/>
            </a:pP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indent="-457200" algn="just">
              <a:buAutoNum type="arabicParenR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 the exceptions that are not checked at compiled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546100" indent="-457200" algn="just">
              <a:buAutoNum type="arabicParenR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 exceptions under 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are unchecked exceptions, everything else under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checked.</a:t>
            </a:r>
          </a:p>
        </p:txBody>
      </p:sp>
    </p:spTree>
    <p:extLst>
      <p:ext uri="{BB962C8B-B14F-4D97-AF65-F5344CB8AC3E}">
        <p14:creationId xmlns:p14="http://schemas.microsoft.com/office/powerpoint/2010/main" val="181710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List of Common Checked Exceptions in Java</a:t>
            </a: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 defined in the 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package: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ReflectiveOperationException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IllegalAccessException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InvocationTargetException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NoSuchFieldException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NoSuchMethodException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CloneNotSupportedException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527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458</Words>
  <Application>Microsoft Office PowerPoint</Application>
  <PresentationFormat>On-screen Show (4:3)</PresentationFormat>
  <Paragraphs>197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宋体</vt:lpstr>
      <vt:lpstr>Archivo Narrow</vt:lpstr>
      <vt:lpstr>Arial</vt:lpstr>
      <vt:lpstr>Calibri</vt:lpstr>
      <vt:lpstr>Georgia</vt:lpstr>
      <vt:lpstr>Lucida Console</vt:lpstr>
      <vt:lpstr>Tahoma</vt:lpstr>
      <vt:lpstr>Times New Roman</vt:lpstr>
      <vt:lpstr>Wingdings</vt:lpstr>
      <vt:lpstr>Simple Light</vt:lpstr>
      <vt:lpstr>CSC431 OBJECT ORIENTED PROGRAMMING USING JAVA Unit 4</vt:lpstr>
      <vt:lpstr>Exception</vt:lpstr>
      <vt:lpstr>Exception Handling</vt:lpstr>
      <vt:lpstr>Built in Exceptions</vt:lpstr>
      <vt:lpstr>PowerPoint Presentation</vt:lpstr>
      <vt:lpstr>PowerPoint Presentation</vt:lpstr>
      <vt:lpstr>PowerPoint Presentation</vt:lpstr>
      <vt:lpstr>Checked and Unchecked Exception</vt:lpstr>
      <vt:lpstr>List of Common Checked Exceptions in Java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throws clause</vt:lpstr>
      <vt:lpstr>PowerPoint Presentation</vt:lpstr>
      <vt:lpstr>PowerPoint Presentation</vt:lpstr>
      <vt:lpstr>Difference between throw and throws </vt:lpstr>
      <vt:lpstr>PowerPoint Presentation</vt:lpstr>
      <vt:lpstr>Write a java program</vt:lpstr>
      <vt:lpstr>A single threaded program</vt:lpstr>
      <vt:lpstr>A Multithreaded Program</vt:lpstr>
      <vt:lpstr>Thread Life Cycle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New</cp:lastModifiedBy>
  <cp:revision>216</cp:revision>
  <dcterms:modified xsi:type="dcterms:W3CDTF">2019-02-05T09:20:00Z</dcterms:modified>
</cp:coreProperties>
</file>