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17" r:id="rId3"/>
    <p:sldId id="318" r:id="rId4"/>
    <p:sldId id="321" r:id="rId5"/>
    <p:sldId id="324" r:id="rId6"/>
    <p:sldId id="323" r:id="rId7"/>
    <p:sldId id="322" r:id="rId8"/>
    <p:sldId id="325" r:id="rId9"/>
    <p:sldId id="320" r:id="rId10"/>
    <p:sldId id="319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09"/>
    <a:srgbClr val="B30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0" autoAdjust="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899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7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116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ultithreading-in-java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2014872"/>
            <a:ext cx="8520600" cy="2557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CSC431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OBJECT ORIENTED PROGRAMMING USING </a:t>
            </a:r>
            <a:r>
              <a:rPr lang="en-US" dirty="0" smtClean="0">
                <a:solidFill>
                  <a:srgbClr val="002060"/>
                </a:solidFill>
              </a:rPr>
              <a:t>JAVA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Unit 5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/>
          </a:p>
        </p:txBody>
      </p:sp>
      <p:pic>
        <p:nvPicPr>
          <p:cNvPr id="4" name="Picture 3" descr="character stream classif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45720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38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69" y="457200"/>
            <a:ext cx="8520600" cy="763500"/>
          </a:xfrm>
        </p:spPr>
        <p:txBody>
          <a:bodyPr/>
          <a:lstStyle/>
          <a:p>
            <a:r>
              <a:rPr lang="en-IN" dirty="0"/>
              <a:t>Some important </a:t>
            </a:r>
            <a:r>
              <a:rPr lang="en-IN" dirty="0" err="1"/>
              <a:t>Charcter</a:t>
            </a:r>
            <a:r>
              <a:rPr lang="en-IN" dirty="0"/>
              <a:t> stream </a:t>
            </a:r>
            <a:r>
              <a:rPr lang="en-IN" dirty="0" smtClean="0"/>
              <a:t>classes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77738"/>
              </p:ext>
            </p:extLst>
          </p:nvPr>
        </p:nvGraphicFramePr>
        <p:xfrm>
          <a:off x="140365" y="1220700"/>
          <a:ext cx="8679904" cy="5069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9952"/>
                <a:gridCol w="4339952"/>
              </a:tblGrid>
              <a:tr h="381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Stream class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81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BufferedReader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Handles buffered input stream.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81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BufferedWriter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Handles buffered output stream.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81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FileReader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Input stream that reads from file.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81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FileWriter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Output stream that writes to file.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82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InputStreamReader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Input stream that translate byte to character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66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OutputStreamReader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Output stream that translate character to byte.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2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PrintWriter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Output Stream that contain print() and println() method.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2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Reader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Abstract class that define character stream input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2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Writer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Abstract class that define character stream output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35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477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31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Object Oriented </a:t>
            </a:r>
            <a:r>
              <a:rPr lang="en-US" dirty="0" smtClean="0">
                <a:solidFill>
                  <a:srgbClr val="C00000"/>
                </a:solidFill>
              </a:rPr>
              <a:t>Programming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Since </a:t>
            </a:r>
            <a:r>
              <a:rPr lang="en-US" dirty="0">
                <a:solidFill>
                  <a:srgbClr val="7030A0"/>
                </a:solidFill>
              </a:rPr>
              <a:t>Java is an object oriented programming language it has </a:t>
            </a:r>
            <a:r>
              <a:rPr lang="en-US" dirty="0" smtClean="0">
                <a:solidFill>
                  <a:srgbClr val="7030A0"/>
                </a:solidFill>
              </a:rPr>
              <a:t>following features: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Reusability of Code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Emphasis on data rather than procedure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Data is hidden and cannot be accessed by external functions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Objects can communicate with each other through functions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New data and functions can be easily added.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1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Java </a:t>
            </a:r>
            <a:r>
              <a:rPr lang="en-US" dirty="0" smtClean="0">
                <a:solidFill>
                  <a:srgbClr val="C00000"/>
                </a:solidFill>
              </a:rPr>
              <a:t>features 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7030A0"/>
                </a:solidFill>
              </a:rPr>
              <a:t>Simple</a:t>
            </a:r>
            <a:endParaRPr lang="en-US" dirty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Reusable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Portable (Platform Independent)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Distributed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Robust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Secure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High Performance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Dynamic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030A0"/>
                </a:solidFill>
              </a:rPr>
              <a:t>Threaded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7"/>
            <a:ext cx="8520600" cy="94326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do we need public static void main(String </a:t>
            </a:r>
            <a:r>
              <a:rPr lang="en-US" dirty="0" err="1">
                <a:solidFill>
                  <a:srgbClr val="C00000"/>
                </a:solidFill>
              </a:rPr>
              <a:t>args</a:t>
            </a:r>
            <a:r>
              <a:rPr lang="en-US" dirty="0">
                <a:solidFill>
                  <a:srgbClr val="C00000"/>
                </a:solidFill>
              </a:rPr>
              <a:t>[]) method in Java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828799"/>
            <a:ext cx="8520600" cy="426303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public: The method can be accessed outside the class /package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static: You need not have an instance of the class to access the method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void: Your application need not return a value, as the JVM launcher would return the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value when it exits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 main(): This is the entry point for the application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2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Garbage </a:t>
            </a:r>
            <a:r>
              <a:rPr lang="en-US" dirty="0" smtClean="0">
                <a:solidFill>
                  <a:srgbClr val="C00000"/>
                </a:solidFill>
              </a:rPr>
              <a:t>Collection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Automatic garbage collection is another great feature of Java </a:t>
            </a:r>
            <a:r>
              <a:rPr lang="en-US" dirty="0" smtClean="0">
                <a:solidFill>
                  <a:srgbClr val="7030A0"/>
                </a:solidFill>
              </a:rPr>
              <a:t>with which </a:t>
            </a:r>
            <a:r>
              <a:rPr lang="en-US" dirty="0">
                <a:solidFill>
                  <a:srgbClr val="7030A0"/>
                </a:solidFill>
              </a:rPr>
              <a:t>it prevents inadvertent corruption of memory. 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Java </a:t>
            </a:r>
            <a:r>
              <a:rPr lang="en-US" dirty="0">
                <a:solidFill>
                  <a:srgbClr val="7030A0"/>
                </a:solidFill>
              </a:rPr>
              <a:t>has a new operator to allocate memory on the heap for a new object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But it does not use delete operator to free the memory as it is done in C++ to free the memory if the object is no longer needed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It is done automatically with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325546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 How Java Differs From C ++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operator overloading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template classes as in C++. </a:t>
            </a: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multiple inheritance of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classes.This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accomplished using a new feature called “interface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8890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doesn't support &gt;&gt;&gt; operator.(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right shift &gt;&gt;&gt;)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7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is mainly used for system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programming.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mainly used for application programming. It is widely used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window, web-based, enterprise and mobile applications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uses compiler only. C++ is compiled and run using the compiler which converts source code into machine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uses compiler and interpreter both. Java source code is converted into bytecode at compilation time. The interpreter executes this bytecode at runtime and produces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6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534400" cy="5486400"/>
          </a:xfrm>
        </p:spPr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supports both call by value and call by reference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doesn't have built-in support for threads. It relies on third-party libraries for thread support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has built-in 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thread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support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doesn't support documentation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</a:p>
          <a:p>
            <a:pPr marL="88900" indent="0">
              <a:buNone/>
            </a:pPr>
            <a:r>
              <a:rPr lang="fr-F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documentation comment (/** ... */) to </a:t>
            </a:r>
            <a:r>
              <a:rPr lang="fr-FR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for java source code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buNone/>
            </a:pPr>
            <a:endParaRPr lang="fr-F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supports virtual keyword so that we can decide whether or not override a function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0">
              <a:buNone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has no virtual keyword. We can override all non-static methods by default. In other words, non-static methods are virtual by default.</a:t>
            </a:r>
          </a:p>
        </p:txBody>
      </p:sp>
    </p:spTree>
    <p:extLst>
      <p:ext uri="{BB962C8B-B14F-4D97-AF65-F5344CB8AC3E}">
        <p14:creationId xmlns:p14="http://schemas.microsoft.com/office/powerpoint/2010/main" val="17194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Streams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i="1" dirty="0">
                <a:solidFill>
                  <a:srgbClr val="002060"/>
                </a:solidFill>
              </a:rPr>
              <a:t>Stream</a:t>
            </a:r>
            <a:r>
              <a:rPr lang="en-US" altLang="en-US" sz="2000" dirty="0">
                <a:solidFill>
                  <a:srgbClr val="002060"/>
                </a:solidFill>
              </a:rPr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it acts as a buffer between the data source and </a:t>
            </a:r>
            <a:r>
              <a:rPr lang="en-US" altLang="en-US" sz="2000" dirty="0" smtClean="0">
                <a:solidFill>
                  <a:srgbClr val="002060"/>
                </a:solidFill>
              </a:rPr>
              <a:t>destination</a:t>
            </a:r>
          </a:p>
          <a:p>
            <a:pPr lvl="1"/>
            <a:endParaRPr lang="en-US" altLang="en-US" sz="2000" dirty="0">
              <a:solidFill>
                <a:srgbClr val="002060"/>
              </a:solidFill>
            </a:endParaRPr>
          </a:p>
          <a:p>
            <a:r>
              <a:rPr lang="en-US" altLang="en-US" sz="2000" b="1" i="1" dirty="0">
                <a:solidFill>
                  <a:srgbClr val="002060"/>
                </a:solidFill>
              </a:rPr>
              <a:t>Input stream</a:t>
            </a:r>
            <a:r>
              <a:rPr lang="en-US" altLang="en-US" sz="2000" dirty="0">
                <a:solidFill>
                  <a:srgbClr val="002060"/>
                </a:solidFill>
              </a:rPr>
              <a:t>: a stream that provides input to a program</a:t>
            </a:r>
          </a:p>
          <a:p>
            <a:pPr lvl="1"/>
            <a:endParaRPr lang="en-US" altLang="en-US" sz="2000" dirty="0">
              <a:solidFill>
                <a:srgbClr val="002060"/>
              </a:solidFill>
            </a:endParaRPr>
          </a:p>
          <a:p>
            <a:r>
              <a:rPr lang="en-US" altLang="en-US" sz="2000" b="1" i="1" dirty="0">
                <a:solidFill>
                  <a:srgbClr val="002060"/>
                </a:solidFill>
              </a:rPr>
              <a:t>Output stream</a:t>
            </a:r>
            <a:r>
              <a:rPr lang="en-US" altLang="en-US" sz="2000" dirty="0">
                <a:solidFill>
                  <a:srgbClr val="002060"/>
                </a:solidFill>
              </a:rPr>
              <a:t>: a stream that accepts output from a program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7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Encapsulation in Java</a:t>
            </a:r>
            <a:br>
              <a:rPr lang="en-US" b="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It defines as the process in which we wrap the data into a single unit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Java </a:t>
            </a:r>
            <a:r>
              <a:rPr lang="en-US" dirty="0">
                <a:solidFill>
                  <a:srgbClr val="002060"/>
                </a:solidFill>
              </a:rPr>
              <a:t>Encapsulation binds the data and </a:t>
            </a:r>
            <a:r>
              <a:rPr lang="en-US" dirty="0" smtClean="0">
                <a:solidFill>
                  <a:srgbClr val="002060"/>
                </a:solidFill>
              </a:rPr>
              <a:t>code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The variables in Java or the method of the class are hidden from any other class and cannot be accessed outside the class.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5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Advantages of Encapsulation in Java</a:t>
            </a:r>
            <a:br>
              <a:rPr lang="en-US" b="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43000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b="1" dirty="0">
                <a:solidFill>
                  <a:srgbClr val="002060"/>
                </a:solidFill>
              </a:rPr>
              <a:t>Data </a:t>
            </a:r>
            <a:r>
              <a:rPr lang="en-US" b="1" dirty="0" smtClean="0">
                <a:solidFill>
                  <a:srgbClr val="002060"/>
                </a:solidFill>
              </a:rPr>
              <a:t>Hiding- </a:t>
            </a:r>
            <a:r>
              <a:rPr lang="en-US" dirty="0">
                <a:solidFill>
                  <a:srgbClr val="002060"/>
                </a:solidFill>
              </a:rPr>
              <a:t>It secure your data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b="1" dirty="0">
                <a:solidFill>
                  <a:srgbClr val="002060"/>
                </a:solidFill>
              </a:rPr>
              <a:t>Flexibility –</a:t>
            </a:r>
            <a:r>
              <a:rPr lang="en-US" dirty="0">
                <a:solidFill>
                  <a:srgbClr val="002060"/>
                </a:solidFill>
              </a:rPr>
              <a:t> With this, we can make the data as read-only or write-only as we require it to be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Easy </a:t>
            </a:r>
            <a:r>
              <a:rPr lang="en-US" dirty="0">
                <a:solidFill>
                  <a:srgbClr val="002060"/>
                </a:solidFill>
              </a:rPr>
              <a:t>to </a:t>
            </a:r>
            <a:r>
              <a:rPr lang="en-US" i="1" dirty="0">
                <a:solidFill>
                  <a:srgbClr val="002060"/>
                </a:solidFill>
              </a:rPr>
              <a:t>change and maintain.</a:t>
            </a: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Reusability</a:t>
            </a:r>
          </a:p>
          <a:p>
            <a:pPr marL="8890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8890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2060"/>
                </a:solidFill>
              </a:rPr>
              <a:t>Testing of the code –</a:t>
            </a:r>
            <a:r>
              <a:rPr lang="en-US" dirty="0">
                <a:solidFill>
                  <a:srgbClr val="002060"/>
                </a:solidFill>
              </a:rPr>
              <a:t> Ease of testing becomes easy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	Encapsulation </a:t>
            </a:r>
            <a:r>
              <a:rPr lang="en-US" dirty="0">
                <a:solidFill>
                  <a:srgbClr val="002060"/>
                </a:solidFill>
              </a:rPr>
              <a:t>promotes maintenance</a:t>
            </a:r>
          </a:p>
          <a:p>
            <a:pPr marL="8890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	Code </a:t>
            </a:r>
            <a:r>
              <a:rPr lang="en-US" dirty="0">
                <a:solidFill>
                  <a:srgbClr val="002060"/>
                </a:solidFill>
              </a:rPr>
              <a:t>changes can be made independently</a:t>
            </a:r>
          </a:p>
          <a:p>
            <a:pPr marL="8890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	Increases </a:t>
            </a:r>
            <a:r>
              <a:rPr lang="en-US" dirty="0">
                <a:solidFill>
                  <a:srgbClr val="002060"/>
                </a:solidFill>
              </a:rPr>
              <a:t>usability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1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Why Java does not support Pointers?</a:t>
            </a:r>
            <a:br>
              <a:rPr lang="en-US" b="0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Security</a:t>
            </a:r>
          </a:p>
          <a:p>
            <a:pPr marL="8890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would be almost impossible to create a working of a </a:t>
            </a:r>
            <a:r>
              <a:rPr lang="en-US" b="1" dirty="0">
                <a:solidFill>
                  <a:srgbClr val="002060"/>
                </a:solidFill>
              </a:rPr>
              <a:t>Garbage Collector (GC)</a:t>
            </a:r>
            <a:r>
              <a:rPr lang="en-US" dirty="0">
                <a:solidFill>
                  <a:srgbClr val="002060"/>
                </a:solidFill>
              </a:rPr>
              <a:t>, if pointers are </a:t>
            </a:r>
            <a:r>
              <a:rPr lang="en-US" dirty="0" smtClean="0">
                <a:solidFill>
                  <a:srgbClr val="002060"/>
                </a:solidFill>
              </a:rPr>
              <a:t>available.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 To make program </a:t>
            </a:r>
            <a:r>
              <a:rPr lang="en-US" dirty="0" smtClean="0">
                <a:solidFill>
                  <a:srgbClr val="002060"/>
                </a:solidFill>
              </a:rPr>
              <a:t>simple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Java </a:t>
            </a:r>
            <a:r>
              <a:rPr lang="en-US" dirty="0">
                <a:solidFill>
                  <a:srgbClr val="C00000"/>
                </a:solidFill>
              </a:rPr>
              <a:t>ternary operator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5543505" cy="655873"/>
          </a:xfrm>
          <a:prstGeom prst="rect">
            <a:avLst/>
          </a:prstGeom>
          <a:solidFill>
            <a:srgbClr val="FEFE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result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testCondition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 ? value1 : value2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3693019"/>
            <a:ext cx="6858000" cy="46802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(expression) ?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expressionTrue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expressinFalse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8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Write a command line argument program to get a file and display its contents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8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thread is called lightweight process in java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When a process if executed 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file 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dirty="0" smtClean="0">
                <a:solidFill>
                  <a:srgbClr val="002060"/>
                </a:solidFill>
              </a:rPr>
              <a:t>copied </a:t>
            </a:r>
            <a:r>
              <a:rPr lang="en-US" dirty="0">
                <a:solidFill>
                  <a:srgbClr val="002060"/>
                </a:solidFill>
              </a:rPr>
              <a:t>on to swap </a:t>
            </a:r>
            <a:r>
              <a:rPr lang="en-US" dirty="0" smtClean="0">
                <a:solidFill>
                  <a:srgbClr val="002060"/>
                </a:solidFill>
              </a:rPr>
              <a:t>partition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Environment </a:t>
            </a:r>
            <a:r>
              <a:rPr lang="en-US" dirty="0">
                <a:solidFill>
                  <a:srgbClr val="002060"/>
                </a:solidFill>
              </a:rPr>
              <a:t>info, security info, text(code),data, stack, </a:t>
            </a:r>
            <a:r>
              <a:rPr lang="en-US" dirty="0" smtClean="0">
                <a:solidFill>
                  <a:srgbClr val="002060"/>
                </a:solidFill>
              </a:rPr>
              <a:t>heap </a:t>
            </a:r>
            <a:r>
              <a:rPr lang="en-US" dirty="0">
                <a:solidFill>
                  <a:srgbClr val="002060"/>
                </a:solidFill>
              </a:rPr>
              <a:t>is created </a:t>
            </a: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dirty="0">
                <a:solidFill>
                  <a:srgbClr val="002060"/>
                </a:solidFill>
              </a:rPr>
              <a:t>the swap partition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Is required number </a:t>
            </a:r>
            <a:r>
              <a:rPr lang="en-US" dirty="0">
                <a:solidFill>
                  <a:srgbClr val="002060"/>
                </a:solidFill>
              </a:rPr>
              <a:t>of disk accesses thus it is called as heavy weight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7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A thread runs in the same virtual space(address space) of its parent process. </a:t>
            </a: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When </a:t>
            </a:r>
            <a:r>
              <a:rPr lang="en-US" dirty="0">
                <a:solidFill>
                  <a:srgbClr val="002060"/>
                </a:solidFill>
              </a:rPr>
              <a:t>a thread is created, no extra things are created in swap space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Thus, it is called as light weight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Thread uses </a:t>
            </a:r>
            <a:r>
              <a:rPr lang="en-US" dirty="0">
                <a:solidFill>
                  <a:srgbClr val="002060"/>
                </a:solidFill>
              </a:rPr>
              <a:t>fewer </a:t>
            </a:r>
            <a:r>
              <a:rPr lang="en-US" dirty="0" smtClean="0">
                <a:solidFill>
                  <a:srgbClr val="002060"/>
                </a:solidFill>
              </a:rPr>
              <a:t>resources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Switching between thread is fast comparatively than process.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The memory is </a:t>
            </a:r>
            <a:r>
              <a:rPr lang="en-US" dirty="0" smtClean="0">
                <a:solidFill>
                  <a:srgbClr val="002060"/>
                </a:solidFill>
              </a:rPr>
              <a:t>shared, that </a:t>
            </a:r>
            <a:r>
              <a:rPr lang="en-US" dirty="0">
                <a:solidFill>
                  <a:srgbClr val="002060"/>
                </a:solidFill>
              </a:rPr>
              <a:t>makes thread communication more </a:t>
            </a:r>
            <a:r>
              <a:rPr lang="en-US" dirty="0" smtClean="0">
                <a:solidFill>
                  <a:srgbClr val="002060"/>
                </a:solidFill>
              </a:rPr>
              <a:t>easier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Thread </a:t>
            </a:r>
            <a:r>
              <a:rPr lang="en-US" dirty="0">
                <a:solidFill>
                  <a:srgbClr val="002060"/>
                </a:solidFill>
              </a:rPr>
              <a:t>is essentially a process but does not create it's own stack and heap </a:t>
            </a:r>
            <a:r>
              <a:rPr lang="en-US" dirty="0" smtClean="0">
                <a:solidFill>
                  <a:srgbClr val="002060"/>
                </a:solidFill>
              </a:rPr>
              <a:t>segments.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74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priorities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pPr marL="88900" indent="0">
              <a:buFont typeface="Archivo Narrow"/>
              <a:buNone/>
            </a:pPr>
            <a:r>
              <a:rPr lang="en-US" dirty="0" smtClean="0">
                <a:solidFill>
                  <a:srgbClr val="002060"/>
                </a:solidFill>
              </a:rPr>
              <a:t>Thread priorities are integers ranging from MIN_PRIORITY to MAX_PRIORITY</a:t>
            </a:r>
          </a:p>
          <a:p>
            <a:pPr marL="88900" indent="0">
              <a:buFont typeface="Archivo Narrow"/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The higher the integer, the higher the </a:t>
            </a:r>
            <a:r>
              <a:rPr lang="en-US" dirty="0" smtClean="0">
                <a:solidFill>
                  <a:srgbClr val="002060"/>
                </a:solidFill>
              </a:rPr>
              <a:t>priority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At any given time, when multiple threads are ready to be executed, the runtime system chooses the runnable thread with the highest priority for </a:t>
            </a:r>
            <a:r>
              <a:rPr lang="en-US" dirty="0" smtClean="0">
                <a:solidFill>
                  <a:srgbClr val="002060"/>
                </a:solidFill>
              </a:rPr>
              <a:t>execution.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Only when that thread stops, yields, or becomes not runnable for some reason will a lower priority thread start </a:t>
            </a:r>
            <a:r>
              <a:rPr lang="en-US" dirty="0" smtClean="0">
                <a:solidFill>
                  <a:srgbClr val="002060"/>
                </a:solidFill>
              </a:rPr>
              <a:t>executing.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Font typeface="Archivo Narrow"/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 If two threads of the same priority are waiting for the CPU, the scheduler chooses one of them to run in a round-robin </a:t>
            </a:r>
            <a:r>
              <a:rPr lang="en-US" dirty="0" smtClean="0">
                <a:solidFill>
                  <a:srgbClr val="002060"/>
                </a:solidFill>
              </a:rPr>
              <a:t>fashion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</a:rPr>
              <a:t> The chosen thread will run until one of the following conditions is </a:t>
            </a:r>
            <a:r>
              <a:rPr lang="en-US" dirty="0" smtClean="0">
                <a:solidFill>
                  <a:srgbClr val="002060"/>
                </a:solidFill>
              </a:rPr>
              <a:t>true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 higher priority thread becomes </a:t>
            </a:r>
            <a:r>
              <a:rPr lang="en-US" dirty="0" smtClean="0">
                <a:solidFill>
                  <a:srgbClr val="002060"/>
                </a:solidFill>
              </a:rPr>
              <a:t>runnable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It yields or its run method exits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On systems that support time-slicing, its time allotment has expired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0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Types of Streams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2060"/>
                </a:solidFill>
                <a:ea typeface="ＭＳ Ｐゴシック" charset="0"/>
              </a:rPr>
              <a:t>There are 2 kinds of streams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solidFill>
                  <a:srgbClr val="002060"/>
                </a:solidFill>
                <a:ea typeface="ＭＳ Ｐゴシック" charset="0"/>
              </a:rPr>
              <a:t>byte streams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solidFill>
                  <a:srgbClr val="002060"/>
                </a:solidFill>
                <a:ea typeface="ＭＳ Ｐゴシック" charset="0"/>
              </a:rPr>
              <a:t>character streams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2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Thread.getPriority</a:t>
            </a:r>
            <a:r>
              <a:rPr lang="en-US" dirty="0">
                <a:solidFill>
                  <a:srgbClr val="002060"/>
                </a:solidFill>
              </a:rPr>
              <a:t>() method returns priority of given </a:t>
            </a:r>
            <a:r>
              <a:rPr lang="en-US" dirty="0" smtClean="0">
                <a:solidFill>
                  <a:srgbClr val="002060"/>
                </a:solidFill>
              </a:rPr>
              <a:t>thread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Thread.setPriority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newPriority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dirty="0">
                <a:solidFill>
                  <a:srgbClr val="002060"/>
                </a:solidFill>
              </a:rPr>
              <a:t>method changes the priority of thread to the value </a:t>
            </a:r>
            <a:r>
              <a:rPr lang="en-US" dirty="0" err="1">
                <a:solidFill>
                  <a:srgbClr val="002060"/>
                </a:solidFill>
              </a:rPr>
              <a:t>newPriority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5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Character Streams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Character streams create </a:t>
            </a:r>
            <a:r>
              <a:rPr lang="en-US" sz="2000" b="1" dirty="0">
                <a:solidFill>
                  <a:srgbClr val="002060"/>
                </a:solidFill>
                <a:ea typeface="ＭＳ Ｐゴシック" charset="0"/>
              </a:rPr>
              <a:t>text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 files</a:t>
            </a:r>
            <a:r>
              <a:rPr lang="en-US" sz="2000" dirty="0" smtClean="0">
                <a:solidFill>
                  <a:srgbClr val="002060"/>
                </a:solidFill>
                <a:ea typeface="ＭＳ Ｐゴシック" charset="0"/>
              </a:rPr>
              <a:t>.</a:t>
            </a:r>
          </a:p>
          <a:p>
            <a:pPr marL="88900" indent="0">
              <a:buNone/>
              <a:defRPr/>
            </a:pPr>
            <a:endParaRPr lang="en-US" sz="2000" dirty="0">
              <a:solidFill>
                <a:srgbClr val="002060"/>
              </a:solidFill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These are files designed to be read with a text editor</a:t>
            </a:r>
            <a:r>
              <a:rPr lang="en-US" sz="2000" dirty="0" smtClean="0">
                <a:solidFill>
                  <a:srgbClr val="002060"/>
                </a:solidFill>
                <a:ea typeface="ＭＳ Ｐゴシック" charset="0"/>
              </a:rPr>
              <a:t>.</a:t>
            </a:r>
          </a:p>
          <a:p>
            <a:pPr marL="88900" indent="0">
              <a:buNone/>
              <a:defRPr/>
            </a:pPr>
            <a:endParaRPr lang="en-US" sz="2000" dirty="0">
              <a:solidFill>
                <a:srgbClr val="002060"/>
              </a:solidFill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Java automatically converts its internal </a:t>
            </a:r>
            <a:r>
              <a:rPr lang="en-US" sz="2000" dirty="0" err="1">
                <a:solidFill>
                  <a:srgbClr val="002060"/>
                </a:solidFill>
                <a:ea typeface="ＭＳ Ｐゴシック" charset="0"/>
              </a:rPr>
              <a:t>unicode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 characters to the local machine representation (</a:t>
            </a:r>
            <a:r>
              <a:rPr lang="en-US" sz="2000" dirty="0" smtClean="0">
                <a:solidFill>
                  <a:srgbClr val="002060"/>
                </a:solidFill>
                <a:ea typeface="ＭＳ Ｐゴシック" charset="0"/>
              </a:rPr>
              <a:t>ASCII).</a:t>
            </a:r>
            <a:endParaRPr lang="en-US" sz="2000" dirty="0">
              <a:solidFill>
                <a:srgbClr val="002060"/>
              </a:solidFill>
              <a:ea typeface="ＭＳ Ｐゴシック" charset="0"/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C00000"/>
                </a:solidFill>
                <a:ea typeface="ＭＳ Ｐゴシック" charset="0"/>
              </a:rPr>
              <a:t>Byte Streams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Byte streams create </a:t>
            </a:r>
            <a:r>
              <a:rPr lang="en-US" sz="2000" b="1" dirty="0">
                <a:solidFill>
                  <a:srgbClr val="002060"/>
                </a:solidFill>
                <a:ea typeface="ＭＳ Ｐゴシック" charset="0"/>
              </a:rPr>
              <a:t>binary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 files. 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A binary file essentially contains the memory image of the data.  That is, it stores bits as they are in memory.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Binary files are faster to read and write because no translation need take place. 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Binary files, however, cannot be read with a text editor.</a:t>
            </a:r>
          </a:p>
          <a:p>
            <a:pPr marL="8890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6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a typeface="ＭＳ Ｐゴシック" charset="0"/>
              </a:rPr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000" b="1" dirty="0">
                <a:solidFill>
                  <a:srgbClr val="002060"/>
                </a:solidFill>
                <a:ea typeface="ＭＳ Ｐゴシック" charset="0"/>
              </a:rPr>
              <a:t>File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:  An object of this class is either a file or a directory</a:t>
            </a:r>
            <a:r>
              <a:rPr lang="en-US" sz="2000" dirty="0" smtClean="0">
                <a:solidFill>
                  <a:srgbClr val="002060"/>
                </a:solidFill>
                <a:ea typeface="ＭＳ Ｐゴシック" charset="0"/>
              </a:rPr>
              <a:t>.</a:t>
            </a:r>
          </a:p>
          <a:p>
            <a:pPr marL="88900" indent="0">
              <a:buNone/>
              <a:defRPr/>
            </a:pPr>
            <a:endParaRPr lang="en-US" sz="2000" dirty="0">
              <a:solidFill>
                <a:srgbClr val="002060"/>
              </a:solidFill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000" b="1" dirty="0" err="1">
                <a:solidFill>
                  <a:srgbClr val="002060"/>
                </a:solidFill>
                <a:ea typeface="ＭＳ Ｐゴシック" charset="0"/>
              </a:rPr>
              <a:t>OutputStream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:  base class for byte output streams</a:t>
            </a:r>
          </a:p>
          <a:p>
            <a:pPr>
              <a:buFont typeface="Wingdings" charset="0"/>
              <a:buChar char="n"/>
              <a:defRPr/>
            </a:pPr>
            <a:r>
              <a:rPr lang="en-US" sz="2000" b="1" dirty="0" err="1">
                <a:solidFill>
                  <a:srgbClr val="002060"/>
                </a:solidFill>
                <a:ea typeface="ＭＳ Ｐゴシック" charset="0"/>
              </a:rPr>
              <a:t>InputStream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:  base class for byte input streams</a:t>
            </a:r>
          </a:p>
          <a:p>
            <a:pPr>
              <a:buFont typeface="Wingdings" charset="0"/>
              <a:buChar char="n"/>
              <a:defRPr/>
            </a:pPr>
            <a:r>
              <a:rPr lang="en-US" sz="2000" b="1" dirty="0">
                <a:solidFill>
                  <a:srgbClr val="002060"/>
                </a:solidFill>
                <a:ea typeface="ＭＳ Ｐゴシック" charset="0"/>
              </a:rPr>
              <a:t>Writer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:  base class for character output streams.</a:t>
            </a:r>
          </a:p>
          <a:p>
            <a:pPr>
              <a:buFont typeface="Wingdings" charset="0"/>
              <a:buChar char="n"/>
              <a:defRPr/>
            </a:pPr>
            <a:r>
              <a:rPr lang="en-US" sz="2000" b="1" dirty="0">
                <a:solidFill>
                  <a:srgbClr val="002060"/>
                </a:solidFill>
                <a:ea typeface="ＭＳ Ｐゴシック" charset="0"/>
              </a:rPr>
              <a:t>Reader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:  base class for character input streams.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Note that the classes </a:t>
            </a:r>
            <a:r>
              <a:rPr lang="en-US" sz="2000" b="1" dirty="0" err="1">
                <a:solidFill>
                  <a:srgbClr val="002060"/>
                </a:solidFill>
                <a:ea typeface="ＭＳ Ｐゴシック" charset="0"/>
              </a:rPr>
              <a:t>InputStream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ea typeface="ＭＳ Ｐゴシック" charset="0"/>
              </a:rPr>
              <a:t>OutputStream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ea typeface="ＭＳ Ｐゴシック" charset="0"/>
              </a:rPr>
              <a:t>Reader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, and </a:t>
            </a:r>
            <a:r>
              <a:rPr lang="en-US" sz="2000" b="1" dirty="0">
                <a:solidFill>
                  <a:srgbClr val="002060"/>
                </a:solidFill>
                <a:ea typeface="ＭＳ Ｐゴシック" charset="0"/>
              </a:rPr>
              <a:t>Writer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 are </a:t>
            </a:r>
            <a:r>
              <a:rPr lang="en-US" sz="2000" i="1" dirty="0">
                <a:solidFill>
                  <a:srgbClr val="002060"/>
                </a:solidFill>
                <a:ea typeface="ＭＳ Ｐゴシック" charset="0"/>
              </a:rPr>
              <a:t>abstract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 classes.</a:t>
            </a:r>
          </a:p>
          <a:p>
            <a:pPr marL="8890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002060"/>
                </a:solidFill>
                <a:ea typeface="ＭＳ Ｐゴシック" charset="0"/>
              </a:rPr>
              <a:t>Three stream objects are automatically created for every application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: </a:t>
            </a:r>
            <a:r>
              <a:rPr lang="en-US" sz="2000" b="1" dirty="0">
                <a:solidFill>
                  <a:srgbClr val="002060"/>
                </a:solidFill>
                <a:latin typeface="Courier New" charset="0"/>
                <a:ea typeface="ＭＳ Ｐゴシック" charset="0"/>
              </a:rPr>
              <a:t>System.in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charset="0"/>
                <a:ea typeface="ＭＳ Ｐゴシック" charset="0"/>
              </a:rPr>
              <a:t>System.out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, and </a:t>
            </a:r>
            <a:r>
              <a:rPr lang="en-US" sz="2000" b="1" dirty="0" err="1">
                <a:solidFill>
                  <a:srgbClr val="002060"/>
                </a:solidFill>
                <a:latin typeface="Courier New" charset="0"/>
                <a:ea typeface="ＭＳ Ｐゴシック" charset="0"/>
              </a:rPr>
              <a:t>System.err</a:t>
            </a:r>
            <a:r>
              <a:rPr lang="en-US" sz="2000" dirty="0">
                <a:solidFill>
                  <a:srgbClr val="002060"/>
                </a:solidFill>
                <a:ea typeface="ＭＳ Ｐゴシック" charset="0"/>
              </a:rPr>
              <a:t>.</a:t>
            </a: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8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Java I/O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the </a:t>
            </a:r>
            <a:r>
              <a:rPr lang="en-US" altLang="en-US" dirty="0" smtClean="0">
                <a:solidFill>
                  <a:srgbClr val="002060"/>
                </a:solidFill>
              </a:rPr>
              <a:t>stream</a:t>
            </a:r>
          </a:p>
          <a:p>
            <a:pPr marL="88900" indent="0" eaLnBrk="1" hangingPunct="1">
              <a:buNone/>
            </a:pPr>
            <a:r>
              <a:rPr lang="en-US" altLang="en-US" dirty="0">
                <a:solidFill>
                  <a:srgbClr val="002060"/>
                </a:solidFill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</a:rPr>
              <a:t>Connect to the external source</a:t>
            </a:r>
          </a:p>
          <a:p>
            <a:pPr marL="88900" indent="0" eaLnBrk="1" hangingPunct="1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002060"/>
                </a:solidFill>
              </a:rPr>
              <a:t>Use</a:t>
            </a:r>
            <a:r>
              <a:rPr lang="en-US" altLang="en-US" dirty="0">
                <a:solidFill>
                  <a:srgbClr val="002060"/>
                </a:solidFill>
              </a:rPr>
              <a:t> the stream 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marL="88900" indent="0" eaLnBrk="1" hangingPunct="1">
              <a:buNone/>
            </a:pPr>
            <a:r>
              <a:rPr lang="en-US" altLang="en-US" dirty="0">
                <a:solidFill>
                  <a:srgbClr val="002060"/>
                </a:solidFill>
              </a:rPr>
              <a:t>	</a:t>
            </a:r>
            <a:r>
              <a:rPr lang="en-US" altLang="en-US" dirty="0" smtClean="0">
                <a:solidFill>
                  <a:srgbClr val="002060"/>
                </a:solidFill>
              </a:rPr>
              <a:t>Read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dirty="0" smtClean="0">
                <a:solidFill>
                  <a:srgbClr val="002060"/>
                </a:solidFill>
              </a:rPr>
              <a:t>Write</a:t>
            </a:r>
            <a:r>
              <a:rPr lang="en-US" altLang="en-US" dirty="0">
                <a:solidFill>
                  <a:srgbClr val="002060"/>
                </a:solidFill>
              </a:rPr>
              <a:t>, or </a:t>
            </a:r>
            <a:r>
              <a:rPr lang="en-US" altLang="en-US" dirty="0" smtClean="0">
                <a:solidFill>
                  <a:srgbClr val="002060"/>
                </a:solidFill>
              </a:rPr>
              <a:t>both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onto the stream</a:t>
            </a:r>
          </a:p>
          <a:p>
            <a:pPr marL="88900" indent="0" eaLnBrk="1" hangingPunct="1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the </a:t>
            </a:r>
            <a:r>
              <a:rPr lang="en-US" altLang="en-US" dirty="0" smtClean="0">
                <a:solidFill>
                  <a:srgbClr val="002060"/>
                </a:solidFill>
              </a:rPr>
              <a:t>stream</a:t>
            </a:r>
          </a:p>
          <a:p>
            <a:pPr marL="88900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	You must close a stream before you can open it </a:t>
            </a:r>
            <a:r>
              <a:rPr lang="en-US" altLang="en-US" dirty="0" smtClean="0">
                <a:solidFill>
                  <a:srgbClr val="002060"/>
                </a:solidFill>
              </a:rPr>
              <a:t>again.</a:t>
            </a:r>
          </a:p>
          <a:p>
            <a:pPr marL="88900" indent="0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marL="88900" indent="0" eaLnBrk="1" hangingPunct="1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marL="8890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dirty="0"/>
          </a:p>
        </p:txBody>
      </p:sp>
      <p:pic>
        <p:nvPicPr>
          <p:cNvPr id="4" name="Picture 3" descr="byte stream classif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8768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96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28379"/>
            <a:ext cx="8520600" cy="763500"/>
          </a:xfrm>
        </p:spPr>
        <p:txBody>
          <a:bodyPr/>
          <a:lstStyle/>
          <a:p>
            <a:r>
              <a:rPr lang="en-IN" dirty="0"/>
              <a:t>Some important Byte stream classes.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39227"/>
              </p:ext>
            </p:extLst>
          </p:nvPr>
        </p:nvGraphicFramePr>
        <p:xfrm>
          <a:off x="337100" y="1217279"/>
          <a:ext cx="8495200" cy="5200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7600"/>
                <a:gridCol w="4247600"/>
              </a:tblGrid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Stream class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BufferedInputStream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Used for Buffered Input Stream.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BufferedOutputStream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Used for Buffered Output Stream.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DataInputStream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Contains method for reading java standard datatype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377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DataOutputStream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An output stream that contain method for writing java standard data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FileInputStream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Input stream that reads from a file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FileOutputStream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Output stream that write to a file.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InputStream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Abstract class that describe stream input.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4449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OutputStream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Abstract class that describe stream output.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815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PrintStream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Output Stream that contain print() and </a:t>
                      </a:r>
                      <a:r>
                        <a:rPr lang="en-IN" sz="1600" dirty="0" err="1">
                          <a:effectLst/>
                        </a:rPr>
                        <a:t>println</a:t>
                      </a:r>
                      <a:r>
                        <a:rPr lang="en-IN" sz="1600" dirty="0">
                          <a:effectLst/>
                        </a:rPr>
                        <a:t>() method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8826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1109</Words>
  <Application>Microsoft Office PowerPoint</Application>
  <PresentationFormat>On-screen Show (4:3)</PresentationFormat>
  <Paragraphs>210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MS PGothic</vt:lpstr>
      <vt:lpstr>Archivo Narrow</vt:lpstr>
      <vt:lpstr>Arial</vt:lpstr>
      <vt:lpstr>Calibri</vt:lpstr>
      <vt:lpstr>Consolas</vt:lpstr>
      <vt:lpstr>Courier New</vt:lpstr>
      <vt:lpstr>Georgia</vt:lpstr>
      <vt:lpstr>Menlo</vt:lpstr>
      <vt:lpstr>Times New Roman</vt:lpstr>
      <vt:lpstr>Wingdings</vt:lpstr>
      <vt:lpstr>Simple Light</vt:lpstr>
      <vt:lpstr>CSC431 OBJECT ORIENTED PROGRAMMING USING JAVA Unit 5</vt:lpstr>
      <vt:lpstr>Streams</vt:lpstr>
      <vt:lpstr>Types of Streams</vt:lpstr>
      <vt:lpstr>Character Streams</vt:lpstr>
      <vt:lpstr>Byte Streams</vt:lpstr>
      <vt:lpstr>Classes</vt:lpstr>
      <vt:lpstr>Java I/O</vt:lpstr>
      <vt:lpstr>PowerPoint Presentation</vt:lpstr>
      <vt:lpstr>Some important Byte stream classes. </vt:lpstr>
      <vt:lpstr>PowerPoint Presentation</vt:lpstr>
      <vt:lpstr>Some important Charcter stream classes</vt:lpstr>
      <vt:lpstr>PowerPoint Presentation</vt:lpstr>
      <vt:lpstr>Object Oriented Programming </vt:lpstr>
      <vt:lpstr>Java features  </vt:lpstr>
      <vt:lpstr>Why do we need public static void main(String args[]) method in Java </vt:lpstr>
      <vt:lpstr>Garbage Collection </vt:lpstr>
      <vt:lpstr> How Java Differs From C ++ </vt:lpstr>
      <vt:lpstr>PowerPoint Presentation</vt:lpstr>
      <vt:lpstr>PowerPoint Presentation</vt:lpstr>
      <vt:lpstr>Encapsulation in Java </vt:lpstr>
      <vt:lpstr>Advantages of Encapsulation in Java </vt:lpstr>
      <vt:lpstr>Why Java does not support Pointers? </vt:lpstr>
      <vt:lpstr>Java ternary operator</vt:lpstr>
      <vt:lpstr>PowerPoint Presentation</vt:lpstr>
      <vt:lpstr>why thread is called lightweight process in java</vt:lpstr>
      <vt:lpstr>PowerPoint Presentation</vt:lpstr>
      <vt:lpstr>PowerPoint Presentation</vt:lpstr>
      <vt:lpstr>Thread priorities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New</cp:lastModifiedBy>
  <cp:revision>235</cp:revision>
  <dcterms:modified xsi:type="dcterms:W3CDTF">2019-03-23T01:54:20Z</dcterms:modified>
</cp:coreProperties>
</file>