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6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74" r:id="rId17"/>
    <p:sldId id="265" r:id="rId18"/>
    <p:sldId id="275" r:id="rId19"/>
    <p:sldId id="266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E4A2-E5BC-42DF-8482-B355E39E7BBB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6FE89-43C6-4D5F-8472-F01AFA4398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entrepreneur" TargetMode="External"/><Relationship Id="rId7" Type="http://schemas.openxmlformats.org/officeDocument/2006/relationships/hyperlink" Target="https://en.wikipedia.org/wiki/Eric_Schmidt" TargetMode="External"/><Relationship Id="rId2" Type="http://schemas.openxmlformats.org/officeDocument/2006/relationships/hyperlink" Target="https://en.wikipedia.org/wiki/Computer_scient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lphabet_Inc." TargetMode="External"/><Relationship Id="rId5" Type="http://schemas.openxmlformats.org/officeDocument/2006/relationships/hyperlink" Target="https://en.wikipedia.org/wiki/Sergey_Brin" TargetMode="External"/><Relationship Id="rId4" Type="http://schemas.openxmlformats.org/officeDocument/2006/relationships/hyperlink" Target="https://en.wikipedia.org/wiki/Goog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nger_Inc." TargetMode="External"/><Relationship Id="rId2" Type="http://schemas.openxmlformats.org/officeDocument/2006/relationships/hyperlink" Target="https://en.wikipedia.org/wiki/Playground_Glob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Android_Inc.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ssian_American" TargetMode="External"/><Relationship Id="rId7" Type="http://schemas.openxmlformats.org/officeDocument/2006/relationships/hyperlink" Target="https://en.wikipedia.org/wiki/Alphabet_Inc" TargetMode="External"/><Relationship Id="rId2" Type="http://schemas.openxmlformats.org/officeDocument/2006/relationships/hyperlink" Target="https://en.wikipedia.org/wiki/Russian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oogle" TargetMode="External"/><Relationship Id="rId5" Type="http://schemas.openxmlformats.org/officeDocument/2006/relationships/hyperlink" Target="https://en.wikipedia.org/wiki/Larry_Page" TargetMode="External"/><Relationship Id="rId4" Type="http://schemas.openxmlformats.org/officeDocument/2006/relationships/hyperlink" Target="https://en.wikipedia.org/wiki/Computer_scien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earables" TargetMode="External"/><Relationship Id="rId3" Type="http://schemas.openxmlformats.org/officeDocument/2006/relationships/hyperlink" Target="https://en.wikipedia.org/wiki/Android_%28operating_system%29" TargetMode="External"/><Relationship Id="rId7" Type="http://schemas.openxmlformats.org/officeDocument/2006/relationships/hyperlink" Target="https://en.wikipedia.org/wiki/Smart_TV" TargetMode="External"/><Relationship Id="rId2" Type="http://schemas.openxmlformats.org/officeDocument/2006/relationships/hyperlink" Target="https://en.wikipedia.org/wiki/Goog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ablet_computer" TargetMode="External"/><Relationship Id="rId11" Type="http://schemas.openxmlformats.org/officeDocument/2006/relationships/hyperlink" Target="https://en.wikipedia.org/wiki/Iceland" TargetMode="External"/><Relationship Id="rId5" Type="http://schemas.openxmlformats.org/officeDocument/2006/relationships/hyperlink" Target="https://en.wikipedia.org/wiki/Mobile_phone" TargetMode="External"/><Relationship Id="rId10" Type="http://schemas.openxmlformats.org/officeDocument/2006/relationships/hyperlink" Target="https://en.wikipedia.org/wiki/Dalv%C3%ADk" TargetMode="External"/><Relationship Id="rId4" Type="http://schemas.openxmlformats.org/officeDocument/2006/relationships/hyperlink" Target="https://en.wikipedia.org/wiki/Android_version_history" TargetMode="External"/><Relationship Id="rId9" Type="http://schemas.openxmlformats.org/officeDocument/2006/relationships/hyperlink" Target="https://en.wikipedia.org/wiki/Open-source_softwar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ul_Allen" TargetMode="External"/><Relationship Id="rId2" Type="http://schemas.openxmlformats.org/officeDocument/2006/relationships/hyperlink" Target="https://en.wikipedia.org/wiki/Bill_Ga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ftware_architect" TargetMode="External"/><Relationship Id="rId5" Type="http://schemas.openxmlformats.org/officeDocument/2006/relationships/hyperlink" Target="https://en.wikipedia.org/wiki/Personal_computer" TargetMode="External"/><Relationship Id="rId4" Type="http://schemas.openxmlformats.org/officeDocument/2006/relationships/hyperlink" Target="https://en.wikipedia.org/wiki/Microsof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%28programming_language%29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erating_system" TargetMode="External"/><Relationship Id="rId5" Type="http://schemas.openxmlformats.org/officeDocument/2006/relationships/hyperlink" Target="https://en.wikipedia.org/wiki/Unix" TargetMode="External"/><Relationship Id="rId4" Type="http://schemas.openxmlformats.org/officeDocument/2006/relationships/hyperlink" Target="https://en.wikipedia.org/wiki/Ken_Thompson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etscape_Communicator" TargetMode="External"/><Relationship Id="rId3" Type="http://schemas.openxmlformats.org/officeDocument/2006/relationships/hyperlink" Target="https://en.wikipedia.org/wiki/Bruce_Perens" TargetMode="External"/><Relationship Id="rId7" Type="http://schemas.openxmlformats.org/officeDocument/2006/relationships/hyperlink" Target="https://en.wikipedia.org/wiki/Flagship" TargetMode="External"/><Relationship Id="rId2" Type="http://schemas.openxmlformats.org/officeDocument/2006/relationships/hyperlink" Target="https://en.wikipedia.org/wiki/Open-source_soft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ource_code" TargetMode="External"/><Relationship Id="rId5" Type="http://schemas.openxmlformats.org/officeDocument/2006/relationships/hyperlink" Target="https://en.wikipedia.org/wiki/Netscape_Communications_Corporation" TargetMode="External"/><Relationship Id="rId4" Type="http://schemas.openxmlformats.org/officeDocument/2006/relationships/hyperlink" Target="https://en.wikipedia.org/wiki/Eric_S._Raymon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7" Type="http://schemas.openxmlformats.org/officeDocument/2006/relationships/hyperlink" Target="https://en.wikipedia.org/wiki/C_%28programming_language%29" TargetMode="External"/><Relationship Id="rId2" Type="http://schemas.openxmlformats.org/officeDocument/2006/relationships/hyperlink" Target="https://en.wikipedia.org/wiki/Hacker_cul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_%28programming_language%29" TargetMode="External"/><Relationship Id="rId5" Type="http://schemas.openxmlformats.org/officeDocument/2006/relationships/hyperlink" Target="https://en.wikipedia.org/wiki/Unix" TargetMode="External"/><Relationship Id="rId4" Type="http://schemas.openxmlformats.org/officeDocument/2006/relationships/hyperlink" Target="https://en.wikipedia.org/wiki/Bell_Lab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ple_Inc." TargetMode="External"/><Relationship Id="rId2" Type="http://schemas.openxmlformats.org/officeDocument/2006/relationships/hyperlink" Target="https://en.wikipedia.org/wiki/Chief_executive_offi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0"/>
            <a:ext cx="411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/>
              <a:t>	</a:t>
            </a:r>
            <a:r>
              <a:rPr lang="en-US" b="1" dirty="0" smtClean="0"/>
              <a:t>Lawrence </a:t>
            </a:r>
            <a:r>
              <a:rPr lang="en-US" b="1" dirty="0"/>
              <a:t>Edward </a:t>
            </a:r>
            <a:r>
              <a:rPr lang="en-US" b="1" dirty="0" smtClean="0"/>
              <a:t>Page</a:t>
            </a:r>
            <a:r>
              <a:rPr lang="en-US" dirty="0" smtClean="0"/>
              <a:t> </a:t>
            </a:r>
            <a:r>
              <a:rPr lang="en-US" dirty="0"/>
              <a:t>(born March 26, 1973) is an American </a:t>
            </a:r>
            <a:r>
              <a:rPr lang="en-US" u="sng" dirty="0">
                <a:hlinkClick r:id="rId2" tooltip="Computer scientist"/>
              </a:rPr>
              <a:t>computer scientist</a:t>
            </a:r>
            <a:r>
              <a:rPr lang="en-US" dirty="0"/>
              <a:t> and </a:t>
            </a:r>
            <a:r>
              <a:rPr lang="en-US" u="sng" dirty="0">
                <a:hlinkClick r:id="rId3" tooltip="Internet entrepreneur"/>
              </a:rPr>
              <a:t>Internet entrepreneur</a:t>
            </a:r>
            <a:r>
              <a:rPr lang="en-US" dirty="0"/>
              <a:t> who co-founded </a:t>
            </a:r>
            <a:r>
              <a:rPr lang="en-US" u="sng" dirty="0">
                <a:hlinkClick r:id="rId4" tooltip="Google"/>
              </a:rPr>
              <a:t>Google</a:t>
            </a:r>
            <a:r>
              <a:rPr lang="en-US" dirty="0"/>
              <a:t> with </a:t>
            </a:r>
            <a:r>
              <a:rPr lang="en-US" u="sng" dirty="0">
                <a:hlinkClick r:id="rId5" tooltip="Sergey Brin"/>
              </a:rPr>
              <a:t>Sergey </a:t>
            </a:r>
            <a:r>
              <a:rPr lang="en-US" u="sng" dirty="0" err="1">
                <a:hlinkClick r:id="rId5" tooltip="Sergey Brin"/>
              </a:rPr>
              <a:t>Brin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Page is the chief executive officer (CEO) of Google's parent company, </a:t>
            </a:r>
            <a:r>
              <a:rPr lang="en-US" u="sng" dirty="0">
                <a:hlinkClick r:id="rId6" tooltip="Alphabet Inc."/>
              </a:rPr>
              <a:t>Alphabet Inc.</a:t>
            </a:r>
            <a:r>
              <a:rPr lang="en-US" dirty="0"/>
              <a:t> After stepping aside as Google CEO in August 2001 in </a:t>
            </a:r>
            <a:r>
              <a:rPr lang="en-US" dirty="0" err="1"/>
              <a:t>favour</a:t>
            </a:r>
            <a:r>
              <a:rPr lang="en-US" dirty="0"/>
              <a:t> of </a:t>
            </a:r>
            <a:r>
              <a:rPr lang="en-US" u="sng" dirty="0">
                <a:hlinkClick r:id="rId7" tooltip="Eric Schmidt"/>
              </a:rPr>
              <a:t>Eric Schmidt</a:t>
            </a:r>
            <a:r>
              <a:rPr lang="en-US" dirty="0"/>
              <a:t>, he re-assumed the role in April 2011. He announced his intention to step aside a second time in July 2015 to become CEO of Alphabet, under which Google's assets would be reorganized. </a:t>
            </a:r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rc_ilrp_mut" descr="https://encrypted-tbn0.gstatic.com/images?q=tbn:ANd9GcTxiG0eRon8LEwCAaIBq3NQtfPBYL8QKsjtUPS3IPE7iNuEbsT8Z4WlbUUf6w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/>
              <a:t>Andrew E.</a:t>
            </a:r>
            <a:r>
              <a:rPr lang="en-US" dirty="0"/>
              <a:t> "</a:t>
            </a:r>
            <a:r>
              <a:rPr lang="en-US" b="1" dirty="0"/>
              <a:t>Andy</a:t>
            </a:r>
            <a:r>
              <a:rPr lang="en-US" dirty="0"/>
              <a:t>" </a:t>
            </a:r>
            <a:r>
              <a:rPr lang="en-US" b="1" dirty="0"/>
              <a:t>Rubin</a:t>
            </a:r>
            <a:r>
              <a:rPr lang="en-US" dirty="0"/>
              <a:t> (born 1963) is an American computer programmer, engineer, entrepreneur, and venture capitalist. He is the founder and CEO of tech startup incubator </a:t>
            </a:r>
            <a:r>
              <a:rPr lang="en-US" u="sng" dirty="0">
                <a:hlinkClick r:id="rId2" tooltip="Playground Global"/>
              </a:rPr>
              <a:t>Playground Global</a:t>
            </a:r>
            <a:r>
              <a:rPr lang="en-US" dirty="0"/>
              <a:t> and a partner at venture capital firm </a:t>
            </a:r>
            <a:r>
              <a:rPr lang="en-US" dirty="0" err="1"/>
              <a:t>Redpoint</a:t>
            </a:r>
            <a:r>
              <a:rPr lang="en-US" dirty="0"/>
              <a:t> Ventures</a:t>
            </a:r>
            <a:r>
              <a:rPr lang="en-US" dirty="0" smtClean="0"/>
              <a:t>. </a:t>
            </a:r>
            <a:r>
              <a:rPr lang="en-US" dirty="0"/>
              <a:t>He is the co-founder and former CEO of both </a:t>
            </a:r>
            <a:r>
              <a:rPr lang="en-US" u="sng" dirty="0">
                <a:hlinkClick r:id="rId3" tooltip="Danger Inc."/>
              </a:rPr>
              <a:t>Danger Inc.</a:t>
            </a:r>
            <a:r>
              <a:rPr lang="en-US" dirty="0"/>
              <a:t> and </a:t>
            </a:r>
            <a:r>
              <a:rPr lang="en-US" u="sng" dirty="0">
                <a:hlinkClick r:id="rId4" tooltip="Android Inc."/>
              </a:rPr>
              <a:t>Android Inc.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sergey bri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14400"/>
            <a:ext cx="5410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/>
              <a:t>Sergey </a:t>
            </a:r>
            <a:r>
              <a:rPr lang="en-US" b="1" dirty="0" err="1"/>
              <a:t>Mikhaylovich</a:t>
            </a:r>
            <a:r>
              <a:rPr lang="en-US" b="1" dirty="0"/>
              <a:t> </a:t>
            </a:r>
            <a:r>
              <a:rPr lang="en-US" b="1" dirty="0" err="1"/>
              <a:t>Brin</a:t>
            </a:r>
            <a:r>
              <a:rPr lang="en-US" dirty="0"/>
              <a:t> (</a:t>
            </a:r>
            <a:r>
              <a:rPr lang="en-US" u="sng" dirty="0" err="1">
                <a:hlinkClick r:id="rId2" tooltip="Russian language"/>
              </a:rPr>
              <a:t>Russian</a:t>
            </a:r>
            <a:r>
              <a:rPr lang="en-US" dirty="0" err="1"/>
              <a:t>born</a:t>
            </a:r>
            <a:r>
              <a:rPr lang="en-US" dirty="0"/>
              <a:t> August 21, 1973) is a </a:t>
            </a:r>
            <a:r>
              <a:rPr lang="en-US" u="sng" dirty="0">
                <a:hlinkClick r:id="rId3" tooltip="Russian American"/>
              </a:rPr>
              <a:t>Russian American</a:t>
            </a:r>
            <a:r>
              <a:rPr lang="en-US" dirty="0"/>
              <a:t> </a:t>
            </a:r>
            <a:r>
              <a:rPr lang="en-US" u="sng" dirty="0">
                <a:hlinkClick r:id="rId4" tooltip="Computer science"/>
              </a:rPr>
              <a:t>computer scientist</a:t>
            </a:r>
            <a:r>
              <a:rPr lang="en-US" dirty="0"/>
              <a:t>, internet entrepreneur, and </a:t>
            </a:r>
            <a:r>
              <a:rPr lang="en-US" dirty="0" err="1"/>
              <a:t>philanthropist.Together</a:t>
            </a:r>
            <a:r>
              <a:rPr lang="en-US" dirty="0"/>
              <a:t> with </a:t>
            </a:r>
            <a:r>
              <a:rPr lang="en-US" u="sng" dirty="0">
                <a:hlinkClick r:id="rId5" tooltip="Larry Page"/>
              </a:rPr>
              <a:t>Larry Page</a:t>
            </a:r>
            <a:r>
              <a:rPr lang="en-US" dirty="0"/>
              <a:t>, he co-founded </a:t>
            </a:r>
            <a:r>
              <a:rPr lang="en-US" u="sng" dirty="0">
                <a:hlinkClick r:id="rId6" tooltip="Google"/>
              </a:rPr>
              <a:t>Google</a:t>
            </a:r>
            <a:r>
              <a:rPr lang="en-US" dirty="0"/>
              <a:t>. </a:t>
            </a:r>
            <a:r>
              <a:rPr lang="en-US" dirty="0" err="1"/>
              <a:t>Brin</a:t>
            </a:r>
            <a:r>
              <a:rPr lang="en-US" dirty="0"/>
              <a:t> is the President of Google's parent company </a:t>
            </a:r>
            <a:r>
              <a:rPr lang="en-US" u="sng" dirty="0">
                <a:hlinkClick r:id="rId7" tooltip="Alphabet Inc"/>
              </a:rPr>
              <a:t>Alphabet Inc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ilrp_mut" descr="https://encrypted-tbn0.gstatic.com/images?q=tbn:ANd9GcSfJAMlHTUkFJgvwkKFYN4-1LkgOFu4tvhcFj92v8Cf9Z9rs_D8UHlpxA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4400"/>
            <a:ext cx="4953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b="1" dirty="0" smtClean="0"/>
              <a:t>Dan </a:t>
            </a:r>
            <a:r>
              <a:rPr lang="en-US" sz="4300" b="1" dirty="0"/>
              <a:t>Bornstein</a:t>
            </a:r>
          </a:p>
          <a:p>
            <a:pPr algn="just"/>
            <a:r>
              <a:rPr lang="en-US" dirty="0" err="1"/>
              <a:t>Dalvik</a:t>
            </a:r>
            <a:r>
              <a:rPr lang="en-US" dirty="0"/>
              <a:t> </a:t>
            </a:r>
            <a:r>
              <a:rPr lang="en-US" u="sng" dirty="0" smtClean="0"/>
              <a:t>virtual </a:t>
            </a:r>
            <a:r>
              <a:rPr lang="en-US" u="sng" dirty="0"/>
              <a:t>machine</a:t>
            </a:r>
            <a:r>
              <a:rPr lang="en-US" dirty="0"/>
              <a:t> </a:t>
            </a:r>
            <a:r>
              <a:rPr lang="en-US" dirty="0" smtClean="0"/>
              <a:t>(DVM</a:t>
            </a:r>
            <a:r>
              <a:rPr lang="en-US" dirty="0"/>
              <a:t>) in </a:t>
            </a:r>
            <a:r>
              <a:rPr lang="en-US" u="sng" dirty="0">
                <a:hlinkClick r:id="rId2" tooltip="Google"/>
              </a:rPr>
              <a:t>Google</a:t>
            </a:r>
            <a:r>
              <a:rPr lang="en-US" dirty="0"/>
              <a:t>'s </a:t>
            </a:r>
            <a:r>
              <a:rPr lang="en-US" u="sng" dirty="0">
                <a:hlinkClick r:id="rId3" tooltip="Android (operating system)"/>
              </a:rPr>
              <a:t>Android operating system</a:t>
            </a:r>
            <a:r>
              <a:rPr lang="en-US" dirty="0"/>
              <a:t> that executes applications written for Android. </a:t>
            </a:r>
            <a:r>
              <a:rPr lang="en-US" dirty="0" err="1"/>
              <a:t>Dalvik</a:t>
            </a:r>
            <a:r>
              <a:rPr lang="en-US" dirty="0"/>
              <a:t> is an integral part of the Android software stack in </a:t>
            </a:r>
            <a:r>
              <a:rPr lang="en-US" u="sng" dirty="0">
                <a:hlinkClick r:id="rId4" tooltip="Android version history"/>
              </a:rPr>
              <a:t>Android versions</a:t>
            </a:r>
            <a:r>
              <a:rPr lang="en-US" dirty="0"/>
              <a:t> 4.4 "</a:t>
            </a:r>
            <a:r>
              <a:rPr lang="en-US" dirty="0" err="1"/>
              <a:t>KitKat</a:t>
            </a:r>
            <a:r>
              <a:rPr lang="en-US" dirty="0"/>
              <a:t>" and earlier, which is typically used on mobile devices such as </a:t>
            </a:r>
            <a:r>
              <a:rPr lang="en-US" u="sng" dirty="0">
                <a:hlinkClick r:id="rId5" tooltip="Mobile phone"/>
              </a:rPr>
              <a:t>mobile phones</a:t>
            </a:r>
            <a:r>
              <a:rPr lang="en-US" dirty="0"/>
              <a:t> and </a:t>
            </a:r>
            <a:r>
              <a:rPr lang="en-US" u="sng" dirty="0">
                <a:hlinkClick r:id="rId6" tooltip="Tablet computer"/>
              </a:rPr>
              <a:t>tablet computers</a:t>
            </a:r>
            <a:r>
              <a:rPr lang="en-US" dirty="0"/>
              <a:t>, and more recently on devices such as </a:t>
            </a:r>
            <a:r>
              <a:rPr lang="en-US" u="sng" dirty="0">
                <a:hlinkClick r:id="rId7" tooltip="Smart TV"/>
              </a:rPr>
              <a:t>smart TVs</a:t>
            </a:r>
            <a:r>
              <a:rPr lang="en-US" dirty="0"/>
              <a:t> and </a:t>
            </a:r>
            <a:r>
              <a:rPr lang="en-US" u="sng" dirty="0" err="1">
                <a:hlinkClick r:id="rId8" tooltip="Wearables"/>
              </a:rPr>
              <a:t>wearables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u="sng" dirty="0">
                <a:hlinkClick r:id="rId9" tooltip="Open-source software"/>
              </a:rPr>
              <a:t>open-source software</a:t>
            </a:r>
            <a:r>
              <a:rPr lang="en-US" dirty="0"/>
              <a:t>, originally written by Dan Bornstein, who named it after the fishing village of </a:t>
            </a:r>
            <a:r>
              <a:rPr lang="en-US" u="sng" dirty="0" err="1">
                <a:hlinkClick r:id="rId10" tooltip="Dalvík"/>
              </a:rPr>
              <a:t>Dalvík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u="sng" dirty="0">
                <a:hlinkClick r:id="rId11" tooltip="Iceland"/>
              </a:rPr>
              <a:t>Iceland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762000"/>
            <a:ext cx="434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William </a:t>
            </a:r>
            <a:r>
              <a:rPr lang="en-US" b="1" dirty="0"/>
              <a:t>Henry Gates III</a:t>
            </a:r>
            <a:r>
              <a:rPr lang="en-US" dirty="0"/>
              <a:t> (born October 28, 1955) is an American business magnate, investor, author and philanthropist.</a:t>
            </a:r>
            <a:r>
              <a:rPr lang="en-US" u="sng" baseline="30000" dirty="0">
                <a:hlinkClick r:id="rId2"/>
              </a:rPr>
              <a:t>[1]</a:t>
            </a:r>
            <a:r>
              <a:rPr lang="en-US" u="sng" baseline="30000" dirty="0">
                <a:hlinkClick r:id="rId2"/>
              </a:rPr>
              <a:t>[2]</a:t>
            </a:r>
            <a:endParaRPr lang="en-US" dirty="0"/>
          </a:p>
          <a:p>
            <a:pPr>
              <a:buNone/>
            </a:pPr>
            <a:r>
              <a:rPr lang="en-US" dirty="0" smtClean="0"/>
              <a:t>	In </a:t>
            </a:r>
            <a:r>
              <a:rPr lang="en-US" dirty="0"/>
              <a:t>1975, Gates and </a:t>
            </a:r>
            <a:r>
              <a:rPr lang="en-US" u="sng" dirty="0">
                <a:hlinkClick r:id="rId3" tooltip="Paul Allen"/>
              </a:rPr>
              <a:t>Paul Allen</a:t>
            </a:r>
            <a:r>
              <a:rPr lang="en-US" dirty="0"/>
              <a:t> co-founded </a:t>
            </a:r>
            <a:r>
              <a:rPr lang="en-US" u="sng" dirty="0">
                <a:hlinkClick r:id="rId4" tooltip="Microsoft"/>
              </a:rPr>
              <a:t>Microsoft</a:t>
            </a:r>
            <a:r>
              <a:rPr lang="en-US" dirty="0"/>
              <a:t>, which became the world's largest </a:t>
            </a:r>
            <a:r>
              <a:rPr lang="en-US" u="sng" dirty="0">
                <a:hlinkClick r:id="rId5" tooltip="Personal computer"/>
              </a:rPr>
              <a:t>PC</a:t>
            </a:r>
            <a:r>
              <a:rPr lang="en-US" dirty="0"/>
              <a:t> software company.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During </a:t>
            </a:r>
            <a:r>
              <a:rPr lang="en-US" dirty="0"/>
              <a:t>his career at Microsoft, Gates held the positions of chairman, CEO and </a:t>
            </a:r>
            <a:r>
              <a:rPr lang="en-US" u="sng" dirty="0">
                <a:hlinkClick r:id="rId6" tooltip="Software architect"/>
              </a:rPr>
              <a:t>chief software architect</a:t>
            </a:r>
            <a:r>
              <a:rPr lang="en-US" dirty="0"/>
              <a:t>, while also being the largest individual shareholder until May 2014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open source foundation logos without nam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219200"/>
            <a:ext cx="5029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Dennis </a:t>
            </a:r>
            <a:r>
              <a:rPr lang="en-US" b="1" dirty="0" err="1"/>
              <a:t>MacAlistair</a:t>
            </a:r>
            <a:r>
              <a:rPr lang="en-US" b="1" dirty="0"/>
              <a:t> Ritchie</a:t>
            </a:r>
            <a:r>
              <a:rPr lang="en-US" dirty="0"/>
              <a:t> (September 9, 1941 – c. October 12, 2011</a:t>
            </a:r>
            <a:r>
              <a:rPr lang="en-US" dirty="0" smtClean="0"/>
              <a:t>) </a:t>
            </a:r>
            <a:r>
              <a:rPr lang="en-US" dirty="0"/>
              <a:t>was an American </a:t>
            </a:r>
            <a:r>
              <a:rPr lang="en-US" u="sng" dirty="0">
                <a:hlinkClick r:id="rId2" tooltip="Computer science"/>
              </a:rPr>
              <a:t>computer scientist</a:t>
            </a:r>
            <a:r>
              <a:rPr lang="en-US" dirty="0" smtClean="0"/>
              <a:t>. </a:t>
            </a:r>
            <a:r>
              <a:rPr lang="en-US" dirty="0"/>
              <a:t>He created the </a:t>
            </a:r>
            <a:r>
              <a:rPr lang="en-US" u="sng" dirty="0">
                <a:hlinkClick r:id="rId3" tooltip="C (programming language)"/>
              </a:rPr>
              <a:t>C programming language</a:t>
            </a:r>
            <a:r>
              <a:rPr lang="en-US" dirty="0"/>
              <a:t> and, with long-time colleague </a:t>
            </a:r>
            <a:r>
              <a:rPr lang="en-US" u="sng" dirty="0">
                <a:hlinkClick r:id="rId4" tooltip="Ken Thompson"/>
              </a:rPr>
              <a:t>Ken Thompson</a:t>
            </a:r>
            <a:r>
              <a:rPr lang="en-US" dirty="0"/>
              <a:t>, the </a:t>
            </a:r>
            <a:r>
              <a:rPr lang="en-US" u="sng" dirty="0">
                <a:hlinkClick r:id="rId5" tooltip="Unix"/>
              </a:rPr>
              <a:t>Unix</a:t>
            </a:r>
            <a:r>
              <a:rPr lang="en-US" dirty="0"/>
              <a:t> </a:t>
            </a:r>
            <a:r>
              <a:rPr lang="en-US" u="sng" dirty="0">
                <a:hlinkClick r:id="rId6" tooltip="Operating system"/>
              </a:rPr>
              <a:t>operating system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b="1" dirty="0"/>
              <a:t>Open Source Initiative</a:t>
            </a:r>
            <a:r>
              <a:rPr lang="en-US" dirty="0"/>
              <a:t> (</a:t>
            </a:r>
            <a:r>
              <a:rPr lang="en-US" b="1" dirty="0"/>
              <a:t>OSI</a:t>
            </a:r>
            <a:r>
              <a:rPr lang="en-US" dirty="0"/>
              <a:t>) is an organization dedicated to promoting </a:t>
            </a:r>
            <a:r>
              <a:rPr lang="en-US" u="sng" dirty="0">
                <a:hlinkClick r:id="rId2" tooltip="Open-source software"/>
              </a:rPr>
              <a:t>open-source software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organization was founded in late February 1998 by </a:t>
            </a:r>
            <a:r>
              <a:rPr lang="en-US" u="sng" dirty="0">
                <a:hlinkClick r:id="rId3" tooltip="Bruce Perens"/>
              </a:rPr>
              <a:t>Bruce </a:t>
            </a:r>
            <a:r>
              <a:rPr lang="en-US" u="sng" dirty="0" err="1">
                <a:hlinkClick r:id="rId3" tooltip="Bruce Perens"/>
              </a:rPr>
              <a:t>Perens</a:t>
            </a:r>
            <a:r>
              <a:rPr lang="en-US" dirty="0"/>
              <a:t> and </a:t>
            </a:r>
            <a:r>
              <a:rPr lang="en-US" u="sng" dirty="0">
                <a:hlinkClick r:id="rId4" tooltip="Eric S. Raymond"/>
              </a:rPr>
              <a:t>Eric S. Raymond</a:t>
            </a:r>
            <a:r>
              <a:rPr lang="en-US" dirty="0"/>
              <a:t>, part of a group inspired by the </a:t>
            </a:r>
            <a:r>
              <a:rPr lang="en-US" u="sng" dirty="0">
                <a:hlinkClick r:id="rId5" tooltip="Netscape Communications Corporation"/>
              </a:rPr>
              <a:t>Netscape Communications Corporation</a:t>
            </a:r>
            <a:r>
              <a:rPr lang="en-US" dirty="0"/>
              <a:t> publishing the </a:t>
            </a:r>
            <a:r>
              <a:rPr lang="en-US" u="sng" dirty="0">
                <a:hlinkClick r:id="rId6" tooltip="Source code"/>
              </a:rPr>
              <a:t>source code</a:t>
            </a:r>
            <a:r>
              <a:rPr lang="en-US" dirty="0"/>
              <a:t> for its </a:t>
            </a:r>
            <a:r>
              <a:rPr lang="en-US" u="sng" dirty="0">
                <a:hlinkClick r:id="rId7" tooltip="Flagship"/>
              </a:rPr>
              <a:t>flagship</a:t>
            </a:r>
            <a:r>
              <a:rPr lang="en-US" dirty="0"/>
              <a:t> </a:t>
            </a:r>
            <a:r>
              <a:rPr lang="en-US" u="sng" dirty="0">
                <a:hlinkClick r:id="rId8" tooltip="Netscape Communicator"/>
              </a:rPr>
              <a:t>Netscape Communicator</a:t>
            </a:r>
            <a:r>
              <a:rPr lang="en-US" dirty="0"/>
              <a:t> product.</a:t>
            </a:r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85800"/>
            <a:ext cx="5562600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/>
              <a:t>Kenneth Lane</a:t>
            </a:r>
            <a:r>
              <a:rPr lang="en-US" dirty="0"/>
              <a:t> "</a:t>
            </a:r>
            <a:r>
              <a:rPr lang="en-US" b="1" dirty="0"/>
              <a:t>Ken</a:t>
            </a:r>
            <a:r>
              <a:rPr lang="en-US" dirty="0"/>
              <a:t>" </a:t>
            </a:r>
            <a:r>
              <a:rPr lang="en-US" b="1" dirty="0"/>
              <a:t>Thompson</a:t>
            </a:r>
            <a:r>
              <a:rPr lang="en-US" dirty="0"/>
              <a:t> (born February 4, 1943), commonly referred to as </a:t>
            </a:r>
            <a:r>
              <a:rPr lang="en-US" b="1" dirty="0"/>
              <a:t>ken</a:t>
            </a:r>
            <a:r>
              <a:rPr lang="en-US" dirty="0"/>
              <a:t> in </a:t>
            </a:r>
            <a:r>
              <a:rPr lang="en-US" u="sng" dirty="0">
                <a:hlinkClick r:id="rId2" tooltip="Hacker culture"/>
              </a:rPr>
              <a:t>hacker</a:t>
            </a:r>
            <a:r>
              <a:rPr lang="en-US" dirty="0"/>
              <a:t> circles</a:t>
            </a:r>
            <a:r>
              <a:rPr lang="en-US" dirty="0" smtClean="0"/>
              <a:t>, </a:t>
            </a:r>
            <a:r>
              <a:rPr lang="en-US" dirty="0"/>
              <a:t>is an American pioneer of </a:t>
            </a:r>
            <a:r>
              <a:rPr lang="en-US" u="sng" dirty="0">
                <a:hlinkClick r:id="rId3" tooltip="Computer science"/>
              </a:rPr>
              <a:t>computer science</a:t>
            </a:r>
            <a:r>
              <a:rPr lang="en-US" dirty="0"/>
              <a:t>. Having worked at </a:t>
            </a:r>
            <a:r>
              <a:rPr lang="en-US" u="sng" dirty="0">
                <a:hlinkClick r:id="rId4" tooltip="Bell Labs"/>
              </a:rPr>
              <a:t>Bell Labs</a:t>
            </a:r>
            <a:r>
              <a:rPr lang="en-US" dirty="0"/>
              <a:t> for most of his career, Thompson designed and implemented the original </a:t>
            </a:r>
            <a:r>
              <a:rPr lang="en-US" u="sng" dirty="0">
                <a:hlinkClick r:id="rId5" tooltip="Unix"/>
              </a:rPr>
              <a:t>Unix</a:t>
            </a:r>
            <a:r>
              <a:rPr lang="en-US" dirty="0"/>
              <a:t> operating system. He also invented the </a:t>
            </a:r>
            <a:r>
              <a:rPr lang="en-US" u="sng" dirty="0">
                <a:hlinkClick r:id="rId6" tooltip="B (programming language)"/>
              </a:rPr>
              <a:t>B programming language</a:t>
            </a:r>
            <a:r>
              <a:rPr lang="en-US" dirty="0"/>
              <a:t>, the direct predecessor to the </a:t>
            </a:r>
            <a:r>
              <a:rPr lang="en-US" u="sng" dirty="0">
                <a:hlinkClick r:id="rId7" tooltip="C (programming language)"/>
              </a:rPr>
              <a:t>C programming language</a:t>
            </a:r>
            <a:r>
              <a:rPr lang="en-US" dirty="0"/>
              <a:t>,</a:t>
            </a:r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rc_ilrp_mut" descr="https://encrypted-tbn0.gstatic.com/images?q=tbn:ANd9GcS9oLag0vnA2ebFolztbnnCYq0eZ72icZDH5z7DxwYJxRGcvmP8oQZGhDc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5791199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 err="1"/>
              <a:t>Linus</a:t>
            </a:r>
            <a:r>
              <a:rPr lang="en-US" b="1" dirty="0"/>
              <a:t> Benedict </a:t>
            </a:r>
            <a:r>
              <a:rPr lang="en-US" b="1" dirty="0" err="1"/>
              <a:t>Torvalds</a:t>
            </a:r>
            <a:r>
              <a:rPr lang="en-US" dirty="0"/>
              <a:t> </a:t>
            </a:r>
            <a:r>
              <a:rPr lang="en-US" dirty="0" smtClean="0"/>
              <a:t>born </a:t>
            </a:r>
            <a:r>
              <a:rPr lang="en-US" dirty="0"/>
              <a:t>December 28, 1969) is a Finnish-American software </a:t>
            </a:r>
            <a:r>
              <a:rPr lang="en-US" dirty="0" smtClean="0"/>
              <a:t>engineer </a:t>
            </a:r>
            <a:r>
              <a:rPr lang="en-US" dirty="0"/>
              <a:t>who is the creator and, for a long time, principal developer of the Linux kernel, which became the kernel for operating systems such as the Linux operating system, Android, and Chrome OS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rc_ilrp_mut" descr="https://encrypted-tbn0.gstatic.com/images?q=tbn:ANd9GcTf_e8h6gE4pn3iWfDaHQck1d3J_KsWFYduOBuRrMVquFJlYGtLnW7j6g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90600"/>
            <a:ext cx="4267199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	</a:t>
            </a:r>
            <a:r>
              <a:rPr lang="en-US" b="1" dirty="0"/>
              <a:t>Steven Paul Jobs</a:t>
            </a:r>
            <a:r>
              <a:rPr lang="en-US" dirty="0"/>
              <a:t> ( February 24, 1955 – October 5, 2011) was an American entrepreneur, businessman, inventor, and industrial designer. He was the co-founder, chairman, and </a:t>
            </a:r>
            <a:r>
              <a:rPr lang="en-US" u="sng" dirty="0">
                <a:hlinkClick r:id="rId2" tooltip="Chief executive officer"/>
              </a:rPr>
              <a:t>chief executive officer</a:t>
            </a:r>
            <a:r>
              <a:rPr lang="en-US" dirty="0"/>
              <a:t> (CEO) of </a:t>
            </a:r>
            <a:r>
              <a:rPr lang="en-US" u="sng" dirty="0">
                <a:hlinkClick r:id="rId3" tooltip="Apple Inc."/>
              </a:rPr>
              <a:t>Apple Inc.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838200"/>
            <a:ext cx="487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144</Words>
  <Application>Microsoft Office PowerPoint</Application>
  <PresentationFormat>On-screen Show (4:3)</PresentationFormat>
  <Paragraphs>16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SIVASIR</dc:creator>
  <cp:lastModifiedBy>SIVASIR</cp:lastModifiedBy>
  <cp:revision>3</cp:revision>
  <dcterms:created xsi:type="dcterms:W3CDTF">2017-05-25T04:26:54Z</dcterms:created>
  <dcterms:modified xsi:type="dcterms:W3CDTF">2017-05-25T04:50:41Z</dcterms:modified>
</cp:coreProperties>
</file>