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Georgia" pitchFamily="18" charset="0"/>
      <p:regular r:id="rId9"/>
      <p:bold r:id="rId10"/>
      <p:italic r:id="rId11"/>
      <p:boldItalic r:id="rId12"/>
    </p:embeddedFont>
    <p:embeddedFont>
      <p:font typeface="Archivo Narrow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30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03288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Shape 13"/>
          <p:cNvSpPr/>
          <p:nvPr/>
        </p:nvSpPr>
        <p:spPr>
          <a:xfrm flipH="1">
            <a:off x="18" y="67300"/>
            <a:ext cx="9143982" cy="1420254"/>
          </a:xfrm>
          <a:prstGeom prst="flowChartDocumen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flipH="1">
            <a:off x="18" y="0"/>
            <a:ext cx="9143982" cy="1420254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Shape 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0546" y="342390"/>
            <a:ext cx="2463805" cy="7793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/>
          <p:nvPr/>
        </p:nvSpPr>
        <p:spPr>
          <a:xfrm>
            <a:off x="-11025" y="5919900"/>
            <a:ext cx="9155100" cy="9381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/>
          <p:nvPr/>
        </p:nvSpPr>
        <p:spPr>
          <a:xfrm>
            <a:off x="25" y="5919900"/>
            <a:ext cx="35721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3709075" y="5919900"/>
            <a:ext cx="20307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6067875" y="5919900"/>
            <a:ext cx="29844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VALUES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Shape 10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" name="Shape 3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" name="Shape 4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Shape 4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" name="Shape 50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Shape 52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Shape 61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Shape 67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Shape 69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Shape 78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Shape 80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Shape 88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Shape 97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Narrow"/>
              <a:buChar char="●"/>
              <a:defRPr sz="2200"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lvl="2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lvl="3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●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lvl="4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lvl="5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lvl="6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●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lvl="7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lvl="8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304800" y="1905000"/>
            <a:ext cx="8520600" cy="11189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frame using R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Dr. </a:t>
            </a:r>
            <a:r>
              <a:rPr lang="en-US" dirty="0" err="1" smtClean="0"/>
              <a:t>Azarudheen</a:t>
            </a:r>
            <a:r>
              <a:rPr lang="en-US" dirty="0" smtClean="0"/>
              <a:t> 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Assistant Professor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Department of Statistics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57200"/>
            <a:ext cx="85206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 Lists </a:t>
            </a:r>
            <a:endParaRPr dirty="0"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066800"/>
            <a:ext cx="8520600" cy="5025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spcAft>
                <a:spcPts val="600"/>
              </a:spcAft>
            </a:pPr>
            <a:r>
              <a:rPr lang="en-US" dirty="0"/>
              <a:t>List is a data structure having components of mixed data types</a:t>
            </a:r>
            <a:r>
              <a:rPr lang="en-US" dirty="0" smtClean="0"/>
              <a:t>.</a:t>
            </a:r>
          </a:p>
          <a:p>
            <a:pPr marL="342900" indent="-342900" algn="just">
              <a:spcAft>
                <a:spcPts val="600"/>
              </a:spcAft>
            </a:pPr>
            <a:r>
              <a:rPr lang="en-US" dirty="0"/>
              <a:t>A vector having all elements of the same type is called atomic vector but a vector having elements of different type is called list</a:t>
            </a:r>
            <a:r>
              <a:rPr lang="en-US" dirty="0" smtClean="0"/>
              <a:t>.</a:t>
            </a:r>
          </a:p>
          <a:p>
            <a:pPr marL="342900" indent="-342900" algn="just">
              <a:spcAft>
                <a:spcPts val="600"/>
              </a:spcAft>
            </a:pPr>
            <a:r>
              <a:rPr lang="en-US" dirty="0"/>
              <a:t>List can be created using the </a:t>
            </a:r>
            <a:r>
              <a:rPr lang="en-US" dirty="0" smtClean="0"/>
              <a:t>“list()” </a:t>
            </a:r>
            <a:r>
              <a:rPr lang="en-US" dirty="0"/>
              <a:t>function</a:t>
            </a:r>
            <a:r>
              <a:rPr lang="en-US" dirty="0" smtClean="0"/>
              <a:t>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dirty="0" err="1" smtClean="0"/>
              <a:t>Eg</a:t>
            </a:r>
            <a:endParaRPr lang="en-US" dirty="0" smtClean="0"/>
          </a:p>
          <a:p>
            <a:pPr marL="0" indent="0" algn="just">
              <a:spcAft>
                <a:spcPts val="600"/>
              </a:spcAft>
              <a:buNone/>
            </a:pPr>
            <a:r>
              <a:rPr lang="en-US" dirty="0" smtClean="0"/>
              <a:t>&gt; x </a:t>
            </a:r>
            <a:r>
              <a:rPr lang="en-US" dirty="0"/>
              <a:t>&lt;- list("a" = 2.5, "b" = TRUE, "c" = 1:3</a:t>
            </a:r>
            <a:r>
              <a:rPr lang="en-US" dirty="0" smtClean="0"/>
              <a:t>)</a:t>
            </a:r>
          </a:p>
          <a:p>
            <a:pPr marL="342900" indent="-342900" algn="just">
              <a:spcAft>
                <a:spcPts val="600"/>
              </a:spcAft>
            </a:pPr>
            <a:r>
              <a:rPr lang="en-US" dirty="0"/>
              <a:t>Its structure can be examined with the </a:t>
            </a:r>
            <a:r>
              <a:rPr lang="en-US" dirty="0" smtClean="0"/>
              <a:t>“</a:t>
            </a:r>
            <a:r>
              <a:rPr lang="en-US" dirty="0" err="1" smtClean="0"/>
              <a:t>str</a:t>
            </a:r>
            <a:r>
              <a:rPr lang="en-US" dirty="0" smtClean="0"/>
              <a:t>()” </a:t>
            </a:r>
            <a:r>
              <a:rPr lang="en-US" dirty="0"/>
              <a:t>function</a:t>
            </a:r>
            <a:r>
              <a:rPr lang="en-US" dirty="0" smtClean="0"/>
              <a:t>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str</a:t>
            </a:r>
            <a:r>
              <a:rPr lang="en-US" dirty="0" smtClean="0"/>
              <a:t>(x)</a:t>
            </a:r>
          </a:p>
          <a:p>
            <a:pPr marL="342900" indent="-342900" algn="just">
              <a:spcAft>
                <a:spcPts val="600"/>
              </a:spcAft>
            </a:pPr>
            <a:r>
              <a:rPr lang="en-US" dirty="0" smtClean="0"/>
              <a:t>Here, a</a:t>
            </a:r>
            <a:r>
              <a:rPr lang="en-US" dirty="0"/>
              <a:t>, b and c are called </a:t>
            </a:r>
            <a:r>
              <a:rPr lang="en-US" i="1" dirty="0"/>
              <a:t>tags</a:t>
            </a:r>
            <a:r>
              <a:rPr lang="en-US" dirty="0"/>
              <a:t> which makes it easier to reference the components of the list</a:t>
            </a:r>
            <a:r>
              <a:rPr lang="en-US" dirty="0" smtClean="0"/>
              <a:t>.</a:t>
            </a:r>
          </a:p>
          <a:p>
            <a:pPr marL="342900" indent="-342900" algn="just">
              <a:spcAft>
                <a:spcPts val="600"/>
              </a:spcAft>
            </a:pPr>
            <a:r>
              <a:rPr lang="en-US" dirty="0" smtClean="0"/>
              <a:t>Tags </a:t>
            </a:r>
            <a:r>
              <a:rPr lang="en-US" dirty="0"/>
              <a:t>are optional. </a:t>
            </a:r>
            <a:endParaRPr lang="en-US" dirty="0" smtClean="0"/>
          </a:p>
          <a:p>
            <a:pPr marL="0" indent="0" algn="just">
              <a:spcAft>
                <a:spcPts val="600"/>
              </a:spcAft>
              <a:buNone/>
            </a:pPr>
            <a:r>
              <a:rPr lang="en-US" dirty="0"/>
              <a:t>&gt; x &lt;- list(2.5,TRUE,1:3)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Frame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data frame is a table or a two-dimensional array-like structure in which each column contains values of one variable and each row contains one set of values from each column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Following are the characteristics of a data frame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column names should be non-empty.</a:t>
            </a:r>
          </a:p>
          <a:p>
            <a:pPr lvl="1"/>
            <a:r>
              <a:rPr lang="en-US" dirty="0"/>
              <a:t>The row names should be unique.</a:t>
            </a:r>
          </a:p>
          <a:p>
            <a:pPr lvl="1"/>
            <a:r>
              <a:rPr lang="en-US" dirty="0"/>
              <a:t>The data stored in a data frame can be of numeric, factor or character type.</a:t>
            </a:r>
          </a:p>
          <a:p>
            <a:pPr lvl="1"/>
            <a:r>
              <a:rPr lang="en-US" dirty="0"/>
              <a:t>Each column should contain same number of data items.</a:t>
            </a:r>
          </a:p>
          <a:p>
            <a:endParaRPr lang="en-US" dirty="0" smtClean="0"/>
          </a:p>
          <a:p>
            <a:endParaRPr lang="en-US" dirty="0" smtClean="0"/>
          </a:p>
          <a:p>
            <a:pPr marL="12065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Data Frame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71600"/>
            <a:ext cx="8520600" cy="4555200"/>
          </a:xfrm>
        </p:spPr>
        <p:txBody>
          <a:bodyPr/>
          <a:lstStyle/>
          <a:p>
            <a:r>
              <a:rPr lang="en-US" dirty="0"/>
              <a:t>We can create a data frame using the “</a:t>
            </a:r>
            <a:r>
              <a:rPr lang="en-US" dirty="0" err="1"/>
              <a:t>data.frame</a:t>
            </a:r>
            <a:r>
              <a:rPr lang="en-US" dirty="0"/>
              <a:t>()” function.</a:t>
            </a:r>
          </a:p>
          <a:p>
            <a:pPr marL="8890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890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emp.data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data.frame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emp_id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c (1:5), </a:t>
            </a:r>
          </a:p>
          <a:p>
            <a:pPr marL="8890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c (“Ram”,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”, “Sam”, “Jerry”, “Pitter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”),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890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salary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c(623.3,515.2,611.0,729.0,843.25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pPr marL="8890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start_day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as.Date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(c("2012-01-01", "2013-09-23", "2014-11-15", "2014-05-11", "2015-03-27")),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stringsAsFactors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FALSE )</a:t>
            </a:r>
          </a:p>
          <a:p>
            <a:pPr marL="8890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890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emp.data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8890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>The structure of the data </a:t>
            </a:r>
            <a:r>
              <a:rPr lang="en-US" dirty="0" smtClean="0"/>
              <a:t>frame </a:t>
            </a:r>
            <a:r>
              <a:rPr lang="en-US" dirty="0"/>
              <a:t>can be seen by using </a:t>
            </a:r>
            <a:r>
              <a:rPr lang="en-US" dirty="0" smtClean="0"/>
              <a:t>“</a:t>
            </a:r>
            <a:r>
              <a:rPr lang="en-US" b="1" dirty="0" err="1" smtClean="0"/>
              <a:t>str</a:t>
            </a:r>
            <a:r>
              <a:rPr lang="en-US" b="1" dirty="0" smtClean="0"/>
              <a:t>()”</a:t>
            </a:r>
            <a:r>
              <a:rPr lang="en-US" dirty="0" smtClean="0"/>
              <a:t> </a:t>
            </a:r>
            <a:r>
              <a:rPr lang="en-US" dirty="0"/>
              <a:t>function</a:t>
            </a:r>
            <a:r>
              <a:rPr lang="en-US" dirty="0" smtClean="0"/>
              <a:t>.</a:t>
            </a:r>
          </a:p>
          <a:p>
            <a:pPr marL="8890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890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emp.data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6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43000"/>
            <a:ext cx="8520600" cy="494883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Extract specific column from a data frame using column 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8890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result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data.frame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emp.data$emp_name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emp.data$salary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8890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print(result)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890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result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emp.data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[1:2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,]   #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Extract the first two rows and then all columns</a:t>
            </a:r>
          </a:p>
          <a:p>
            <a:pPr marL="8890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890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result &lt;-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emp.data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[c(3,5),c(2,4)]   # Extract 3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5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row with 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4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column</a:t>
            </a:r>
          </a:p>
        </p:txBody>
      </p:sp>
    </p:spTree>
    <p:extLst>
      <p:ext uri="{BB962C8B-B14F-4D97-AF65-F5344CB8AC3E}">
        <p14:creationId xmlns:p14="http://schemas.microsoft.com/office/powerpoint/2010/main" val="397417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3367"/>
            <a:ext cx="8520600" cy="549633"/>
          </a:xfrm>
        </p:spPr>
        <p:txBody>
          <a:bodyPr/>
          <a:lstStyle/>
          <a:p>
            <a:r>
              <a:rPr lang="en-US" dirty="0"/>
              <a:t>Expand Data </a:t>
            </a:r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19200"/>
            <a:ext cx="8520600" cy="502920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data frame can be expanded by adding columns and rows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emp.data$dept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&lt;- c("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IT","Operations","IT","HR","Finance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 marL="88900" indent="0" algn="just">
              <a:buNone/>
            </a:pPr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To add more rows permanently to an existing data frame, we need to bring in the new rows in the same structure as the existing data frame and use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rbind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emp.newdata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data.frame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emp_id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c (6:8),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8900" indent="0"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c("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Rasmi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","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Pranab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","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Tusar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890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salary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c(578.0,722.5,632.8),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8900" indent="0"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start_date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as.Date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(c("2013-05-21","2013-07-30","2014-06-17")),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8900" indent="0"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c("IT","Operations","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Fianance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stringsAsFactors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FALSE)</a:t>
            </a:r>
          </a:p>
          <a:p>
            <a:pPr marL="88900" indent="0" algn="just">
              <a:buNone/>
            </a:pPr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emp.finaldata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rbind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emp.data,emp.newdata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8900" indent="0" algn="just">
              <a:buNone/>
            </a:pPr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emp.finaldata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21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490</Words>
  <Application>Microsoft Office PowerPoint</Application>
  <PresentationFormat>On-screen Show (4:3)</PresentationFormat>
  <Paragraphs>62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Georgia</vt:lpstr>
      <vt:lpstr>Archivo Narrow</vt:lpstr>
      <vt:lpstr>Times New Roman</vt:lpstr>
      <vt:lpstr>Simple Light</vt:lpstr>
      <vt:lpstr>Data frame using R</vt:lpstr>
      <vt:lpstr>R Lists </vt:lpstr>
      <vt:lpstr>R Data Frame</vt:lpstr>
      <vt:lpstr>Create a Data Frame</vt:lpstr>
      <vt:lpstr>PowerPoint Presentation</vt:lpstr>
      <vt:lpstr>Expand Data Frame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Data base using R</dc:title>
  <dc:creator>Azhar</dc:creator>
  <cp:lastModifiedBy>ismail - [2010]</cp:lastModifiedBy>
  <cp:revision>28</cp:revision>
  <dcterms:modified xsi:type="dcterms:W3CDTF">2018-07-17T04:53:15Z</dcterms:modified>
</cp:coreProperties>
</file>