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embeddedFontLst>
    <p:embeddedFont>
      <p:font typeface="Archivo Narrow" charset="0"/>
      <p:regular r:id="rId8"/>
      <p:bold r:id="rId9"/>
      <p:italic r:id="rId10"/>
      <p:boldItalic r:id="rId11"/>
    </p:embeddedFont>
    <p:embeddedFont>
      <p:font typeface="Georgia" pitchFamily="18"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3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603288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5" name="Shape 15"/>
          <p:cNvPicPr preferRelativeResize="0"/>
          <p:nvPr/>
        </p:nvPicPr>
        <p:blipFill>
          <a:blip r:embed="rId2">
            <a:alphaModFix/>
          </a:blip>
          <a:stretch>
            <a:fillRect/>
          </a:stretch>
        </p:blipFill>
        <p:spPr>
          <a:xfrm>
            <a:off x="6090546" y="342390"/>
            <a:ext cx="2463805" cy="779367"/>
          </a:xfrm>
          <a:prstGeom prst="rect">
            <a:avLst/>
          </a:prstGeom>
          <a:noFill/>
          <a:ln>
            <a:noFill/>
          </a:ln>
        </p:spPr>
      </p:pic>
      <p:sp>
        <p:nvSpPr>
          <p:cNvPr id="16" name="Shape 16"/>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MISSION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a:solidFill>
                <a:srgbClr val="FFFFFF"/>
              </a:solidFill>
              <a:latin typeface="Georgia"/>
              <a:ea typeface="Georgia"/>
              <a:cs typeface="Georgia"/>
              <a:sym typeface="Georgia"/>
            </a:endParaRPr>
          </a:p>
        </p:txBody>
      </p:sp>
      <p:sp>
        <p:nvSpPr>
          <p:cNvPr id="18" name="Shape 18"/>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VISION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Excellence and Service</a:t>
            </a:r>
            <a:endParaRPr sz="1100">
              <a:solidFill>
                <a:srgbClr val="FFFFFF"/>
              </a:solidFill>
              <a:latin typeface="Georgia"/>
              <a:ea typeface="Georgia"/>
              <a:cs typeface="Georgia"/>
              <a:sym typeface="Georgia"/>
            </a:endParaRPr>
          </a:p>
        </p:txBody>
      </p:sp>
      <p:sp>
        <p:nvSpPr>
          <p:cNvPr id="19" name="Shape 19"/>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CORE  VALUES</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Faith in God |  Moral Uprightness</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 Love of Fellow Beings   </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Social Responsibility | Pursuit of Excellence</a:t>
            </a:r>
            <a:endParaRPr sz="1100">
              <a:solidFill>
                <a:srgbClr val="FFFFFF"/>
              </a:solidFill>
              <a:latin typeface="Georgia"/>
              <a:ea typeface="Georgia"/>
              <a:cs typeface="Georgia"/>
              <a:sym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102" name="Shape 10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104" name="Shape 10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0" name="Shape 4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42" name="Shape 4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44" name="Shape 4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50" name="Shape 5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52" name="Shape 5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endParaRP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endParaRP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a:buNone/>
              <a:defRPr sz="2800" b="1">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a:buChar char="●"/>
              <a:defRPr sz="2200">
                <a:latin typeface="Archivo Narrow"/>
                <a:ea typeface="Archivo Narrow"/>
                <a:cs typeface="Archivo Narrow"/>
                <a:sym typeface="Archivo Narrow"/>
              </a:defRPr>
            </a:lvl1pPr>
            <a:lvl2pPr marL="914400" lvl="1"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2pPr>
            <a:lvl3pPr marL="1371600" lvl="2"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3pPr>
            <a:lvl4pPr marL="1828800" lvl="3"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4pPr>
            <a:lvl5pPr marL="2286000" lvl="4"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5pPr>
            <a:lvl6pPr marL="2743200" lvl="5"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6pPr>
            <a:lvl7pPr marL="3200400" lvl="6"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7pPr>
            <a:lvl8pPr marL="3657600" lvl="7"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8pPr>
            <a:lvl9pPr marL="4114800" lvl="8" indent="-342900">
              <a:lnSpc>
                <a:spcPct val="100000"/>
              </a:lnSpc>
              <a:spcBef>
                <a:spcPts val="600"/>
              </a:spcBef>
              <a:spcAft>
                <a:spcPts val="600"/>
              </a:spcAft>
              <a:buSzPts val="1800"/>
              <a:buFont typeface="Archivo Narrow"/>
              <a:buChar char="■"/>
              <a:defRPr sz="1800">
                <a:latin typeface="Archivo Narrow"/>
                <a:ea typeface="Archivo Narrow"/>
                <a:cs typeface="Archivo Narrow"/>
                <a:sym typeface="Archivo Narrow"/>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304800" y="1905000"/>
            <a:ext cx="8520600" cy="111899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smtClean="0"/>
              <a:t>Importing data into R</a:t>
            </a:r>
            <a:endParaRPr dirty="0"/>
          </a:p>
        </p:txBody>
      </p:sp>
      <p:sp>
        <p:nvSpPr>
          <p:cNvPr id="112" name="Shape 11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Dr. </a:t>
            </a:r>
            <a:r>
              <a:rPr lang="en-US" dirty="0" err="1" smtClean="0"/>
              <a:t>Azarudheen</a:t>
            </a:r>
            <a:r>
              <a:rPr lang="en-US" dirty="0" smtClean="0"/>
              <a:t> S</a:t>
            </a:r>
          </a:p>
          <a:p>
            <a:pPr marL="0" lvl="0" indent="0">
              <a:spcBef>
                <a:spcPts val="0"/>
              </a:spcBef>
              <a:spcAft>
                <a:spcPts val="0"/>
              </a:spcAft>
              <a:buNone/>
            </a:pPr>
            <a:r>
              <a:rPr lang="en-US" dirty="0" smtClean="0"/>
              <a:t>Assistant Professor</a:t>
            </a:r>
          </a:p>
          <a:p>
            <a:pPr marL="0" lvl="0" indent="0">
              <a:spcBef>
                <a:spcPts val="0"/>
              </a:spcBef>
              <a:spcAft>
                <a:spcPts val="0"/>
              </a:spcAft>
              <a:buNone/>
            </a:pPr>
            <a:r>
              <a:rPr lang="en-US" dirty="0" smtClean="0"/>
              <a:t>Department of Statistics</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57200"/>
            <a:ext cx="8520600" cy="609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Preparation of folder</a:t>
            </a:r>
            <a:endParaRPr dirty="0"/>
          </a:p>
        </p:txBody>
      </p:sp>
      <p:sp>
        <p:nvSpPr>
          <p:cNvPr id="118" name="Shape 118"/>
          <p:cNvSpPr txBox="1">
            <a:spLocks noGrp="1"/>
          </p:cNvSpPr>
          <p:nvPr>
            <p:ph type="body" idx="1"/>
          </p:nvPr>
        </p:nvSpPr>
        <p:spPr>
          <a:xfrm>
            <a:off x="311700" y="1066800"/>
            <a:ext cx="8520600" cy="5025033"/>
          </a:xfrm>
          <a:prstGeom prst="rect">
            <a:avLst/>
          </a:prstGeom>
        </p:spPr>
        <p:txBody>
          <a:bodyPr spcFirstLastPara="1" wrap="square" lIns="91425" tIns="91425" rIns="91425" bIns="91425" anchor="t" anchorCtr="0">
            <a:noAutofit/>
          </a:bodyPr>
          <a:lstStyle/>
          <a:p>
            <a:pPr marL="342900" indent="-342900" algn="just">
              <a:spcAft>
                <a:spcPts val="600"/>
              </a:spcAft>
            </a:pPr>
            <a:r>
              <a:rPr lang="en-US" sz="2000" dirty="0">
                <a:latin typeface="Times New Roman" pitchFamily="18" charset="0"/>
                <a:cs typeface="Times New Roman" pitchFamily="18" charset="0"/>
              </a:rPr>
              <a:t>To import data into R, you first need to have data. This data can be saved in a file onto your computer in an Excel, SPSS, or some other type of file. </a:t>
            </a:r>
            <a:endParaRPr lang="en-US" sz="2000" dirty="0" smtClean="0">
              <a:latin typeface="Times New Roman" pitchFamily="18" charset="0"/>
              <a:cs typeface="Times New Roman" pitchFamily="18" charset="0"/>
            </a:endParaRPr>
          </a:p>
          <a:p>
            <a:pPr marL="342900" indent="-342900" algn="just">
              <a:spcAft>
                <a:spcPts val="600"/>
              </a:spcAft>
            </a:pPr>
            <a:endParaRPr lang="en-US" sz="800" dirty="0" smtClean="0">
              <a:latin typeface="Times New Roman" pitchFamily="18" charset="0"/>
              <a:cs typeface="Times New Roman" pitchFamily="18" charset="0"/>
            </a:endParaRPr>
          </a:p>
          <a:p>
            <a:pPr marL="342900" indent="-342900" algn="just">
              <a:spcAft>
                <a:spcPts val="600"/>
              </a:spcAft>
            </a:pPr>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your data is saved locally, you can go back to it later to edit, to add more data or to change them, preserving the formulas that you maybe used to calculate the data, etc</a:t>
            </a:r>
            <a:r>
              <a:rPr lang="en-US" sz="2000" dirty="0" smtClean="0">
                <a:latin typeface="Times New Roman" pitchFamily="18" charset="0"/>
                <a:cs typeface="Times New Roman" pitchFamily="18" charset="0"/>
              </a:rPr>
              <a:t>.</a:t>
            </a:r>
          </a:p>
          <a:p>
            <a:pPr marL="342900" indent="-342900" algn="just">
              <a:spcAft>
                <a:spcPts val="600"/>
              </a:spcAft>
            </a:pPr>
            <a:endParaRPr lang="en-US" sz="800" dirty="0" smtClean="0">
              <a:latin typeface="Times New Roman" pitchFamily="18" charset="0"/>
              <a:cs typeface="Times New Roman" pitchFamily="18" charset="0"/>
            </a:endParaRPr>
          </a:p>
          <a:p>
            <a:pPr marL="342900" indent="-342900" algn="just">
              <a:spcAft>
                <a:spcPts val="600"/>
              </a:spcAft>
            </a:pPr>
            <a:r>
              <a:rPr lang="en-US" sz="2000" dirty="0" smtClean="0">
                <a:latin typeface="Times New Roman" pitchFamily="18" charset="0"/>
                <a:cs typeface="Times New Roman" pitchFamily="18" charset="0"/>
              </a:rPr>
              <a:t>Find where your working directory is set,</a:t>
            </a:r>
            <a:endParaRPr lang="en-US" sz="2000" dirty="0">
              <a:latin typeface="Times New Roman" pitchFamily="18" charset="0"/>
              <a:cs typeface="Times New Roman" pitchFamily="18" charset="0"/>
            </a:endParaRPr>
          </a:p>
          <a:p>
            <a:pPr marL="0" indent="0" algn="just">
              <a:spcAft>
                <a:spcPts val="600"/>
              </a:spcAft>
              <a:buNone/>
            </a:pPr>
            <a:r>
              <a:rPr lang="en-US" sz="2000" dirty="0" smtClean="0">
                <a:latin typeface="Times New Roman" pitchFamily="18" charset="0"/>
                <a:cs typeface="Times New Roman" pitchFamily="18" charset="0"/>
              </a:rPr>
              <a:t>&gt; </a:t>
            </a:r>
            <a:r>
              <a:rPr lang="en-US" sz="2000" dirty="0" err="1" smtClean="0">
                <a:latin typeface="Times New Roman" pitchFamily="18" charset="0"/>
                <a:cs typeface="Times New Roman" pitchFamily="18" charset="0"/>
              </a:rPr>
              <a:t>getwd</a:t>
            </a:r>
            <a:r>
              <a:rPr lang="en-US" sz="2000" dirty="0" smtClean="0">
                <a:latin typeface="Times New Roman" pitchFamily="18" charset="0"/>
                <a:cs typeface="Times New Roman" pitchFamily="18" charset="0"/>
              </a:rPr>
              <a:t>( )</a:t>
            </a:r>
          </a:p>
          <a:p>
            <a:pPr marL="0" indent="0" algn="just">
              <a:spcAft>
                <a:spcPts val="600"/>
              </a:spcAft>
              <a:buNone/>
            </a:pPr>
            <a:endParaRPr lang="en-US" sz="800" dirty="0" smtClean="0">
              <a:latin typeface="Times New Roman" pitchFamily="18" charset="0"/>
              <a:cs typeface="Times New Roman" pitchFamily="18" charset="0"/>
            </a:endParaRPr>
          </a:p>
          <a:p>
            <a:pPr indent="-457200" algn="just">
              <a:spcAft>
                <a:spcPts val="600"/>
              </a:spcAft>
            </a:pPr>
            <a:r>
              <a:rPr lang="en-US" sz="2000" dirty="0" smtClean="0">
                <a:latin typeface="Times New Roman" pitchFamily="18" charset="0"/>
                <a:cs typeface="Times New Roman" pitchFamily="18" charset="0"/>
              </a:rPr>
              <a:t>Change the directory where your data is stored.</a:t>
            </a:r>
          </a:p>
          <a:p>
            <a:pPr marL="0" indent="0" algn="just">
              <a:spcAft>
                <a:spcPts val="600"/>
              </a:spcAft>
              <a:buNone/>
            </a:pPr>
            <a:r>
              <a:rPr lang="en-US" sz="2000" dirty="0" smtClean="0">
                <a:latin typeface="Times New Roman" pitchFamily="18" charset="0"/>
                <a:cs typeface="Times New Roman" pitchFamily="18" charset="0"/>
              </a:rPr>
              <a:t>&gt; </a:t>
            </a:r>
            <a:r>
              <a:rPr lang="en-US" sz="2000" dirty="0" err="1" smtClean="0">
                <a:latin typeface="Times New Roman" pitchFamily="18" charset="0"/>
                <a:cs typeface="Times New Roman" pitchFamily="18" charset="0"/>
              </a:rPr>
              <a:t>setwd</a:t>
            </a:r>
            <a:r>
              <a:rPr lang="en-US" sz="2000" dirty="0" smtClean="0">
                <a:latin typeface="Times New Roman" pitchFamily="18" charset="0"/>
                <a:cs typeface="Times New Roman" pitchFamily="18" charset="0"/>
              </a:rPr>
              <a:t>(“path of your directory”)</a:t>
            </a:r>
          </a:p>
          <a:p>
            <a:pPr marL="0" indent="0" algn="just">
              <a:spcAft>
                <a:spcPts val="600"/>
              </a:spcAft>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a:t>
            </a:r>
          </a:p>
          <a:p>
            <a:pPr marL="0" indent="0" algn="just">
              <a:spcAft>
                <a:spcPts val="600"/>
              </a:spcAft>
              <a:buNone/>
            </a:pP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setwd</a:t>
            </a:r>
            <a:r>
              <a:rPr lang="en-US" sz="2000" dirty="0">
                <a:latin typeface="Times New Roman" pitchFamily="18" charset="0"/>
                <a:cs typeface="Times New Roman" pitchFamily="18" charset="0"/>
              </a:rPr>
              <a:t>("D:/</a:t>
            </a:r>
            <a:r>
              <a:rPr lang="en-US" sz="2000" dirty="0" err="1" smtClean="0">
                <a:latin typeface="Times New Roman" pitchFamily="18" charset="0"/>
                <a:cs typeface="Times New Roman" pitchFamily="18" charset="0"/>
              </a:rPr>
              <a:t>Christ_University</a:t>
            </a:r>
            <a:r>
              <a:rPr lang="en-US" sz="2000" dirty="0" smtClean="0">
                <a:latin typeface="Times New Roman" pitchFamily="18" charset="0"/>
                <a:cs typeface="Times New Roman" pitchFamily="18" charset="0"/>
              </a:rPr>
              <a:t>/R_PPT")</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
                                            <p:txEl>
                                              <p:pRg st="2" end="2"/>
                                            </p:txEl>
                                          </p:spTgt>
                                        </p:tgtEl>
                                        <p:attrNameLst>
                                          <p:attrName>style.visibility</p:attrName>
                                        </p:attrNameLst>
                                      </p:cBhvr>
                                      <p:to>
                                        <p:strVal val="visible"/>
                                      </p:to>
                                    </p:set>
                                    <p:animEffect transition="in" filter="fade">
                                      <p:cBhvr>
                                        <p:cTn id="12" dur="500"/>
                                        <p:tgtEl>
                                          <p:spTgt spid="1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8">
                                            <p:txEl>
                                              <p:pRg st="4" end="4"/>
                                            </p:txEl>
                                          </p:spTgt>
                                        </p:tgtEl>
                                        <p:attrNameLst>
                                          <p:attrName>style.visibility</p:attrName>
                                        </p:attrNameLst>
                                      </p:cBhvr>
                                      <p:to>
                                        <p:strVal val="visible"/>
                                      </p:to>
                                    </p:set>
                                    <p:animEffect transition="in" filter="fade">
                                      <p:cBhvr>
                                        <p:cTn id="17" dur="500"/>
                                        <p:tgtEl>
                                          <p:spTgt spid="11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8">
                                            <p:txEl>
                                              <p:pRg st="5" end="5"/>
                                            </p:txEl>
                                          </p:spTgt>
                                        </p:tgtEl>
                                        <p:attrNameLst>
                                          <p:attrName>style.visibility</p:attrName>
                                        </p:attrNameLst>
                                      </p:cBhvr>
                                      <p:to>
                                        <p:strVal val="visible"/>
                                      </p:to>
                                    </p:set>
                                    <p:animEffect transition="in" filter="fade">
                                      <p:cBhvr>
                                        <p:cTn id="22" dur="500"/>
                                        <p:tgtEl>
                                          <p:spTgt spid="11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8">
                                            <p:txEl>
                                              <p:pRg st="7" end="7"/>
                                            </p:txEl>
                                          </p:spTgt>
                                        </p:tgtEl>
                                        <p:attrNameLst>
                                          <p:attrName>style.visibility</p:attrName>
                                        </p:attrNameLst>
                                      </p:cBhvr>
                                      <p:to>
                                        <p:strVal val="visible"/>
                                      </p:to>
                                    </p:set>
                                    <p:animEffect transition="in" filter="fade">
                                      <p:cBhvr>
                                        <p:cTn id="27" dur="500"/>
                                        <p:tgtEl>
                                          <p:spTgt spid="11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8">
                                            <p:txEl>
                                              <p:pRg st="8" end="8"/>
                                            </p:txEl>
                                          </p:spTgt>
                                        </p:tgtEl>
                                        <p:attrNameLst>
                                          <p:attrName>style.visibility</p:attrName>
                                        </p:attrNameLst>
                                      </p:cBhvr>
                                      <p:to>
                                        <p:strVal val="visible"/>
                                      </p:to>
                                    </p:set>
                                    <p:animEffect transition="in" filter="fade">
                                      <p:cBhvr>
                                        <p:cTn id="32" dur="500"/>
                                        <p:tgtEl>
                                          <p:spTgt spid="118">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8">
                                            <p:txEl>
                                              <p:pRg st="9" end="9"/>
                                            </p:txEl>
                                          </p:spTgt>
                                        </p:tgtEl>
                                        <p:attrNameLst>
                                          <p:attrName>style.visibility</p:attrName>
                                        </p:attrNameLst>
                                      </p:cBhvr>
                                      <p:to>
                                        <p:strVal val="visible"/>
                                      </p:to>
                                    </p:set>
                                    <p:animEffect transition="in" filter="fade">
                                      <p:cBhvr>
                                        <p:cTn id="37" dur="500"/>
                                        <p:tgtEl>
                                          <p:spTgt spid="11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8">
                                            <p:txEl>
                                              <p:pRg st="10" end="10"/>
                                            </p:txEl>
                                          </p:spTgt>
                                        </p:tgtEl>
                                        <p:attrNameLst>
                                          <p:attrName>style.visibility</p:attrName>
                                        </p:attrNameLst>
                                      </p:cBhvr>
                                      <p:to>
                                        <p:strVal val="visible"/>
                                      </p:to>
                                    </p:set>
                                    <p:animEffect transition="in" filter="fade">
                                      <p:cBhvr>
                                        <p:cTn id="42" dur="500"/>
                                        <p:tgtEl>
                                          <p:spTgt spid="11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a:t>
            </a:r>
            <a:r>
              <a:rPr lang="en-US" dirty="0" err="1" smtClean="0"/>
              <a:t>csv</a:t>
            </a:r>
            <a:r>
              <a:rPr lang="en-US" dirty="0" smtClean="0"/>
              <a:t> file</a:t>
            </a:r>
            <a:endParaRPr lang="en-US" dirty="0"/>
          </a:p>
        </p:txBody>
      </p:sp>
      <p:sp>
        <p:nvSpPr>
          <p:cNvPr id="3" name="Text Placeholder 2"/>
          <p:cNvSpPr>
            <a:spLocks noGrp="1"/>
          </p:cNvSpPr>
          <p:nvPr>
            <p:ph type="body" idx="1"/>
          </p:nvPr>
        </p:nvSpPr>
        <p:spPr>
          <a:xfrm>
            <a:off x="311700" y="1371600"/>
            <a:ext cx="8520600" cy="4876800"/>
          </a:xfrm>
        </p:spPr>
        <p:txBody>
          <a:bodyPr/>
          <a:lstStyle/>
          <a:p>
            <a:r>
              <a:rPr lang="en-US" sz="2000" dirty="0" smtClean="0">
                <a:latin typeface="Times New Roman" pitchFamily="18" charset="0"/>
                <a:cs typeface="Times New Roman" pitchFamily="18" charset="0"/>
              </a:rPr>
              <a:t>Many data files are stored in Excel files as it is easy to tabulate the data sets.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Save the Excel file to a .</a:t>
            </a:r>
            <a:r>
              <a:rPr lang="en-US" sz="2000" dirty="0" err="1" smtClean="0">
                <a:latin typeface="Times New Roman" pitchFamily="18" charset="0"/>
                <a:cs typeface="Times New Roman" pitchFamily="18" charset="0"/>
              </a:rPr>
              <a:t>csv</a:t>
            </a:r>
            <a:r>
              <a:rPr lang="en-US" sz="2000" dirty="0" smtClean="0">
                <a:latin typeface="Times New Roman" pitchFamily="18" charset="0"/>
                <a:cs typeface="Times New Roman" pitchFamily="18" charset="0"/>
              </a:rPr>
              <a:t> file to import the data set into 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utils</a:t>
            </a:r>
            <a:r>
              <a:rPr lang="en-US" sz="2000" dirty="0" smtClean="0">
                <a:latin typeface="Times New Roman" pitchFamily="18" charset="0"/>
                <a:cs typeface="Times New Roman" pitchFamily="18" charset="0"/>
              </a:rPr>
              <a:t>” is the package which is already stored into R for importing .</a:t>
            </a:r>
            <a:r>
              <a:rPr lang="en-US" sz="2000" dirty="0" err="1" smtClean="0">
                <a:latin typeface="Times New Roman" pitchFamily="18" charset="0"/>
                <a:cs typeface="Times New Roman" pitchFamily="18" charset="0"/>
              </a:rPr>
              <a:t>csv</a:t>
            </a:r>
            <a:r>
              <a:rPr lang="en-US" sz="2000" dirty="0" smtClean="0">
                <a:latin typeface="Times New Roman" pitchFamily="18" charset="0"/>
                <a:cs typeface="Times New Roman" pitchFamily="18" charset="0"/>
              </a:rPr>
              <a:t> files.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Use the function “</a:t>
            </a:r>
            <a:r>
              <a:rPr lang="en-US" sz="2000" dirty="0" err="1" smtClean="0">
                <a:latin typeface="Times New Roman" pitchFamily="18" charset="0"/>
                <a:cs typeface="Times New Roman" pitchFamily="18" charset="0"/>
              </a:rPr>
              <a:t>dir</a:t>
            </a:r>
            <a:r>
              <a:rPr lang="en-US" sz="2000" dirty="0" smtClean="0">
                <a:latin typeface="Times New Roman" pitchFamily="18" charset="0"/>
                <a:cs typeface="Times New Roman" pitchFamily="18" charset="0"/>
              </a:rPr>
              <a:t>( )” to list the files in your working directory.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import a .</a:t>
            </a:r>
            <a:r>
              <a:rPr lang="en-US" sz="2000" dirty="0" err="1" smtClean="0">
                <a:latin typeface="Times New Roman" pitchFamily="18" charset="0"/>
                <a:cs typeface="Times New Roman" pitchFamily="18" charset="0"/>
              </a:rPr>
              <a:t>csv</a:t>
            </a:r>
            <a:r>
              <a:rPr lang="en-US" sz="2000" dirty="0" smtClean="0">
                <a:latin typeface="Times New Roman" pitchFamily="18" charset="0"/>
                <a:cs typeface="Times New Roman" pitchFamily="18" charset="0"/>
              </a:rPr>
              <a:t> file use “</a:t>
            </a:r>
            <a:r>
              <a:rPr lang="en-US" sz="2000" dirty="0" err="1" smtClean="0">
                <a:latin typeface="Times New Roman" pitchFamily="18" charset="0"/>
                <a:cs typeface="Times New Roman" pitchFamily="18" charset="0"/>
              </a:rPr>
              <a:t>read.table</a:t>
            </a:r>
            <a:r>
              <a:rPr lang="en-US" sz="2000" dirty="0" smtClean="0">
                <a:latin typeface="Times New Roman" pitchFamily="18" charset="0"/>
                <a:cs typeface="Times New Roman" pitchFamily="18" charset="0"/>
              </a:rPr>
              <a:t>( )” function.</a:t>
            </a:r>
          </a:p>
          <a:p>
            <a:endParaRPr lang="en-US" sz="2000" dirty="0" smtClean="0">
              <a:latin typeface="Times New Roman" pitchFamily="18" charset="0"/>
              <a:cs typeface="Times New Roman" pitchFamily="18" charset="0"/>
            </a:endParaRPr>
          </a:p>
          <a:p>
            <a:pPr marL="88900" indent="0">
              <a:buNone/>
            </a:pPr>
            <a:r>
              <a:rPr lang="en-US" sz="2000" dirty="0" smtClean="0">
                <a:latin typeface="Times New Roman" pitchFamily="18" charset="0"/>
                <a:cs typeface="Times New Roman" pitchFamily="18" charset="0"/>
              </a:rPr>
              <a:t>&gt;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&lt;- </a:t>
            </a:r>
            <a:r>
              <a:rPr lang="en-US" sz="2000" dirty="0" err="1">
                <a:latin typeface="Times New Roman" pitchFamily="18" charset="0"/>
                <a:cs typeface="Times New Roman" pitchFamily="18" charset="0"/>
              </a:rPr>
              <a:t>read.table</a:t>
            </a:r>
            <a:r>
              <a:rPr lang="en-US" sz="2000" dirty="0">
                <a:latin typeface="Times New Roman" pitchFamily="18" charset="0"/>
                <a:cs typeface="Times New Roman" pitchFamily="18" charset="0"/>
              </a:rPr>
              <a:t>("Data.csv", header = TRUE</a:t>
            </a:r>
            <a:r>
              <a:rPr lang="en-US" sz="2000" dirty="0" smtClean="0">
                <a:latin typeface="Times New Roman" pitchFamily="18" charset="0"/>
                <a:cs typeface="Times New Roman" pitchFamily="18" charset="0"/>
              </a:rPr>
              <a:t>)</a:t>
            </a:r>
          </a:p>
          <a:p>
            <a:pPr marL="88900" indent="0">
              <a:buNone/>
            </a:pPr>
            <a:endParaRPr lang="en-US" sz="2000" dirty="0" smtClean="0">
              <a:latin typeface="Times New Roman" pitchFamily="18" charset="0"/>
              <a:cs typeface="Times New Roman" pitchFamily="18" charset="0"/>
            </a:endParaRPr>
          </a:p>
          <a:p>
            <a:pPr marL="120650" lvl="1" indent="0">
              <a:buNone/>
            </a:pPr>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489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Excel files into R 	</a:t>
            </a:r>
            <a:endParaRPr lang="en-US" dirty="0"/>
          </a:p>
        </p:txBody>
      </p:sp>
      <p:sp>
        <p:nvSpPr>
          <p:cNvPr id="3" name="Text Placeholder 2"/>
          <p:cNvSpPr>
            <a:spLocks noGrp="1"/>
          </p:cNvSpPr>
          <p:nvPr>
            <p:ph type="body" idx="1"/>
          </p:nvPr>
        </p:nvSpPr>
        <p:spPr>
          <a:xfrm>
            <a:off x="311700" y="1143000"/>
            <a:ext cx="8520600" cy="4953000"/>
          </a:xfrm>
        </p:spPr>
        <p:txBody>
          <a:bodyPr/>
          <a:lstStyle/>
          <a:p>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readxl</a:t>
            </a:r>
            <a:r>
              <a:rPr lang="en-US" sz="2000" dirty="0">
                <a:latin typeface="Times New Roman" pitchFamily="18" charset="0"/>
                <a:cs typeface="Times New Roman" pitchFamily="18" charset="0"/>
              </a:rPr>
              <a:t> package, developed by Hadley Wickham, can be used to easily import Excel files (</a:t>
            </a:r>
            <a:r>
              <a:rPr lang="en-US" sz="2000" dirty="0" err="1">
                <a:latin typeface="Times New Roman" pitchFamily="18" charset="0"/>
                <a:cs typeface="Times New Roman" pitchFamily="18" charset="0"/>
              </a:rPr>
              <a:t>xls|xlsx</a:t>
            </a:r>
            <a:r>
              <a:rPr lang="en-US" sz="2000" dirty="0">
                <a:latin typeface="Times New Roman" pitchFamily="18" charset="0"/>
                <a:cs typeface="Times New Roman" pitchFamily="18" charset="0"/>
              </a:rPr>
              <a:t>) into R without any external dependencies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install the package </a:t>
            </a:r>
          </a:p>
          <a:p>
            <a:pPr marL="88900" indent="0">
              <a:buNone/>
            </a:pPr>
            <a:r>
              <a:rPr lang="en-US" sz="2000" dirty="0" smtClean="0">
                <a:latin typeface="Times New Roman" pitchFamily="18" charset="0"/>
                <a:cs typeface="Times New Roman" pitchFamily="18" charset="0"/>
              </a:rPr>
              <a:t>&gt; </a:t>
            </a:r>
            <a:r>
              <a:rPr lang="en-US" sz="2000" dirty="0" err="1" smtClean="0">
                <a:latin typeface="Times New Roman" pitchFamily="18" charset="0"/>
                <a:cs typeface="Times New Roman" pitchFamily="18" charset="0"/>
              </a:rPr>
              <a:t>install.packages</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readxl</a:t>
            </a:r>
            <a:r>
              <a:rPr lang="en-US" sz="2000" dirty="0" smtClean="0">
                <a:latin typeface="Times New Roman" pitchFamily="18" charset="0"/>
                <a:cs typeface="Times New Roman" pitchFamily="18" charset="0"/>
              </a:rPr>
              <a:t>")</a:t>
            </a:r>
          </a:p>
          <a:p>
            <a:pPr marL="88900" indent="0">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load the package</a:t>
            </a:r>
          </a:p>
          <a:p>
            <a:pPr marL="88900" indent="0">
              <a:buNone/>
            </a:pP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library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readxl</a:t>
            </a:r>
            <a:r>
              <a:rPr lang="en-US" sz="2000" dirty="0" smtClean="0">
                <a:latin typeface="Times New Roman" pitchFamily="18" charset="0"/>
                <a:cs typeface="Times New Roman" pitchFamily="18" charset="0"/>
              </a:rPr>
              <a:t>")</a:t>
            </a:r>
          </a:p>
          <a:p>
            <a:pPr marL="88900" indent="0">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read the .</a:t>
            </a:r>
            <a:r>
              <a:rPr lang="en-US" sz="2000" dirty="0" err="1" smtClean="0">
                <a:latin typeface="Times New Roman" pitchFamily="18" charset="0"/>
                <a:cs typeface="Times New Roman" pitchFamily="18" charset="0"/>
              </a:rPr>
              <a:t>xlx</a:t>
            </a:r>
            <a:r>
              <a:rPr lang="en-US" sz="2000" dirty="0" smtClean="0">
                <a:latin typeface="Times New Roman" pitchFamily="18" charset="0"/>
                <a:cs typeface="Times New Roman" pitchFamily="18" charset="0"/>
              </a:rPr>
              <a:t> files use the function “</a:t>
            </a:r>
            <a:r>
              <a:rPr lang="en-US" sz="2000" dirty="0" err="1" smtClean="0">
                <a:latin typeface="Times New Roman" pitchFamily="18" charset="0"/>
                <a:cs typeface="Times New Roman" pitchFamily="18" charset="0"/>
              </a:rPr>
              <a:t>read_excel</a:t>
            </a:r>
            <a:r>
              <a:rPr lang="en-US" sz="2000" dirty="0" smtClean="0">
                <a:latin typeface="Times New Roman" pitchFamily="18" charset="0"/>
                <a:cs typeface="Times New Roman" pitchFamily="18" charset="0"/>
              </a:rPr>
              <a:t>( )”.</a:t>
            </a:r>
          </a:p>
          <a:p>
            <a:pPr marL="88900" indent="0">
              <a:buNone/>
            </a:pPr>
            <a:r>
              <a:rPr lang="en-US" sz="2000" dirty="0" smtClean="0">
                <a:latin typeface="Times New Roman" pitchFamily="18" charset="0"/>
                <a:cs typeface="Times New Roman" pitchFamily="18" charset="0"/>
              </a:rPr>
              <a:t>&gt; first </a:t>
            </a:r>
            <a:r>
              <a:rPr lang="en-US" sz="2000" dirty="0">
                <a:latin typeface="Times New Roman" pitchFamily="18" charset="0"/>
                <a:cs typeface="Times New Roman" pitchFamily="18" charset="0"/>
              </a:rPr>
              <a:t>&lt;- </a:t>
            </a:r>
            <a:r>
              <a:rPr lang="en-US" sz="2000" dirty="0" err="1">
                <a:latin typeface="Times New Roman" pitchFamily="18" charset="0"/>
                <a:cs typeface="Times New Roman" pitchFamily="18" charset="0"/>
              </a:rPr>
              <a:t>read_excel</a:t>
            </a:r>
            <a:r>
              <a:rPr lang="en-US" sz="2000" dirty="0">
                <a:latin typeface="Times New Roman" pitchFamily="18" charset="0"/>
                <a:cs typeface="Times New Roman" pitchFamily="18" charset="0"/>
              </a:rPr>
              <a:t>("Data.xlsx</a:t>
            </a:r>
            <a:r>
              <a:rPr lang="en-US" sz="2000" dirty="0" smtClean="0">
                <a:latin typeface="Times New Roman" pitchFamily="18" charset="0"/>
                <a:cs typeface="Times New Roman" pitchFamily="18" charset="0"/>
              </a:rPr>
              <a:t>")</a:t>
            </a:r>
          </a:p>
          <a:p>
            <a:pPr marL="88900" indent="0">
              <a:buNone/>
            </a:pP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It’s also possible to choose a file interactively using the function </a:t>
            </a:r>
            <a:r>
              <a:rPr lang="en-US" sz="2000"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file.choose</a:t>
            </a:r>
            <a:r>
              <a:rPr lang="en-US" sz="2000" dirty="0" smtClean="0">
                <a:latin typeface="Times New Roman" pitchFamily="18" charset="0"/>
                <a:cs typeface="Times New Roman" pitchFamily="18" charset="0"/>
              </a:rPr>
              <a:t>( )”.</a:t>
            </a:r>
          </a:p>
          <a:p>
            <a:pPr marL="88900" indent="0">
              <a:buNone/>
            </a:pP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my_data</a:t>
            </a:r>
            <a:r>
              <a:rPr lang="en-US" sz="2000" dirty="0">
                <a:latin typeface="Times New Roman" pitchFamily="18" charset="0"/>
                <a:cs typeface="Times New Roman" pitchFamily="18" charset="0"/>
              </a:rPr>
              <a:t> &lt;- </a:t>
            </a:r>
            <a:r>
              <a:rPr lang="en-US" sz="2000" dirty="0" err="1">
                <a:latin typeface="Times New Roman" pitchFamily="18" charset="0"/>
                <a:cs typeface="Times New Roman" pitchFamily="18" charset="0"/>
              </a:rPr>
              <a:t>read_excel</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file.choose</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88900" indent="0">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166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43000"/>
            <a:ext cx="8520600" cy="4948833"/>
          </a:xfrm>
        </p:spPr>
        <p:txBody>
          <a:bodyPr/>
          <a:lstStyle/>
          <a:p>
            <a:r>
              <a:rPr lang="en-US" dirty="0" smtClean="0">
                <a:latin typeface="Times New Roman" pitchFamily="18" charset="0"/>
                <a:cs typeface="Times New Roman" pitchFamily="18" charset="0"/>
              </a:rPr>
              <a:t>To import specified sheet from Excel it can be done through specifying its name or number.</a:t>
            </a:r>
          </a:p>
          <a:p>
            <a:pPr marL="88900" indent="0">
              <a:buNone/>
            </a:pPr>
            <a:r>
              <a:rPr lang="en-US" dirty="0" smtClean="0">
                <a:latin typeface="Times New Roman" pitchFamily="18" charset="0"/>
                <a:cs typeface="Times New Roman" pitchFamily="18" charset="0"/>
              </a:rPr>
              <a:t>&gt; sheet </a:t>
            </a:r>
            <a:r>
              <a:rPr lang="en-US" dirty="0">
                <a:latin typeface="Times New Roman" pitchFamily="18" charset="0"/>
                <a:cs typeface="Times New Roman" pitchFamily="18" charset="0"/>
              </a:rPr>
              <a:t>&lt;- </a:t>
            </a:r>
            <a:r>
              <a:rPr lang="en-US" dirty="0" err="1">
                <a:latin typeface="Times New Roman" pitchFamily="18" charset="0"/>
                <a:cs typeface="Times New Roman" pitchFamily="18" charset="0"/>
              </a:rPr>
              <a:t>read_excel</a:t>
            </a:r>
            <a:r>
              <a:rPr lang="en-US" dirty="0">
                <a:latin typeface="Times New Roman" pitchFamily="18" charset="0"/>
                <a:cs typeface="Times New Roman" pitchFamily="18" charset="0"/>
              </a:rPr>
              <a:t>("Data.xlsx", sheet = 2</a:t>
            </a:r>
            <a:r>
              <a:rPr lang="en-US" dirty="0" smtClean="0">
                <a:latin typeface="Times New Roman" pitchFamily="18" charset="0"/>
                <a:cs typeface="Times New Roman" pitchFamily="18" charset="0"/>
              </a:rPr>
              <a:t>)</a:t>
            </a:r>
          </a:p>
          <a:p>
            <a:pPr marL="88900" indent="0">
              <a:buNone/>
            </a:pPr>
            <a:r>
              <a:rPr lang="en-US" dirty="0">
                <a:latin typeface="Times New Roman" pitchFamily="18" charset="0"/>
                <a:cs typeface="Times New Roman" pitchFamily="18" charset="0"/>
              </a:rPr>
              <a:t>&gt; sheet &lt;- </a:t>
            </a:r>
            <a:r>
              <a:rPr lang="en-US" dirty="0" err="1">
                <a:latin typeface="Times New Roman" pitchFamily="18" charset="0"/>
                <a:cs typeface="Times New Roman" pitchFamily="18" charset="0"/>
              </a:rPr>
              <a:t>read_excel</a:t>
            </a:r>
            <a:r>
              <a:rPr lang="en-US" dirty="0">
                <a:latin typeface="Times New Roman" pitchFamily="18" charset="0"/>
                <a:cs typeface="Times New Roman" pitchFamily="18" charset="0"/>
              </a:rPr>
              <a:t>("Data.xlsx", sheet = </a:t>
            </a:r>
            <a:r>
              <a:rPr lang="en-US" dirty="0" smtClean="0">
                <a:latin typeface="Times New Roman" pitchFamily="18" charset="0"/>
                <a:cs typeface="Times New Roman" pitchFamily="18" charset="0"/>
              </a:rPr>
              <a:t>“marks”)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74179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360</Words>
  <Application>Microsoft Office PowerPoint</Application>
  <PresentationFormat>On-screen Show (4:3)</PresentationFormat>
  <Paragraphs>47</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 New Roman</vt:lpstr>
      <vt:lpstr>Archivo Narrow</vt:lpstr>
      <vt:lpstr>Georgia</vt:lpstr>
      <vt:lpstr>Simple Light</vt:lpstr>
      <vt:lpstr>Importing data into R</vt:lpstr>
      <vt:lpstr>Preparation of folder</vt:lpstr>
      <vt:lpstr>Reading a .csv file</vt:lpstr>
      <vt:lpstr>Importing Excel files into 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Data base using R</dc:title>
  <dc:creator>Azhar</dc:creator>
  <cp:lastModifiedBy>ismail - [2010]</cp:lastModifiedBy>
  <cp:revision>38</cp:revision>
  <dcterms:modified xsi:type="dcterms:W3CDTF">2018-07-24T02:43:32Z</dcterms:modified>
</cp:coreProperties>
</file>